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60" r:id="rId5"/>
    <p:sldId id="259" r:id="rId6"/>
    <p:sldId id="267" r:id="rId7"/>
    <p:sldId id="263" r:id="rId8"/>
    <p:sldId id="266" r:id="rId9"/>
    <p:sldId id="269" r:id="rId10"/>
    <p:sldId id="270"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7C44-A2C3-4DDE-9809-2D8F48844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C95F9A-951B-49D6-AC65-1B59F1FAE9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C01335-3845-410C-BA7E-24F59761BE2E}"/>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5" name="Footer Placeholder 4">
            <a:extLst>
              <a:ext uri="{FF2B5EF4-FFF2-40B4-BE49-F238E27FC236}">
                <a16:creationId xmlns:a16="http://schemas.microsoft.com/office/drawing/2014/main" id="{991EDB22-319D-4B1E-AAB1-F8FD015F7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DF443-811F-4FDB-A39B-D9AD2E3C4EE4}"/>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41060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24C5-991A-4E7E-BB3B-A6A4180C69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6BE02-4BD5-43A6-A2D8-2084E4A32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F6AA7-415B-4F8F-8C98-0CD8DE9D69AE}"/>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5" name="Footer Placeholder 4">
            <a:extLst>
              <a:ext uri="{FF2B5EF4-FFF2-40B4-BE49-F238E27FC236}">
                <a16:creationId xmlns:a16="http://schemas.microsoft.com/office/drawing/2014/main" id="{259BCB9B-61DA-4C62-9BC5-EADAC5C6F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6BB0E-39E6-4EAE-8E2E-630B2D5B7C70}"/>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41077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3F158-F81E-418C-B645-26D2963152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C6032A-4BA4-456C-9892-740A9FDEBC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E5D44-8063-417B-9B76-7058ABF0D98E}"/>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5" name="Footer Placeholder 4">
            <a:extLst>
              <a:ext uri="{FF2B5EF4-FFF2-40B4-BE49-F238E27FC236}">
                <a16:creationId xmlns:a16="http://schemas.microsoft.com/office/drawing/2014/main" id="{22325DE3-EFEC-46B1-97E0-D0422E8BB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7F6B9-863D-4C58-BD88-84CEDAB760D5}"/>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196314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224C-4022-43B4-B276-BDB9B77E8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FBD07-FE18-4C71-AD86-3CAE41C5C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F4B44-F289-4144-93FF-EC2E60087D54}"/>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5" name="Footer Placeholder 4">
            <a:extLst>
              <a:ext uri="{FF2B5EF4-FFF2-40B4-BE49-F238E27FC236}">
                <a16:creationId xmlns:a16="http://schemas.microsoft.com/office/drawing/2014/main" id="{CED21C89-EE5E-4653-BE77-C49AF068F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6422B-D981-4C6C-960F-D09BAABEF6C4}"/>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371805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B94D-8CF0-4215-9394-04680851D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57B628-101A-4964-A607-E7044AC5F7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E5DDA6-ABD4-461A-99AB-5DE5AED81224}"/>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5" name="Footer Placeholder 4">
            <a:extLst>
              <a:ext uri="{FF2B5EF4-FFF2-40B4-BE49-F238E27FC236}">
                <a16:creationId xmlns:a16="http://schemas.microsoft.com/office/drawing/2014/main" id="{6B8A5C56-7F15-41D2-BAE4-51DB7A17C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C4DA1-8513-4C98-9812-9969C60D3467}"/>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101685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ADA4-C2DE-4543-A171-FAB8EB63AA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009FA-CB28-4C90-8DCD-D388454EDD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C0E6A8-AF6B-4AF3-8FA5-17AA9BBA2E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B379CE-8978-4F59-9C59-DC4A632648E0}"/>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6" name="Footer Placeholder 5">
            <a:extLst>
              <a:ext uri="{FF2B5EF4-FFF2-40B4-BE49-F238E27FC236}">
                <a16:creationId xmlns:a16="http://schemas.microsoft.com/office/drawing/2014/main" id="{730DDB38-5A97-4E2C-A36A-700DF86A3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43F3B-BE94-4937-B176-62E8342F9407}"/>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144909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F132-2CFB-4CD5-B433-14BBA4ABB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FA1347-FD0E-4F8D-A24C-645D5A06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F1B185-C65B-41F5-9333-F0C8AA03A7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7C4550-4881-4772-83B4-2FEA42412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4518CB-8DCE-4B19-B457-244C5F407F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9D0A87-407B-43E0-8888-9038A668EA27}"/>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8" name="Footer Placeholder 7">
            <a:extLst>
              <a:ext uri="{FF2B5EF4-FFF2-40B4-BE49-F238E27FC236}">
                <a16:creationId xmlns:a16="http://schemas.microsoft.com/office/drawing/2014/main" id="{6EB4CE98-67E2-497F-B703-2D974F0D59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FB3DEE-5385-42C0-AC95-BB0317539E72}"/>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309021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1074-9F6A-4A4D-8156-13F1302C5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956AFF-86E2-4F1F-9F25-02FA30CE3BA2}"/>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4" name="Footer Placeholder 3">
            <a:extLst>
              <a:ext uri="{FF2B5EF4-FFF2-40B4-BE49-F238E27FC236}">
                <a16:creationId xmlns:a16="http://schemas.microsoft.com/office/drawing/2014/main" id="{A52E70BE-8E7A-4C68-BB7B-F0D1B5E5F8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BA3020-20BA-4C82-B120-FA6C6578504E}"/>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413720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2E78A-C217-40A7-8303-8E5C519AC96A}"/>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3" name="Footer Placeholder 2">
            <a:extLst>
              <a:ext uri="{FF2B5EF4-FFF2-40B4-BE49-F238E27FC236}">
                <a16:creationId xmlns:a16="http://schemas.microsoft.com/office/drawing/2014/main" id="{0726805A-7A1A-4266-9A2C-C7242982F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B391E9-F393-4FD6-A748-AF51227AD7DC}"/>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35620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AD74-6C8E-42C3-952F-A19FCE325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2C9056-22DB-4418-9427-56DD4FEAC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011C61-B336-496F-A3B6-D9B029B69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F020B-292F-466C-ABC4-82AA183F4F93}"/>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6" name="Footer Placeholder 5">
            <a:extLst>
              <a:ext uri="{FF2B5EF4-FFF2-40B4-BE49-F238E27FC236}">
                <a16:creationId xmlns:a16="http://schemas.microsoft.com/office/drawing/2014/main" id="{FBBDE657-9E36-4B57-99B7-B73A8E023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2746A-E83F-40AD-9C51-127294AD759C}"/>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59611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66D3-803F-4EAA-AA28-5A6BE828B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44B3E-E2A0-47AC-8554-A90BA3229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F00129-6F40-44D0-86B4-A77E6A25D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77EB8-C280-4585-8AD7-EBA0CBEBF45E}"/>
              </a:ext>
            </a:extLst>
          </p:cNvPr>
          <p:cNvSpPr>
            <a:spLocks noGrp="1"/>
          </p:cNvSpPr>
          <p:nvPr>
            <p:ph type="dt" sz="half" idx="10"/>
          </p:nvPr>
        </p:nvSpPr>
        <p:spPr/>
        <p:txBody>
          <a:bodyPr/>
          <a:lstStyle/>
          <a:p>
            <a:fld id="{242DDF25-0044-4130-8C4D-039E3CC23DA3}" type="datetimeFigureOut">
              <a:rPr lang="en-US" smtClean="0"/>
              <a:t>4/11/2021</a:t>
            </a:fld>
            <a:endParaRPr lang="en-US"/>
          </a:p>
        </p:txBody>
      </p:sp>
      <p:sp>
        <p:nvSpPr>
          <p:cNvPr id="6" name="Footer Placeholder 5">
            <a:extLst>
              <a:ext uri="{FF2B5EF4-FFF2-40B4-BE49-F238E27FC236}">
                <a16:creationId xmlns:a16="http://schemas.microsoft.com/office/drawing/2014/main" id="{06ECDE99-5E49-46BC-825E-93ADE7E6DE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612753-FE25-466F-B570-96CE7BC2FD5B}"/>
              </a:ext>
            </a:extLst>
          </p:cNvPr>
          <p:cNvSpPr>
            <a:spLocks noGrp="1"/>
          </p:cNvSpPr>
          <p:nvPr>
            <p:ph type="sldNum" sz="quarter" idx="12"/>
          </p:nvPr>
        </p:nvSpPr>
        <p:spPr/>
        <p:txBody>
          <a:bodyPr/>
          <a:lstStyle/>
          <a:p>
            <a:fld id="{140B8AC4-A2ED-4B01-8AD4-FCF685EAEE94}" type="slidenum">
              <a:rPr lang="en-US" smtClean="0"/>
              <a:t>‹#›</a:t>
            </a:fld>
            <a:endParaRPr lang="en-US"/>
          </a:p>
        </p:txBody>
      </p:sp>
    </p:spTree>
    <p:extLst>
      <p:ext uri="{BB962C8B-B14F-4D97-AF65-F5344CB8AC3E}">
        <p14:creationId xmlns:p14="http://schemas.microsoft.com/office/powerpoint/2010/main" val="328217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C7906D-72FE-4F2F-900D-B24E30F64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257D5B-A46B-4F5A-9B44-7EEF0DDEE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C9280-C8C6-4E6C-930B-DFCAC462F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DDF25-0044-4130-8C4D-039E3CC23DA3}" type="datetimeFigureOut">
              <a:rPr lang="en-US" smtClean="0"/>
              <a:t>4/11/2021</a:t>
            </a:fld>
            <a:endParaRPr lang="en-US"/>
          </a:p>
        </p:txBody>
      </p:sp>
      <p:sp>
        <p:nvSpPr>
          <p:cNvPr id="5" name="Footer Placeholder 4">
            <a:extLst>
              <a:ext uri="{FF2B5EF4-FFF2-40B4-BE49-F238E27FC236}">
                <a16:creationId xmlns:a16="http://schemas.microsoft.com/office/drawing/2014/main" id="{EED30D94-CB85-4EEC-A6FE-DE48C05DA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0F2022-C82F-423D-9754-91CCD90DF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B8AC4-A2ED-4B01-8AD4-FCF685EAEE94}" type="slidenum">
              <a:rPr lang="en-US" smtClean="0"/>
              <a:t>‹#›</a:t>
            </a:fld>
            <a:endParaRPr lang="en-US"/>
          </a:p>
        </p:txBody>
      </p:sp>
    </p:spTree>
    <p:extLst>
      <p:ext uri="{BB962C8B-B14F-4D97-AF65-F5344CB8AC3E}">
        <p14:creationId xmlns:p14="http://schemas.microsoft.com/office/powerpoint/2010/main" val="188100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8509-5FA9-4E7D-AC17-D9571D9267E1}"/>
              </a:ext>
            </a:extLst>
          </p:cNvPr>
          <p:cNvSpPr>
            <a:spLocks noGrp="1"/>
          </p:cNvSpPr>
          <p:nvPr>
            <p:ph type="ctrTitle"/>
          </p:nvPr>
        </p:nvSpPr>
        <p:spPr/>
        <p:txBody>
          <a:bodyPr>
            <a:normAutofit fontScale="90000"/>
          </a:bodyPr>
          <a:lstStyle/>
          <a:p>
            <a:r>
              <a:rPr lang="en-US" sz="5400" b="1" dirty="0"/>
              <a:t>Inanna the Queen of Heaven and the Rise of Large-Scale Pastoralism in Ancient Mesopotamia</a:t>
            </a:r>
          </a:p>
        </p:txBody>
      </p:sp>
      <p:sp>
        <p:nvSpPr>
          <p:cNvPr id="3" name="Subtitle 2">
            <a:extLst>
              <a:ext uri="{FF2B5EF4-FFF2-40B4-BE49-F238E27FC236}">
                <a16:creationId xmlns:a16="http://schemas.microsoft.com/office/drawing/2014/main" id="{E983038A-A699-4FD9-94AD-86317B04EA6D}"/>
              </a:ext>
            </a:extLst>
          </p:cNvPr>
          <p:cNvSpPr>
            <a:spLocks noGrp="1"/>
          </p:cNvSpPr>
          <p:nvPr>
            <p:ph type="subTitle" idx="1"/>
          </p:nvPr>
        </p:nvSpPr>
        <p:spPr>
          <a:xfrm>
            <a:off x="1524000" y="4373563"/>
            <a:ext cx="9144000" cy="1655762"/>
          </a:xfrm>
        </p:spPr>
        <p:txBody>
          <a:bodyPr/>
          <a:lstStyle/>
          <a:p>
            <a:r>
              <a:rPr lang="en-US" dirty="0"/>
              <a:t>Juliana Lutz</a:t>
            </a:r>
          </a:p>
        </p:txBody>
      </p:sp>
    </p:spTree>
    <p:extLst>
      <p:ext uri="{BB962C8B-B14F-4D97-AF65-F5344CB8AC3E}">
        <p14:creationId xmlns:p14="http://schemas.microsoft.com/office/powerpoint/2010/main" val="409959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coin, stone, building material, ceramic ware&#10;&#10;Description automatically generated">
            <a:extLst>
              <a:ext uri="{FF2B5EF4-FFF2-40B4-BE49-F238E27FC236}">
                <a16:creationId xmlns:a16="http://schemas.microsoft.com/office/drawing/2014/main" id="{BA690B29-3C4C-488A-98E4-A3B9C0F37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033323"/>
            <a:ext cx="5291666" cy="2791353"/>
          </a:xfrm>
          <a:prstGeom prst="rect">
            <a:avLst/>
          </a:prstGeom>
        </p:spPr>
      </p:pic>
      <p:pic>
        <p:nvPicPr>
          <p:cNvPr id="5" name="Content Placeholder 4" descr="A picture containing text, megalith, stone&#10;&#10;Description automatically generated">
            <a:extLst>
              <a:ext uri="{FF2B5EF4-FFF2-40B4-BE49-F238E27FC236}">
                <a16:creationId xmlns:a16="http://schemas.microsoft.com/office/drawing/2014/main" id="{4A0239D5-9039-4944-B662-3F371EAA66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6865" y="2416969"/>
            <a:ext cx="5291667" cy="2024062"/>
          </a:xfrm>
          <a:prstGeom prst="rect">
            <a:avLst/>
          </a:prstGeom>
        </p:spPr>
      </p:pic>
      <p:sp>
        <p:nvSpPr>
          <p:cNvPr id="8" name="TextBox 7">
            <a:extLst>
              <a:ext uri="{FF2B5EF4-FFF2-40B4-BE49-F238E27FC236}">
                <a16:creationId xmlns:a16="http://schemas.microsoft.com/office/drawing/2014/main" id="{955AFA77-6C58-4DF9-BB4F-D9AF62F232E3}"/>
              </a:ext>
            </a:extLst>
          </p:cNvPr>
          <p:cNvSpPr txBox="1"/>
          <p:nvPr/>
        </p:nvSpPr>
        <p:spPr>
          <a:xfrm>
            <a:off x="8576732" y="4824676"/>
            <a:ext cx="2971800" cy="1754326"/>
          </a:xfrm>
          <a:prstGeom prst="rect">
            <a:avLst/>
          </a:prstGeom>
          <a:noFill/>
        </p:spPr>
        <p:txBody>
          <a:bodyPr wrap="square" rtlCol="0">
            <a:spAutoFit/>
          </a:bodyPr>
          <a:lstStyle/>
          <a:p>
            <a:r>
              <a:rPr lang="en-US" i="1" dirty="0"/>
              <a:t>L. image: Trough relief; second half of 4</a:t>
            </a:r>
            <a:r>
              <a:rPr lang="en-US" i="1" baseline="30000" dirty="0"/>
              <a:t>th</a:t>
            </a:r>
            <a:r>
              <a:rPr lang="en-US" i="1" dirty="0"/>
              <a:t> millennium</a:t>
            </a:r>
          </a:p>
          <a:p>
            <a:r>
              <a:rPr lang="en-US" i="1" dirty="0"/>
              <a:t>R. image: Cylinder seal relief (</a:t>
            </a:r>
            <a:r>
              <a:rPr lang="en-US" i="1" dirty="0" err="1"/>
              <a:t>Dumuzi</a:t>
            </a:r>
            <a:r>
              <a:rPr lang="en-US" i="1" dirty="0"/>
              <a:t>/priest-king, rosette, ram); second half of 4</a:t>
            </a:r>
            <a:r>
              <a:rPr lang="en-US" i="1" baseline="30000" dirty="0"/>
              <a:t>th</a:t>
            </a:r>
            <a:r>
              <a:rPr lang="en-US" i="1" dirty="0"/>
              <a:t> millennium</a:t>
            </a:r>
          </a:p>
        </p:txBody>
      </p:sp>
    </p:spTree>
    <p:extLst>
      <p:ext uri="{BB962C8B-B14F-4D97-AF65-F5344CB8AC3E}">
        <p14:creationId xmlns:p14="http://schemas.microsoft.com/office/powerpoint/2010/main" val="170862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0979-C5EB-4A67-83A9-C1F4E9197EE4}"/>
              </a:ext>
            </a:extLst>
          </p:cNvPr>
          <p:cNvSpPr>
            <a:spLocks noGrp="1"/>
          </p:cNvSpPr>
          <p:nvPr>
            <p:ph type="title"/>
          </p:nvPr>
        </p:nvSpPr>
        <p:spPr>
          <a:xfrm>
            <a:off x="648929" y="629266"/>
            <a:ext cx="3651467" cy="1676603"/>
          </a:xfrm>
        </p:spPr>
        <p:txBody>
          <a:bodyPr>
            <a:normAutofit fontScale="90000"/>
          </a:bodyPr>
          <a:lstStyle/>
          <a:p>
            <a:r>
              <a:rPr lang="en-US" sz="4800" b="1" dirty="0"/>
              <a:t>Why is this research important?</a:t>
            </a:r>
          </a:p>
        </p:txBody>
      </p:sp>
      <p:sp>
        <p:nvSpPr>
          <p:cNvPr id="9" name="Content Placeholder 8">
            <a:extLst>
              <a:ext uri="{FF2B5EF4-FFF2-40B4-BE49-F238E27FC236}">
                <a16:creationId xmlns:a16="http://schemas.microsoft.com/office/drawing/2014/main" id="{11FD8E00-4CA9-475A-8861-0099ED895129}"/>
              </a:ext>
            </a:extLst>
          </p:cNvPr>
          <p:cNvSpPr>
            <a:spLocks noGrp="1"/>
          </p:cNvSpPr>
          <p:nvPr>
            <p:ph idx="1"/>
          </p:nvPr>
        </p:nvSpPr>
        <p:spPr>
          <a:xfrm>
            <a:off x="648930" y="2659422"/>
            <a:ext cx="3651466" cy="3785419"/>
          </a:xfrm>
        </p:spPr>
        <p:txBody>
          <a:bodyPr>
            <a:normAutofit fontScale="85000" lnSpcReduction="20000"/>
          </a:bodyPr>
          <a:lstStyle/>
          <a:p>
            <a:pPr marL="0" indent="0">
              <a:buNone/>
            </a:pPr>
            <a:r>
              <a:rPr lang="en-US" sz="2000" dirty="0"/>
              <a:t>&gt;&gt; Song of Songs (Tanakh, Bible)</a:t>
            </a:r>
          </a:p>
          <a:p>
            <a:pPr marL="0" indent="0">
              <a:buNone/>
            </a:pPr>
            <a:r>
              <a:rPr lang="en-US" sz="2000" dirty="0"/>
              <a:t>&gt;&gt; Major influence on Western culture and literature</a:t>
            </a:r>
          </a:p>
          <a:p>
            <a:pPr marL="0" indent="0">
              <a:buNone/>
            </a:pPr>
            <a:r>
              <a:rPr lang="en-US" sz="2000" dirty="0"/>
              <a:t>&gt;&gt; Myth should not be taken as historical fact, though, in the case of Mesopotamia, some of these mythic themes find a material reality in its subsistence practices and production economy.</a:t>
            </a:r>
          </a:p>
          <a:p>
            <a:pPr marL="0" indent="0">
              <a:buNone/>
            </a:pPr>
            <a:r>
              <a:rPr lang="en-US" sz="2000" dirty="0"/>
              <a:t>&gt;&gt; The union of Inanna and </a:t>
            </a:r>
            <a:r>
              <a:rPr lang="en-US" sz="2000" dirty="0" err="1"/>
              <a:t>Dumuzi</a:t>
            </a:r>
            <a:r>
              <a:rPr lang="en-US" sz="2000" dirty="0"/>
              <a:t> solidified prosperity in the storehouse and subsistence yields. For a civilization whose cultivation rested on a precarious climate and irrigation system, this story served to bind the power of fertility to the community through the sacred bonds of marriage.</a:t>
            </a:r>
            <a:endParaRPr lang="en-US" sz="1800" dirty="0"/>
          </a:p>
        </p:txBody>
      </p:sp>
      <p:pic>
        <p:nvPicPr>
          <p:cNvPr id="5" name="Content Placeholder 4" descr="Text&#10;&#10;Description automatically generated">
            <a:extLst>
              <a:ext uri="{FF2B5EF4-FFF2-40B4-BE49-F238E27FC236}">
                <a16:creationId xmlns:a16="http://schemas.microsoft.com/office/drawing/2014/main" id="{77FC3C52-C257-43CC-9265-89B3B151A66D}"/>
              </a:ext>
            </a:extLst>
          </p:cNvPr>
          <p:cNvPicPr>
            <a:picLocks noChangeAspect="1"/>
          </p:cNvPicPr>
          <p:nvPr/>
        </p:nvPicPr>
        <p:blipFill rotWithShape="1">
          <a:blip r:embed="rId2">
            <a:extLst>
              <a:ext uri="{28A0092B-C50C-407E-A947-70E740481C1C}">
                <a14:useLocalDpi xmlns:a14="http://schemas.microsoft.com/office/drawing/2010/main" val="0"/>
              </a:ext>
            </a:extLst>
          </a:blip>
          <a:srcRect l="1455" r="8509" b="-2"/>
          <a:stretch/>
        </p:blipFill>
        <p:spPr>
          <a:xfrm>
            <a:off x="4639056" y="10"/>
            <a:ext cx="7552944" cy="6857990"/>
          </a:xfrm>
          <a:prstGeom prst="rect">
            <a:avLst/>
          </a:prstGeom>
          <a:effectLst/>
        </p:spPr>
      </p:pic>
    </p:spTree>
    <p:extLst>
      <p:ext uri="{BB962C8B-B14F-4D97-AF65-F5344CB8AC3E}">
        <p14:creationId xmlns:p14="http://schemas.microsoft.com/office/powerpoint/2010/main" val="310952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BA2E-81E9-4CD4-8773-C38447F87AE2}"/>
              </a:ext>
            </a:extLst>
          </p:cNvPr>
          <p:cNvSpPr>
            <a:spLocks noGrp="1"/>
          </p:cNvSpPr>
          <p:nvPr>
            <p:ph type="title"/>
          </p:nvPr>
        </p:nvSpPr>
        <p:spPr/>
        <p:txBody>
          <a:bodyPr>
            <a:normAutofit/>
          </a:bodyPr>
          <a:lstStyle/>
          <a:p>
            <a:r>
              <a:rPr lang="en-US" sz="4800" b="1" dirty="0"/>
              <a:t>Statement of Purpose</a:t>
            </a:r>
          </a:p>
        </p:txBody>
      </p:sp>
      <p:sp>
        <p:nvSpPr>
          <p:cNvPr id="3" name="Content Placeholder 2">
            <a:extLst>
              <a:ext uri="{FF2B5EF4-FFF2-40B4-BE49-F238E27FC236}">
                <a16:creationId xmlns:a16="http://schemas.microsoft.com/office/drawing/2014/main" id="{184F5BCE-444A-46FC-B102-4E0A7C296455}"/>
              </a:ext>
            </a:extLst>
          </p:cNvPr>
          <p:cNvSpPr>
            <a:spLocks noGrp="1"/>
          </p:cNvSpPr>
          <p:nvPr>
            <p:ph idx="1"/>
          </p:nvPr>
        </p:nvSpPr>
        <p:spPr/>
        <p:txBody>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To understand what social and economic factors occurred in the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Uruk</a:t>
            </a:r>
            <a:r>
              <a:rPr lang="en-US" sz="3200" dirty="0">
                <a:effectLst/>
                <a:latin typeface="Calibri" panose="020F0502020204030204" pitchFamily="34" charset="0"/>
                <a:ea typeface="Calibri" panose="020F0502020204030204" pitchFamily="34" charset="0"/>
                <a:cs typeface="Times New Roman" panose="02020603050405020304" pitchFamily="18" charset="0"/>
              </a:rPr>
              <a:t> Period for Inanna to seek a marriage </a:t>
            </a:r>
            <a:r>
              <a:rPr lang="en-US" sz="3200" dirty="0">
                <a:latin typeface="Calibri" panose="020F0502020204030204" pitchFamily="34" charset="0"/>
                <a:ea typeface="Calibri" panose="020F0502020204030204" pitchFamily="34" charset="0"/>
                <a:cs typeface="Times New Roman" panose="02020603050405020304" pitchFamily="18" charset="0"/>
              </a:rPr>
              <a:t>with the </a:t>
            </a:r>
            <a:r>
              <a:rPr lang="en-US" sz="3200" dirty="0">
                <a:effectLst/>
                <a:latin typeface="Calibri" panose="020F0502020204030204" pitchFamily="34" charset="0"/>
                <a:ea typeface="Calibri" panose="020F0502020204030204" pitchFamily="34" charset="0"/>
                <a:cs typeface="Times New Roman" panose="02020603050405020304" pitchFamily="18" charset="0"/>
              </a:rPr>
              <a:t>shepherd over </a:t>
            </a:r>
            <a:r>
              <a:rPr lang="en-US" sz="3200" dirty="0">
                <a:latin typeface="Calibri" panose="020F0502020204030204" pitchFamily="34" charset="0"/>
                <a:ea typeface="Calibri" panose="020F0502020204030204" pitchFamily="34" charset="0"/>
                <a:cs typeface="Times New Roman" panose="02020603050405020304" pitchFamily="18" charset="0"/>
              </a:rPr>
              <a:t>marriage to the </a:t>
            </a:r>
            <a:r>
              <a:rPr lang="en-US" sz="3200" dirty="0">
                <a:effectLst/>
                <a:latin typeface="Calibri" panose="020F0502020204030204" pitchFamily="34" charset="0"/>
                <a:ea typeface="Calibri" panose="020F0502020204030204" pitchFamily="34" charset="0"/>
                <a:cs typeface="Times New Roman" panose="02020603050405020304" pitchFamily="18" charset="0"/>
              </a:rPr>
              <a:t>agrarian (farmer). How did this myth impact or legitimize the later expansion of Ancient Mesopotamia, if it did at all? Does this strange piece of literature note anything about the changes that occurred in Mesopotamia around the 4</a:t>
            </a:r>
            <a:r>
              <a:rPr lang="en-US" sz="3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3200" dirty="0">
                <a:effectLst/>
                <a:latin typeface="Calibri" panose="020F0502020204030204" pitchFamily="34" charset="0"/>
                <a:ea typeface="Calibri" panose="020F0502020204030204" pitchFamily="34" charset="0"/>
                <a:cs typeface="Times New Roman" panose="02020603050405020304" pitchFamily="18" charset="0"/>
              </a:rPr>
              <a:t> millennium BCE?  </a:t>
            </a:r>
          </a:p>
          <a:p>
            <a:endParaRPr lang="en-US" dirty="0"/>
          </a:p>
        </p:txBody>
      </p:sp>
    </p:spTree>
    <p:extLst>
      <p:ext uri="{BB962C8B-B14F-4D97-AF65-F5344CB8AC3E}">
        <p14:creationId xmlns:p14="http://schemas.microsoft.com/office/powerpoint/2010/main" val="26197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group of people&#10;&#10;Description automatically generated with low confidence">
            <a:extLst>
              <a:ext uri="{FF2B5EF4-FFF2-40B4-BE49-F238E27FC236}">
                <a16:creationId xmlns:a16="http://schemas.microsoft.com/office/drawing/2014/main" id="{AF6F46F0-8983-4299-8B12-FC3372FAE8E9}"/>
              </a:ext>
            </a:extLst>
          </p:cNvPr>
          <p:cNvPicPr>
            <a:picLocks noChangeAspect="1"/>
          </p:cNvPicPr>
          <p:nvPr/>
        </p:nvPicPr>
        <p:blipFill rotWithShape="1">
          <a:blip r:embed="rId2">
            <a:extLst>
              <a:ext uri="{28A0092B-C50C-407E-A947-70E740481C1C}">
                <a14:useLocalDpi xmlns:a14="http://schemas.microsoft.com/office/drawing/2010/main" val="0"/>
              </a:ext>
            </a:extLst>
          </a:blip>
          <a:srcRect t="12667" b="5811"/>
          <a:stretch/>
        </p:blipFill>
        <p:spPr>
          <a:xfrm>
            <a:off x="42641" y="-159448"/>
            <a:ext cx="12192000" cy="6857990"/>
          </a:xfrm>
          <a:prstGeom prst="rect">
            <a:avLst/>
          </a:prstGeom>
        </p:spPr>
      </p:pic>
      <p:sp>
        <p:nvSpPr>
          <p:cNvPr id="17" name="Rectangle 16">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4C1373-F4B2-42A6-9B70-529103755C7E}"/>
              </a:ext>
            </a:extLst>
          </p:cNvPr>
          <p:cNvSpPr>
            <a:spLocks noGrp="1"/>
          </p:cNvSpPr>
          <p:nvPr>
            <p:ph idx="1"/>
          </p:nvPr>
        </p:nvSpPr>
        <p:spPr>
          <a:xfrm>
            <a:off x="594110" y="867266"/>
            <a:ext cx="3764826" cy="5027507"/>
          </a:xfrm>
        </p:spPr>
        <p:txBody>
          <a:bodyPr>
            <a:normAutofit fontScale="92500" lnSpcReduction="10000"/>
          </a:bodyPr>
          <a:lstStyle/>
          <a:p>
            <a:r>
              <a:rPr lang="en-US" sz="2400" dirty="0"/>
              <a:t>First form of writing: Sumerian cuneiform established 3200 BCE</a:t>
            </a:r>
          </a:p>
          <a:p>
            <a:pPr marL="0" indent="0">
              <a:buNone/>
            </a:pPr>
            <a:r>
              <a:rPr lang="en-US" sz="2400" dirty="0"/>
              <a:t>&gt;&gt;Administration, record keeping</a:t>
            </a:r>
          </a:p>
          <a:p>
            <a:r>
              <a:rPr lang="en-US" sz="2400" dirty="0"/>
              <a:t>Inanna cycles, songs and hymns appear around 2000 BCE</a:t>
            </a:r>
          </a:p>
          <a:p>
            <a:r>
              <a:rPr lang="en-US" sz="2400" dirty="0"/>
              <a:t>Purpose of writing: administrative tool/accounting; also served to create new artistic traditions that worked to legitimate new rulers by emphasizing their role as mediums to the gods </a:t>
            </a:r>
          </a:p>
        </p:txBody>
      </p:sp>
    </p:spTree>
    <p:extLst>
      <p:ext uri="{BB962C8B-B14F-4D97-AF65-F5344CB8AC3E}">
        <p14:creationId xmlns:p14="http://schemas.microsoft.com/office/powerpoint/2010/main" val="414195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3ED14C35-F5A9-4779-8E0C-5C49E2E10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03175-2E17-4291-BE5D-13F3A092FE12}"/>
              </a:ext>
            </a:extLst>
          </p:cNvPr>
          <p:cNvSpPr>
            <a:spLocks noGrp="1"/>
          </p:cNvSpPr>
          <p:nvPr>
            <p:ph type="title"/>
          </p:nvPr>
        </p:nvSpPr>
        <p:spPr>
          <a:xfrm>
            <a:off x="545590" y="411480"/>
            <a:ext cx="3319114" cy="1698432"/>
          </a:xfrm>
        </p:spPr>
        <p:txBody>
          <a:bodyPr>
            <a:normAutofit/>
          </a:bodyPr>
          <a:lstStyle/>
          <a:p>
            <a:pPr algn="ctr"/>
            <a:r>
              <a:rPr lang="en-US" sz="3600" b="1" dirty="0">
                <a:solidFill>
                  <a:schemeClr val="tx2">
                    <a:lumMod val="50000"/>
                  </a:schemeClr>
                </a:solidFill>
              </a:rPr>
              <a:t>Inanna, Astarte, Aphrodite</a:t>
            </a:r>
          </a:p>
        </p:txBody>
      </p:sp>
      <p:pic>
        <p:nvPicPr>
          <p:cNvPr id="5" name="Content Placeholder 4" descr="A picture containing text, building, stone, sculpture&#10;&#10;Description automatically generated">
            <a:extLst>
              <a:ext uri="{FF2B5EF4-FFF2-40B4-BE49-F238E27FC236}">
                <a16:creationId xmlns:a16="http://schemas.microsoft.com/office/drawing/2014/main" id="{833C6373-BF2D-407B-89C7-3AFAF85BF882}"/>
              </a:ext>
            </a:extLst>
          </p:cNvPr>
          <p:cNvPicPr>
            <a:picLocks noChangeAspect="1"/>
          </p:cNvPicPr>
          <p:nvPr/>
        </p:nvPicPr>
        <p:blipFill rotWithShape="1">
          <a:blip r:embed="rId2">
            <a:extLst>
              <a:ext uri="{28A0092B-C50C-407E-A947-70E740481C1C}">
                <a14:useLocalDpi xmlns:a14="http://schemas.microsoft.com/office/drawing/2010/main" val="0"/>
              </a:ext>
            </a:extLst>
          </a:blip>
          <a:srcRect b="27054"/>
          <a:stretch/>
        </p:blipFill>
        <p:spPr>
          <a:xfrm>
            <a:off x="-1" y="2509525"/>
            <a:ext cx="4381499" cy="4348475"/>
          </a:xfrm>
          <a:prstGeom prst="rect">
            <a:avLst/>
          </a:prstGeom>
        </p:spPr>
      </p:pic>
      <p:pic>
        <p:nvPicPr>
          <p:cNvPr id="9" name="Picture 8" descr="A picture containing container, outdoor, plant, old&#10;&#10;Description automatically generated">
            <a:extLst>
              <a:ext uri="{FF2B5EF4-FFF2-40B4-BE49-F238E27FC236}">
                <a16:creationId xmlns:a16="http://schemas.microsoft.com/office/drawing/2014/main" id="{6C46D086-EF02-40AE-90B2-BA29BD52C0D6}"/>
              </a:ext>
            </a:extLst>
          </p:cNvPr>
          <p:cNvPicPr>
            <a:picLocks noChangeAspect="1"/>
          </p:cNvPicPr>
          <p:nvPr/>
        </p:nvPicPr>
        <p:blipFill rotWithShape="1">
          <a:blip r:embed="rId3">
            <a:extLst>
              <a:ext uri="{28A0092B-C50C-407E-A947-70E740481C1C}">
                <a14:useLocalDpi xmlns:a14="http://schemas.microsoft.com/office/drawing/2010/main" val="0"/>
              </a:ext>
            </a:extLst>
          </a:blip>
          <a:srcRect r="5" b="29455"/>
          <a:stretch/>
        </p:blipFill>
        <p:spPr>
          <a:xfrm>
            <a:off x="8807838" y="-2"/>
            <a:ext cx="3384162" cy="2553431"/>
          </a:xfrm>
          <a:prstGeom prst="rect">
            <a:avLst/>
          </a:prstGeom>
        </p:spPr>
      </p:pic>
      <p:sp>
        <p:nvSpPr>
          <p:cNvPr id="67" name="Rectangle 66">
            <a:extLst>
              <a:ext uri="{FF2B5EF4-FFF2-40B4-BE49-F238E27FC236}">
                <a16:creationId xmlns:a16="http://schemas.microsoft.com/office/drawing/2014/main" id="{EF273D9E-5BEA-459A-918F-AF5ACA258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20494"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D7E768C-F52C-4C8D-8D28-9E77B1F2D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9" y="2479633"/>
            <a:ext cx="4381499"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79756313-B5AD-4592-BC8E-D8FEFB4C4BD4}"/>
              </a:ext>
            </a:extLst>
          </p:cNvPr>
          <p:cNvSpPr>
            <a:spLocks noGrp="1"/>
          </p:cNvSpPr>
          <p:nvPr>
            <p:ph idx="1"/>
          </p:nvPr>
        </p:nvSpPr>
        <p:spPr>
          <a:xfrm>
            <a:off x="4832437" y="411480"/>
            <a:ext cx="3452345" cy="6446520"/>
          </a:xfrm>
        </p:spPr>
        <p:txBody>
          <a:bodyPr anchor="ctr">
            <a:normAutofit fontScale="62500" lnSpcReduction="20000"/>
          </a:bodyPr>
          <a:lstStyle/>
          <a:p>
            <a:r>
              <a:rPr lang="en-US" sz="3300" dirty="0">
                <a:solidFill>
                  <a:schemeClr val="tx2">
                    <a:lumMod val="50000"/>
                  </a:schemeClr>
                </a:solidFill>
              </a:rPr>
              <a:t>Goddess of fertility and deity of the storehouse (Inanna’s loop/reed post): transformation, rebirth, prosperity in harvest, procreative life/vitality to all living things, companion and protector of kingship</a:t>
            </a:r>
          </a:p>
          <a:p>
            <a:pPr marL="0" indent="0">
              <a:buNone/>
            </a:pPr>
            <a:r>
              <a:rPr lang="en-US" sz="3300" dirty="0">
                <a:solidFill>
                  <a:schemeClr val="tx2">
                    <a:lumMod val="50000"/>
                  </a:schemeClr>
                </a:solidFill>
              </a:rPr>
              <a:t>&gt;&gt;Venus = Morning/Evening Star</a:t>
            </a:r>
          </a:p>
          <a:p>
            <a:pPr marL="0" indent="0">
              <a:buNone/>
            </a:pPr>
            <a:endParaRPr lang="en-US" sz="3300" dirty="0">
              <a:solidFill>
                <a:schemeClr val="tx2">
                  <a:lumMod val="50000"/>
                </a:schemeClr>
              </a:solidFill>
            </a:endParaRPr>
          </a:p>
          <a:p>
            <a:r>
              <a:rPr lang="en-US" sz="3300" dirty="0">
                <a:solidFill>
                  <a:schemeClr val="tx2">
                    <a:lumMod val="50000"/>
                  </a:schemeClr>
                </a:solidFill>
              </a:rPr>
              <a:t>Greek and Roman adaptation</a:t>
            </a:r>
          </a:p>
          <a:p>
            <a:pPr marL="0" marR="0" indent="0">
              <a:lnSpc>
                <a:spcPct val="107000"/>
              </a:lnSpc>
              <a:spcBef>
                <a:spcPts val="0"/>
              </a:spcBef>
              <a:spcAft>
                <a:spcPts val="800"/>
              </a:spcAft>
              <a:buNone/>
            </a:pPr>
            <a:endParaRPr lang="en-US" sz="3300" dirty="0">
              <a:solidFill>
                <a:schemeClr val="tx2">
                  <a:lumMod val="50000"/>
                </a:schemeClr>
              </a:solidFill>
            </a:endParaRPr>
          </a:p>
          <a:p>
            <a:pPr marL="0" marR="0" indent="0">
              <a:lnSpc>
                <a:spcPct val="107000"/>
              </a:lnSpc>
              <a:spcBef>
                <a:spcPts val="0"/>
              </a:spcBef>
              <a:spcAft>
                <a:spcPts val="800"/>
              </a:spcAft>
              <a:buNone/>
            </a:pPr>
            <a:r>
              <a:rPr lang="en-US" sz="33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&gt;&gt;  </a:t>
            </a:r>
            <a:r>
              <a:rPr lang="en-US" sz="3300" dirty="0">
                <a:effectLst/>
                <a:latin typeface="Calibri" panose="020F0502020204030204" pitchFamily="34" charset="0"/>
                <a:ea typeface="Calibri" panose="020F0502020204030204" pitchFamily="34" charset="0"/>
                <a:cs typeface="Times New Roman" panose="02020603050405020304" pitchFamily="18" charset="0"/>
              </a:rPr>
              <a:t>Primary resources in this research include a review of translated Sumerian literature and administrative texts, iconography, pottery, archeological dig sites of temples and residences, seals, and currency.</a:t>
            </a:r>
          </a:p>
          <a:p>
            <a:pPr marL="0" indent="0">
              <a:buNone/>
            </a:pPr>
            <a:endParaRPr lang="en-US" sz="1800" dirty="0">
              <a:solidFill>
                <a:schemeClr val="tx2">
                  <a:lumMod val="50000"/>
                </a:schemeClr>
              </a:solidFill>
            </a:endParaRPr>
          </a:p>
          <a:p>
            <a:endParaRPr lang="en-US" sz="1800" dirty="0">
              <a:solidFill>
                <a:schemeClr val="tx2">
                  <a:lumMod val="50000"/>
                </a:schemeClr>
              </a:solidFill>
            </a:endParaRPr>
          </a:p>
        </p:txBody>
      </p:sp>
      <p:pic>
        <p:nvPicPr>
          <p:cNvPr id="4" name="Picture 3" descr="A picture containing text, stone&#10;&#10;Description automatically generated">
            <a:extLst>
              <a:ext uri="{FF2B5EF4-FFF2-40B4-BE49-F238E27FC236}">
                <a16:creationId xmlns:a16="http://schemas.microsoft.com/office/drawing/2014/main" id="{CFCCD621-7A5C-488D-A579-04B572A77DB5}"/>
              </a:ext>
            </a:extLst>
          </p:cNvPr>
          <p:cNvPicPr>
            <a:picLocks noChangeAspect="1"/>
          </p:cNvPicPr>
          <p:nvPr/>
        </p:nvPicPr>
        <p:blipFill rotWithShape="1">
          <a:blip r:embed="rId4">
            <a:extLst>
              <a:ext uri="{28A0092B-C50C-407E-A947-70E740481C1C}">
                <a14:useLocalDpi xmlns:a14="http://schemas.microsoft.com/office/drawing/2010/main" val="0"/>
              </a:ext>
            </a:extLst>
          </a:blip>
          <a:srcRect r="-3" b="5749"/>
          <a:stretch/>
        </p:blipFill>
        <p:spPr>
          <a:xfrm>
            <a:off x="8775834" y="2553429"/>
            <a:ext cx="3416166" cy="4304571"/>
          </a:xfrm>
          <a:prstGeom prst="rect">
            <a:avLst/>
          </a:prstGeom>
        </p:spPr>
      </p:pic>
      <p:sp>
        <p:nvSpPr>
          <p:cNvPr id="74" name="Rectangle 70">
            <a:extLst>
              <a:ext uri="{FF2B5EF4-FFF2-40B4-BE49-F238E27FC236}">
                <a16:creationId xmlns:a16="http://schemas.microsoft.com/office/drawing/2014/main" id="{A2CDF4EC-7B47-436E-927B-575404258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5834" y="2516418"/>
            <a:ext cx="341616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5DFA5EF5-56B1-49EE-B0BB-69B6399FA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4683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42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09FBEFB4-56D6-4143-A6D4-9E1F6F6CD9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244" b="6266"/>
          <a:stretch/>
        </p:blipFill>
        <p:spPr>
          <a:xfrm>
            <a:off x="20" y="1282"/>
            <a:ext cx="12191980" cy="6856718"/>
          </a:xfrm>
          <a:prstGeom prst="rect">
            <a:avLst/>
          </a:prstGeom>
        </p:spPr>
      </p:pic>
    </p:spTree>
    <p:extLst>
      <p:ext uri="{BB962C8B-B14F-4D97-AF65-F5344CB8AC3E}">
        <p14:creationId xmlns:p14="http://schemas.microsoft.com/office/powerpoint/2010/main" val="267795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Diagram, map&#10;&#10;Description automatically generated">
            <a:extLst>
              <a:ext uri="{FF2B5EF4-FFF2-40B4-BE49-F238E27FC236}">
                <a16:creationId xmlns:a16="http://schemas.microsoft.com/office/drawing/2014/main" id="{69B9A4EE-3658-45EC-A946-5DCD8096C2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0137"/>
          <a:stretch/>
        </p:blipFill>
        <p:spPr>
          <a:xfrm>
            <a:off x="20" y="1282"/>
            <a:ext cx="12191980" cy="6856718"/>
          </a:xfrm>
          <a:prstGeom prst="rect">
            <a:avLst/>
          </a:prstGeom>
        </p:spPr>
      </p:pic>
      <p:sp>
        <p:nvSpPr>
          <p:cNvPr id="6" name="Star: 5 Points 5">
            <a:extLst>
              <a:ext uri="{FF2B5EF4-FFF2-40B4-BE49-F238E27FC236}">
                <a16:creationId xmlns:a16="http://schemas.microsoft.com/office/drawing/2014/main" id="{14D56515-F96C-4484-A347-BC266B40E94F}"/>
              </a:ext>
            </a:extLst>
          </p:cNvPr>
          <p:cNvSpPr/>
          <p:nvPr/>
        </p:nvSpPr>
        <p:spPr>
          <a:xfrm>
            <a:off x="3764132" y="3630968"/>
            <a:ext cx="292963" cy="24857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06FDD3-684C-4310-87AE-3EA48DDA0C88}"/>
              </a:ext>
            </a:extLst>
          </p:cNvPr>
          <p:cNvSpPr txBox="1"/>
          <p:nvPr/>
        </p:nvSpPr>
        <p:spPr>
          <a:xfrm>
            <a:off x="3147134" y="3630968"/>
            <a:ext cx="754602" cy="307777"/>
          </a:xfrm>
          <a:prstGeom prst="rect">
            <a:avLst/>
          </a:prstGeom>
          <a:noFill/>
        </p:spPr>
        <p:txBody>
          <a:bodyPr wrap="square" rtlCol="0">
            <a:spAutoFit/>
          </a:bodyPr>
          <a:lstStyle/>
          <a:p>
            <a:r>
              <a:rPr lang="en-US" sz="1400" dirty="0"/>
              <a:t>QRAYA</a:t>
            </a:r>
          </a:p>
        </p:txBody>
      </p:sp>
    </p:spTree>
    <p:extLst>
      <p:ext uri="{BB962C8B-B14F-4D97-AF65-F5344CB8AC3E}">
        <p14:creationId xmlns:p14="http://schemas.microsoft.com/office/powerpoint/2010/main" val="396265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B36A2-A5F1-4B90-AC57-1F108F5D9C04}"/>
              </a:ext>
            </a:extLst>
          </p:cNvPr>
          <p:cNvSpPr>
            <a:spLocks noGrp="1"/>
          </p:cNvSpPr>
          <p:nvPr>
            <p:ph type="title"/>
          </p:nvPr>
        </p:nvSpPr>
        <p:spPr>
          <a:xfrm>
            <a:off x="836679" y="723898"/>
            <a:ext cx="6002110" cy="1495425"/>
          </a:xfrm>
        </p:spPr>
        <p:txBody>
          <a:bodyPr>
            <a:normAutofit/>
          </a:bodyPr>
          <a:lstStyle/>
          <a:p>
            <a:r>
              <a:rPr lang="en-US" sz="3400" b="1" dirty="0"/>
              <a:t>Contact Between Northern and Southern Regions: Integration</a:t>
            </a:r>
          </a:p>
        </p:txBody>
      </p:sp>
      <p:sp>
        <p:nvSpPr>
          <p:cNvPr id="13" name="Content Placeholder 12">
            <a:extLst>
              <a:ext uri="{FF2B5EF4-FFF2-40B4-BE49-F238E27FC236}">
                <a16:creationId xmlns:a16="http://schemas.microsoft.com/office/drawing/2014/main" id="{D620EC3D-4321-45D7-B2A3-9884BCB644FC}"/>
              </a:ext>
            </a:extLst>
          </p:cNvPr>
          <p:cNvSpPr>
            <a:spLocks noGrp="1"/>
          </p:cNvSpPr>
          <p:nvPr>
            <p:ph idx="1"/>
          </p:nvPr>
        </p:nvSpPr>
        <p:spPr>
          <a:xfrm>
            <a:off x="836680" y="2405067"/>
            <a:ext cx="6002110" cy="3729034"/>
          </a:xfrm>
        </p:spPr>
        <p:txBody>
          <a:bodyPr>
            <a:normAutofit/>
          </a:bodyPr>
          <a:lstStyle/>
          <a:p>
            <a:r>
              <a:rPr lang="en-US" sz="1900" dirty="0"/>
              <a:t>Contact/Settlement pattern &gt;&gt; process of starts and stops; topography</a:t>
            </a:r>
          </a:p>
          <a:p>
            <a:r>
              <a:rPr lang="en-US" sz="1900" dirty="0"/>
              <a:t>First material culture of </a:t>
            </a:r>
            <a:r>
              <a:rPr lang="en-US" sz="1900" dirty="0" err="1"/>
              <a:t>Urukean</a:t>
            </a:r>
            <a:r>
              <a:rPr lang="en-US" sz="1900" dirty="0"/>
              <a:t> pottery discovered in Northern regions of </a:t>
            </a:r>
            <a:r>
              <a:rPr lang="en-US" sz="1900" dirty="0" err="1"/>
              <a:t>Qraya</a:t>
            </a:r>
            <a:r>
              <a:rPr lang="en-US" sz="1900" dirty="0"/>
              <a:t>, Tell </a:t>
            </a:r>
            <a:r>
              <a:rPr lang="en-US" sz="1900" dirty="0" err="1"/>
              <a:t>Brak</a:t>
            </a:r>
            <a:r>
              <a:rPr lang="en-US" sz="1900" dirty="0"/>
              <a:t> 3700-3400 BCE</a:t>
            </a:r>
          </a:p>
          <a:p>
            <a:pPr marL="0" indent="0">
              <a:buNone/>
            </a:pPr>
            <a:r>
              <a:rPr lang="en-US" sz="1900" dirty="0"/>
              <a:t>&gt;&gt; Material evidence of </a:t>
            </a:r>
            <a:r>
              <a:rPr lang="en-US" sz="1900" dirty="0" err="1"/>
              <a:t>Uruk</a:t>
            </a:r>
            <a:r>
              <a:rPr lang="en-US" sz="1900" dirty="0"/>
              <a:t>: Bevel Rim Bowls, tripartite structured buildings?, wall cones, clay sickles, cylinder seals and other items of administrative technology</a:t>
            </a:r>
          </a:p>
          <a:p>
            <a:pPr marL="0" indent="0">
              <a:buNone/>
            </a:pPr>
            <a:r>
              <a:rPr lang="en-US" sz="1900" dirty="0"/>
              <a:t> &gt;&gt;WOOL/FLAX (accounting texts indicate woolen textile management at Temple of Inanna in </a:t>
            </a:r>
            <a:r>
              <a:rPr lang="en-US" sz="1900" dirty="0" err="1"/>
              <a:t>Uruk</a:t>
            </a:r>
            <a:r>
              <a:rPr lang="en-US" sz="1900" dirty="0"/>
              <a:t>, city of Nippur as well)</a:t>
            </a:r>
          </a:p>
          <a:p>
            <a:pPr marL="0" indent="0">
              <a:buNone/>
            </a:pPr>
            <a:r>
              <a:rPr lang="en-US" sz="1900" dirty="0"/>
              <a:t>&gt;&gt;South exports barley; Northern economy produces wool</a:t>
            </a:r>
          </a:p>
        </p:txBody>
      </p:sp>
      <p:pic>
        <p:nvPicPr>
          <p:cNvPr id="4" name="Picture 3" descr="A picture containing text, different&#10;&#10;Description automatically generated">
            <a:extLst>
              <a:ext uri="{FF2B5EF4-FFF2-40B4-BE49-F238E27FC236}">
                <a16:creationId xmlns:a16="http://schemas.microsoft.com/office/drawing/2014/main" id="{5F1524F9-0B05-47FC-B2D5-4D250D2E01A9}"/>
              </a:ext>
            </a:extLst>
          </p:cNvPr>
          <p:cNvPicPr>
            <a:picLocks noChangeAspect="1"/>
          </p:cNvPicPr>
          <p:nvPr/>
        </p:nvPicPr>
        <p:blipFill rotWithShape="1">
          <a:blip r:embed="rId2">
            <a:extLst>
              <a:ext uri="{28A0092B-C50C-407E-A947-70E740481C1C}">
                <a14:useLocalDpi xmlns:a14="http://schemas.microsoft.com/office/drawing/2010/main" val="0"/>
              </a:ext>
            </a:extLst>
          </a:blip>
          <a:srcRect l="3055" r="3011"/>
          <a:stretch/>
        </p:blipFill>
        <p:spPr>
          <a:xfrm>
            <a:off x="7199440" y="10"/>
            <a:ext cx="4992560" cy="6857990"/>
          </a:xfrm>
          <a:prstGeom prst="rect">
            <a:avLst/>
          </a:prstGeom>
          <a:effectLst/>
        </p:spPr>
      </p:pic>
    </p:spTree>
    <p:extLst>
      <p:ext uri="{BB962C8B-B14F-4D97-AF65-F5344CB8AC3E}">
        <p14:creationId xmlns:p14="http://schemas.microsoft.com/office/powerpoint/2010/main" val="78431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8006EC-118E-406E-A207-909E059561FA}"/>
              </a:ext>
            </a:extLst>
          </p:cNvPr>
          <p:cNvSpPr>
            <a:spLocks noGrp="1"/>
          </p:cNvSpPr>
          <p:nvPr>
            <p:ph type="title"/>
          </p:nvPr>
        </p:nvSpPr>
        <p:spPr>
          <a:xfrm>
            <a:off x="836679" y="723898"/>
            <a:ext cx="6002110" cy="1495425"/>
          </a:xfrm>
        </p:spPr>
        <p:txBody>
          <a:bodyPr>
            <a:normAutofit/>
          </a:bodyPr>
          <a:lstStyle/>
          <a:p>
            <a:r>
              <a:rPr lang="en-US" sz="3400" b="1" dirty="0"/>
              <a:t>Evidence indicative of pastoralist mediation and the growing wool economy</a:t>
            </a:r>
          </a:p>
        </p:txBody>
      </p:sp>
      <p:sp>
        <p:nvSpPr>
          <p:cNvPr id="3" name="Content Placeholder 2">
            <a:extLst>
              <a:ext uri="{FF2B5EF4-FFF2-40B4-BE49-F238E27FC236}">
                <a16:creationId xmlns:a16="http://schemas.microsoft.com/office/drawing/2014/main" id="{3E02E1BB-CCDE-4E2C-832E-BE4744AA881F}"/>
              </a:ext>
            </a:extLst>
          </p:cNvPr>
          <p:cNvSpPr>
            <a:spLocks noGrp="1"/>
          </p:cNvSpPr>
          <p:nvPr>
            <p:ph idx="1"/>
          </p:nvPr>
        </p:nvSpPr>
        <p:spPr>
          <a:xfrm>
            <a:off x="836680" y="2405067"/>
            <a:ext cx="6002110" cy="3729034"/>
          </a:xfrm>
        </p:spPr>
        <p:txBody>
          <a:bodyPr>
            <a:normAutofit/>
          </a:bodyPr>
          <a:lstStyle/>
          <a:p>
            <a:r>
              <a:rPr lang="en-US" sz="1900" dirty="0"/>
              <a:t>The problem with bevel rim bowls : not suggestive of a trade container</a:t>
            </a:r>
          </a:p>
          <a:p>
            <a:pPr marL="0" indent="0">
              <a:buNone/>
            </a:pPr>
            <a:r>
              <a:rPr lang="en-US" sz="1900" dirty="0"/>
              <a:t>&gt;&gt; Contexts of use: tribute, tax, ration portion, symbolic?</a:t>
            </a:r>
          </a:p>
          <a:p>
            <a:r>
              <a:rPr lang="en-US" sz="1900" dirty="0"/>
              <a:t>How did these bowls travel so far and so fast prior to any other evidence of an </a:t>
            </a:r>
            <a:r>
              <a:rPr lang="en-US" sz="1900" dirty="0" err="1"/>
              <a:t>Urukean</a:t>
            </a:r>
            <a:r>
              <a:rPr lang="en-US" sz="1900" dirty="0"/>
              <a:t> administrative structure?</a:t>
            </a:r>
          </a:p>
          <a:p>
            <a:pPr marL="0" indent="0">
              <a:buNone/>
            </a:pPr>
            <a:r>
              <a:rPr lang="en-US" sz="1900" dirty="0"/>
              <a:t>&gt;&gt;Could relate more to an expansion of ideas rather than people</a:t>
            </a:r>
          </a:p>
          <a:p>
            <a:r>
              <a:rPr lang="en-US" sz="1900" dirty="0"/>
              <a:t>Increase of caprine (sheep/goat) faunal remains in tripartite buildings of the North: Tell </a:t>
            </a:r>
            <a:r>
              <a:rPr lang="en-US" sz="1900" dirty="0" err="1"/>
              <a:t>Brak</a:t>
            </a:r>
            <a:r>
              <a:rPr lang="en-US" sz="1900" dirty="0"/>
              <a:t>; </a:t>
            </a:r>
            <a:r>
              <a:rPr lang="en-US" sz="1900" dirty="0" err="1"/>
              <a:t>Arslantepe</a:t>
            </a:r>
            <a:r>
              <a:rPr lang="en-US" sz="1900" dirty="0"/>
              <a:t>; Tell </a:t>
            </a:r>
            <a:r>
              <a:rPr lang="en-US" sz="1900" dirty="0" err="1"/>
              <a:t>Mozan</a:t>
            </a:r>
            <a:endParaRPr lang="en-US" sz="1900" dirty="0"/>
          </a:p>
          <a:p>
            <a:endParaRPr lang="en-US" sz="1900" dirty="0"/>
          </a:p>
        </p:txBody>
      </p:sp>
      <p:pic>
        <p:nvPicPr>
          <p:cNvPr id="5" name="Picture 4" descr="A picture containing text, stone&#10;&#10;Description automatically generated">
            <a:extLst>
              <a:ext uri="{FF2B5EF4-FFF2-40B4-BE49-F238E27FC236}">
                <a16:creationId xmlns:a16="http://schemas.microsoft.com/office/drawing/2014/main" id="{A33D1208-B56D-46AC-A105-ACF916797AFE}"/>
              </a:ext>
            </a:extLst>
          </p:cNvPr>
          <p:cNvPicPr>
            <a:picLocks noChangeAspect="1"/>
          </p:cNvPicPr>
          <p:nvPr/>
        </p:nvPicPr>
        <p:blipFill rotWithShape="1">
          <a:blip r:embed="rId2">
            <a:extLst>
              <a:ext uri="{28A0092B-C50C-407E-A947-70E740481C1C}">
                <a14:useLocalDpi xmlns:a14="http://schemas.microsoft.com/office/drawing/2010/main" val="0"/>
              </a:ext>
            </a:extLst>
          </a:blip>
          <a:srcRect t="1785" r="3" b="3"/>
          <a:stretch/>
        </p:blipFill>
        <p:spPr>
          <a:xfrm>
            <a:off x="7199440" y="10"/>
            <a:ext cx="4992560" cy="6857990"/>
          </a:xfrm>
          <a:prstGeom prst="rect">
            <a:avLst/>
          </a:prstGeom>
          <a:effectLst/>
        </p:spPr>
      </p:pic>
    </p:spTree>
    <p:extLst>
      <p:ext uri="{BB962C8B-B14F-4D97-AF65-F5344CB8AC3E}">
        <p14:creationId xmlns:p14="http://schemas.microsoft.com/office/powerpoint/2010/main" val="408699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arthropod, outdoor&#10;&#10;Description automatically generated">
            <a:extLst>
              <a:ext uri="{FF2B5EF4-FFF2-40B4-BE49-F238E27FC236}">
                <a16:creationId xmlns:a16="http://schemas.microsoft.com/office/drawing/2014/main" id="{8367AC90-91E1-4DE9-B0B0-5B08CE1F0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482569"/>
            <a:ext cx="5294716" cy="1892860"/>
          </a:xfrm>
          <a:prstGeom prst="rect">
            <a:avLst/>
          </a:prstGeom>
        </p:spPr>
      </p:pic>
      <p:cxnSp>
        <p:nvCxnSpPr>
          <p:cNvPr id="21" name="Straight Connector 20">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building material, building, stone, old&#10;&#10;Description automatically generated">
            <a:extLst>
              <a:ext uri="{FF2B5EF4-FFF2-40B4-BE49-F238E27FC236}">
                <a16:creationId xmlns:a16="http://schemas.microsoft.com/office/drawing/2014/main" id="{5D7383AA-1CBD-4760-BE23-06FB4F3598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3817" y="2343583"/>
            <a:ext cx="5294715" cy="2170833"/>
          </a:xfrm>
          <a:prstGeom prst="rect">
            <a:avLst/>
          </a:prstGeom>
        </p:spPr>
      </p:pic>
      <p:sp>
        <p:nvSpPr>
          <p:cNvPr id="10" name="TextBox 9">
            <a:extLst>
              <a:ext uri="{FF2B5EF4-FFF2-40B4-BE49-F238E27FC236}">
                <a16:creationId xmlns:a16="http://schemas.microsoft.com/office/drawing/2014/main" id="{B2DB8ED6-A151-46D9-B41F-09144330DD44}"/>
              </a:ext>
            </a:extLst>
          </p:cNvPr>
          <p:cNvSpPr txBox="1"/>
          <p:nvPr/>
        </p:nvSpPr>
        <p:spPr>
          <a:xfrm>
            <a:off x="8310040" y="4994476"/>
            <a:ext cx="3238492" cy="646331"/>
          </a:xfrm>
          <a:prstGeom prst="rect">
            <a:avLst/>
          </a:prstGeom>
          <a:noFill/>
        </p:spPr>
        <p:txBody>
          <a:bodyPr wrap="square" rtlCol="0">
            <a:spAutoFit/>
          </a:bodyPr>
          <a:lstStyle/>
          <a:p>
            <a:r>
              <a:rPr lang="en-US" i="1" dirty="0"/>
              <a:t>Cylinder seal impressions, second half 4</a:t>
            </a:r>
            <a:r>
              <a:rPr lang="en-US" i="1" baseline="30000" dirty="0"/>
              <a:t>th</a:t>
            </a:r>
            <a:r>
              <a:rPr lang="en-US" i="1" dirty="0"/>
              <a:t> millennium BCE</a:t>
            </a:r>
          </a:p>
        </p:txBody>
      </p:sp>
    </p:spTree>
    <p:extLst>
      <p:ext uri="{BB962C8B-B14F-4D97-AF65-F5344CB8AC3E}">
        <p14:creationId xmlns:p14="http://schemas.microsoft.com/office/powerpoint/2010/main" val="55393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575</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Inanna the Queen of Heaven and the Rise of Large-Scale Pastoralism in Ancient Mesopotamia</vt:lpstr>
      <vt:lpstr>Statement of Purpose</vt:lpstr>
      <vt:lpstr>PowerPoint Presentation</vt:lpstr>
      <vt:lpstr>Inanna, Astarte, Aphrodite</vt:lpstr>
      <vt:lpstr>PowerPoint Presentation</vt:lpstr>
      <vt:lpstr>PowerPoint Presentation</vt:lpstr>
      <vt:lpstr>Contact Between Northern and Southern Regions: Integration</vt:lpstr>
      <vt:lpstr>Evidence indicative of pastoralist mediation and the growing wool economy</vt:lpstr>
      <vt:lpstr>PowerPoint Presentation</vt:lpstr>
      <vt:lpstr>PowerPoint Presentation</vt:lpstr>
      <vt:lpstr>Why is this research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Inanna, Queen of Heaven: The Rise of Large-Scale Pastoralism in Ancient Mesopotamia</dc:title>
  <dc:creator>Jacob Lowry</dc:creator>
  <cp:lastModifiedBy>Jacob Lowry</cp:lastModifiedBy>
  <cp:revision>30</cp:revision>
  <dcterms:created xsi:type="dcterms:W3CDTF">2021-04-10T23:56:49Z</dcterms:created>
  <dcterms:modified xsi:type="dcterms:W3CDTF">2021-04-12T03:41:38Z</dcterms:modified>
</cp:coreProperties>
</file>