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Georgia" panose="02040502050405020303" pitchFamily="18" charset="0"/>
      <p:regular r:id="rId49"/>
      <p:bold r:id="rId50"/>
      <p:italic r:id="rId51"/>
      <p:boldItalic r:id="rId52"/>
    </p:embeddedFont>
    <p:embeddedFont>
      <p:font typeface="Robot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02D21D-9C0E-4DB7-89BB-78EC1F61894B}">
  <a:tblStyle styleId="{2902D21D-9C0E-4DB7-89BB-78EC1F6189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C57D4A0-C639-4C98-9859-F5F45819012C}"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75" y="38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b82a476c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b82a476c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bd10f24d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bd10f24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bd10f24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bd10f24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bb45f20d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bb45f20d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bb45f20df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bb45f20d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bb45f20df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bb45f20d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a490b2b4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a490b2b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bb45f20d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bb45f20d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cea64c49e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cea64c49e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ea64c49e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ea64c49e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8ec6796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8ec6796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ea64c49e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cea64c49e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ea64c49e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ea64c49e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cea64c49ef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cea64c49e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ea64c49e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ea64c49e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1a4bb067cb469d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1a4bb067cb469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1a4bb067cb469d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1a4bb067cb469d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ea64c49e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ea64c49e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ea64c49ef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ea64c49e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1a4bb067cb469d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1a4bb067cb469d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ea64c49e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ea64c49e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5a383f53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5a383f53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ceca622837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ceca62283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1a4bb067cb469d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41a4bb067cb469d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cea64c49e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cea64c49e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ea64c49ef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cea64c49ef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ceca62283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ceca62283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eca62283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eca62283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ceca62283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ceca62283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ceca62283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ceca62283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ceca622837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ceca62283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60d926303aaea4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60d926303aaea4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bb45f20d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bb45f20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eb815125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ceb815125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cf296b34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cf296b3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cd04bc1ba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cd04bc1b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ceca62283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ceca62283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b9e9ff27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b9e9ff27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cf296b34c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cf296b34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5a383f53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5a383f5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bb45f20d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bb45f20d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5a7f8f53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5a7f8f53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ea64c49e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ea64c49e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bb45f20df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bb45f20df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bb45f20d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bb45f20d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madeline.damon@umontana.edu"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Conservation Nonprofits and Communication of Values</a:t>
            </a:r>
            <a:endParaRPr/>
          </a:p>
        </p:txBody>
      </p:sp>
      <p:sp>
        <p:nvSpPr>
          <p:cNvPr id="86" name="Google Shape;86;p13"/>
          <p:cNvSpPr txBox="1">
            <a:spLocks noGrp="1"/>
          </p:cNvSpPr>
          <p:nvPr>
            <p:ph type="subTitle" idx="1"/>
          </p:nvPr>
        </p:nvSpPr>
        <p:spPr>
          <a:xfrm>
            <a:off x="598091" y="2715925"/>
            <a:ext cx="22248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Madeline Damon</a:t>
            </a:r>
            <a:endParaRPr/>
          </a:p>
        </p:txBody>
      </p:sp>
      <p:pic>
        <p:nvPicPr>
          <p:cNvPr id="87" name="Google Shape;87;p13"/>
          <p:cNvPicPr preferRelativeResize="0"/>
          <p:nvPr/>
        </p:nvPicPr>
        <p:blipFill>
          <a:blip r:embed="rId3">
            <a:alphaModFix/>
          </a:blip>
          <a:stretch>
            <a:fillRect/>
          </a:stretch>
        </p:blipFill>
        <p:spPr>
          <a:xfrm>
            <a:off x="1985498" y="3533875"/>
            <a:ext cx="1609625" cy="1609625"/>
          </a:xfrm>
          <a:prstGeom prst="rect">
            <a:avLst/>
          </a:prstGeom>
          <a:noFill/>
          <a:ln>
            <a:noFill/>
          </a:ln>
        </p:spPr>
      </p:pic>
      <p:pic>
        <p:nvPicPr>
          <p:cNvPr id="88" name="Google Shape;88;p13"/>
          <p:cNvPicPr preferRelativeResize="0"/>
          <p:nvPr/>
        </p:nvPicPr>
        <p:blipFill>
          <a:blip r:embed="rId4">
            <a:alphaModFix/>
          </a:blip>
          <a:stretch>
            <a:fillRect/>
          </a:stretch>
        </p:blipFill>
        <p:spPr>
          <a:xfrm>
            <a:off x="0" y="3673075"/>
            <a:ext cx="1609634" cy="1470422"/>
          </a:xfrm>
          <a:prstGeom prst="rect">
            <a:avLst/>
          </a:prstGeom>
          <a:noFill/>
          <a:ln>
            <a:noFill/>
          </a:ln>
        </p:spPr>
      </p:pic>
      <p:pic>
        <p:nvPicPr>
          <p:cNvPr id="89" name="Google Shape;89;p13"/>
          <p:cNvPicPr preferRelativeResize="0"/>
          <p:nvPr/>
        </p:nvPicPr>
        <p:blipFill>
          <a:blip r:embed="rId5">
            <a:alphaModFix/>
          </a:blip>
          <a:stretch>
            <a:fillRect/>
          </a:stretch>
        </p:blipFill>
        <p:spPr>
          <a:xfrm>
            <a:off x="3971007" y="3673075"/>
            <a:ext cx="1102819" cy="1470425"/>
          </a:xfrm>
          <a:prstGeom prst="rect">
            <a:avLst/>
          </a:prstGeom>
          <a:noFill/>
          <a:ln>
            <a:noFill/>
          </a:ln>
        </p:spPr>
      </p:pic>
      <p:pic>
        <p:nvPicPr>
          <p:cNvPr id="90" name="Google Shape;90;p13"/>
          <p:cNvPicPr preferRelativeResize="0"/>
          <p:nvPr/>
        </p:nvPicPr>
        <p:blipFill>
          <a:blip r:embed="rId6">
            <a:alphaModFix/>
          </a:blip>
          <a:stretch>
            <a:fillRect/>
          </a:stretch>
        </p:blipFill>
        <p:spPr>
          <a:xfrm>
            <a:off x="5449695" y="3376038"/>
            <a:ext cx="1184225" cy="1767475"/>
          </a:xfrm>
          <a:prstGeom prst="rect">
            <a:avLst/>
          </a:prstGeom>
          <a:noFill/>
          <a:ln>
            <a:noFill/>
          </a:ln>
        </p:spPr>
      </p:pic>
      <p:pic>
        <p:nvPicPr>
          <p:cNvPr id="91" name="Google Shape;91;p13"/>
          <p:cNvPicPr preferRelativeResize="0"/>
          <p:nvPr/>
        </p:nvPicPr>
        <p:blipFill rotWithShape="1">
          <a:blip r:embed="rId7">
            <a:alphaModFix/>
          </a:blip>
          <a:srcRect l="-16022" t="30674" b="32412"/>
          <a:stretch/>
        </p:blipFill>
        <p:spPr>
          <a:xfrm>
            <a:off x="6406675" y="3952275"/>
            <a:ext cx="2719975" cy="61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309050" y="1276450"/>
            <a:ext cx="22719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 Mining</a:t>
            </a:r>
            <a:endParaRPr/>
          </a:p>
        </p:txBody>
      </p:sp>
      <p:sp>
        <p:nvSpPr>
          <p:cNvPr id="156" name="Google Shape;156;p22"/>
          <p:cNvSpPr txBox="1">
            <a:spLocks noGrp="1"/>
          </p:cNvSpPr>
          <p:nvPr>
            <p:ph type="body" idx="1"/>
          </p:nvPr>
        </p:nvSpPr>
        <p:spPr>
          <a:xfrm>
            <a:off x="106200" y="1987725"/>
            <a:ext cx="8520600" cy="23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Collecting data from text</a:t>
            </a:r>
            <a:endParaRPr/>
          </a:p>
          <a:p>
            <a:pPr marL="0" lvl="0" indent="0" algn="ctr" rtl="0">
              <a:spcBef>
                <a:spcPts val="1600"/>
              </a:spcBef>
              <a:spcAft>
                <a:spcPts val="0"/>
              </a:spcAft>
              <a:buNone/>
            </a:pPr>
            <a:r>
              <a:rPr lang="en"/>
              <a:t>Text mining is an unsupervised method that involves collections of documents (Transcripts, news articles, PDFs, tweets, etc.) with the goal of analyzing and classifying them</a:t>
            </a:r>
            <a:endParaRPr/>
          </a:p>
          <a:p>
            <a:pPr marL="0" lvl="0" indent="0" algn="ctr" rtl="0">
              <a:spcBef>
                <a:spcPts val="1600"/>
              </a:spcBef>
              <a:spcAft>
                <a:spcPts val="0"/>
              </a:spcAft>
              <a:buNone/>
            </a:pPr>
            <a:endParaRPr/>
          </a:p>
          <a:p>
            <a:pPr marL="0" lvl="0" indent="0" algn="l" rtl="0">
              <a:spcBef>
                <a:spcPts val="1600"/>
              </a:spcBef>
              <a:spcAft>
                <a:spcPts val="0"/>
              </a:spcAft>
              <a:buNone/>
            </a:pPr>
            <a:endParaRPr/>
          </a:p>
          <a:p>
            <a:pPr marL="0" lvl="0" indent="0" algn="ctr" rtl="0">
              <a:spcBef>
                <a:spcPts val="1600"/>
              </a:spcBef>
              <a:spcAft>
                <a:spcPts val="0"/>
              </a:spcAft>
              <a:buNone/>
            </a:pPr>
            <a:endParaRPr/>
          </a:p>
          <a:p>
            <a:pPr marL="0" lvl="0" indent="0" algn="l" rtl="0">
              <a:spcBef>
                <a:spcPts val="1600"/>
              </a:spcBef>
              <a:spcAft>
                <a:spcPts val="0"/>
              </a:spcAft>
              <a:buNone/>
            </a:pPr>
            <a:endParaRPr>
              <a:solidFill>
                <a:srgbClr val="333333"/>
              </a:solidFill>
              <a:highlight>
                <a:srgbClr val="FCFCFC"/>
              </a:highlight>
            </a:endParaRPr>
          </a:p>
          <a:p>
            <a:pPr marL="0" lvl="0" indent="0" algn="l" rtl="0">
              <a:spcBef>
                <a:spcPts val="1600"/>
              </a:spcBef>
              <a:spcAft>
                <a:spcPts val="0"/>
              </a:spcAft>
              <a:buNone/>
            </a:pPr>
            <a:endParaRPr sz="1300">
              <a:solidFill>
                <a:srgbClr val="333333"/>
              </a:solidFill>
              <a:highlight>
                <a:srgbClr val="FCFCFC"/>
              </a:highlight>
              <a:latin typeface="Georgia"/>
              <a:ea typeface="Georgia"/>
              <a:cs typeface="Georgia"/>
              <a:sym typeface="Georgia"/>
            </a:endParaRPr>
          </a:p>
          <a:p>
            <a:pPr marL="0" lvl="0" indent="0" algn="l" rtl="0">
              <a:spcBef>
                <a:spcPts val="1600"/>
              </a:spcBef>
              <a:spcAft>
                <a:spcPts val="0"/>
              </a:spcAft>
              <a:buNone/>
            </a:pPr>
            <a:endParaRPr sz="1100">
              <a:solidFill>
                <a:srgbClr val="333333"/>
              </a:solidFill>
              <a:highlight>
                <a:srgbClr val="F7FBFE"/>
              </a:highlight>
              <a:latin typeface="Georgia"/>
              <a:ea typeface="Georgia"/>
              <a:cs typeface="Georgia"/>
              <a:sym typeface="Georgia"/>
            </a:endParaRPr>
          </a:p>
          <a:p>
            <a:pPr marL="0" lvl="0" indent="0" algn="l" rtl="0">
              <a:spcBef>
                <a:spcPts val="1600"/>
              </a:spcBef>
              <a:spcAft>
                <a:spcPts val="1600"/>
              </a:spcAft>
              <a:buNone/>
            </a:pPr>
            <a:endParaRPr sz="1100">
              <a:solidFill>
                <a:srgbClr val="333333"/>
              </a:solidFill>
              <a:highlight>
                <a:srgbClr val="F7FBFE"/>
              </a:highlight>
              <a:latin typeface="Georgia"/>
              <a:ea typeface="Georgia"/>
              <a:cs typeface="Georgia"/>
              <a:sym typeface="Georgia"/>
            </a:endParaRPr>
          </a:p>
        </p:txBody>
      </p:sp>
      <p:sp>
        <p:nvSpPr>
          <p:cNvPr id="157" name="Google Shape;157;p22"/>
          <p:cNvSpPr txBox="1"/>
          <p:nvPr/>
        </p:nvSpPr>
        <p:spPr>
          <a:xfrm>
            <a:off x="3309050" y="333550"/>
            <a:ext cx="24234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900">
                <a:solidFill>
                  <a:schemeClr val="dk1"/>
                </a:solidFill>
                <a:latin typeface="Roboto"/>
                <a:ea typeface="Roboto"/>
                <a:cs typeface="Roboto"/>
                <a:sym typeface="Roboto"/>
              </a:rPr>
              <a:t>Methods:</a:t>
            </a:r>
            <a:endParaRPr sz="39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1000"/>
                                        <p:tgtEl>
                                          <p:spTgt spid="15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0" end="0"/>
                                            </p:txEl>
                                          </p:spTgt>
                                        </p:tgtEl>
                                        <p:attrNameLst>
                                          <p:attrName>style.visibility</p:attrName>
                                        </p:attrNameLst>
                                      </p:cBhvr>
                                      <p:to>
                                        <p:strVal val="visible"/>
                                      </p:to>
                                    </p:set>
                                    <p:animEffect transition="in" filter="fade">
                                      <p:cBhvr>
                                        <p:cTn id="12" dur="1000"/>
                                        <p:tgtEl>
                                          <p:spTgt spid="1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1" end="1"/>
                                            </p:txEl>
                                          </p:spTgt>
                                        </p:tgtEl>
                                        <p:attrNameLst>
                                          <p:attrName>style.visibility</p:attrName>
                                        </p:attrNameLst>
                                      </p:cBhvr>
                                      <p:to>
                                        <p:strVal val="visible"/>
                                      </p:to>
                                    </p:set>
                                    <p:animEffect transition="in" filter="fade">
                                      <p:cBhvr>
                                        <p:cTn id="17" dur="1000"/>
                                        <p:tgtEl>
                                          <p:spTgt spid="1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2" end="2"/>
                                            </p:txEl>
                                          </p:spTgt>
                                        </p:tgtEl>
                                        <p:attrNameLst>
                                          <p:attrName>style.visibility</p:attrName>
                                        </p:attrNameLst>
                                      </p:cBhvr>
                                      <p:to>
                                        <p:strVal val="visible"/>
                                      </p:to>
                                    </p:set>
                                    <p:animEffect transition="in" filter="fade">
                                      <p:cBhvr>
                                        <p:cTn id="22" dur="1000"/>
                                        <p:tgtEl>
                                          <p:spTgt spid="1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3" end="3"/>
                                            </p:txEl>
                                          </p:spTgt>
                                        </p:tgtEl>
                                        <p:attrNameLst>
                                          <p:attrName>style.visibility</p:attrName>
                                        </p:attrNameLst>
                                      </p:cBhvr>
                                      <p:to>
                                        <p:strVal val="visible"/>
                                      </p:to>
                                    </p:set>
                                    <p:animEffect transition="in" filter="fade">
                                      <p:cBhvr>
                                        <p:cTn id="27" dur="1000"/>
                                        <p:tgtEl>
                                          <p:spTgt spid="1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xEl>
                                              <p:pRg st="4" end="4"/>
                                            </p:txEl>
                                          </p:spTgt>
                                        </p:tgtEl>
                                        <p:attrNameLst>
                                          <p:attrName>style.visibility</p:attrName>
                                        </p:attrNameLst>
                                      </p:cBhvr>
                                      <p:to>
                                        <p:strVal val="visible"/>
                                      </p:to>
                                    </p:set>
                                    <p:animEffect transition="in" filter="fade">
                                      <p:cBhvr>
                                        <p:cTn id="32" dur="1000"/>
                                        <p:tgtEl>
                                          <p:spTgt spid="15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6">
                                            <p:txEl>
                                              <p:pRg st="5" end="5"/>
                                            </p:txEl>
                                          </p:spTgt>
                                        </p:tgtEl>
                                        <p:attrNameLst>
                                          <p:attrName>style.visibility</p:attrName>
                                        </p:attrNameLst>
                                      </p:cBhvr>
                                      <p:to>
                                        <p:strVal val="visible"/>
                                      </p:to>
                                    </p:set>
                                    <p:animEffect transition="in" filter="fade">
                                      <p:cBhvr>
                                        <p:cTn id="37" dur="1000"/>
                                        <p:tgtEl>
                                          <p:spTgt spid="15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6">
                                            <p:txEl>
                                              <p:pRg st="6" end="6"/>
                                            </p:txEl>
                                          </p:spTgt>
                                        </p:tgtEl>
                                        <p:attrNameLst>
                                          <p:attrName>style.visibility</p:attrName>
                                        </p:attrNameLst>
                                      </p:cBhvr>
                                      <p:to>
                                        <p:strVal val="visible"/>
                                      </p:to>
                                    </p:set>
                                    <p:animEffect transition="in" filter="fade">
                                      <p:cBhvr>
                                        <p:cTn id="42" dur="1000"/>
                                        <p:tgtEl>
                                          <p:spTgt spid="15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6">
                                            <p:txEl>
                                              <p:pRg st="7" end="7"/>
                                            </p:txEl>
                                          </p:spTgt>
                                        </p:tgtEl>
                                        <p:attrNameLst>
                                          <p:attrName>style.visibility</p:attrName>
                                        </p:attrNameLst>
                                      </p:cBhvr>
                                      <p:to>
                                        <p:strVal val="visible"/>
                                      </p:to>
                                    </p:set>
                                    <p:animEffect transition="in" filter="fade">
                                      <p:cBhvr>
                                        <p:cTn id="47" dur="1000"/>
                                        <p:tgtEl>
                                          <p:spTgt spid="15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6">
                                            <p:txEl>
                                              <p:pRg st="8" end="8"/>
                                            </p:txEl>
                                          </p:spTgt>
                                        </p:tgtEl>
                                        <p:attrNameLst>
                                          <p:attrName>style.visibility</p:attrName>
                                        </p:attrNameLst>
                                      </p:cBhvr>
                                      <p:to>
                                        <p:strVal val="visible"/>
                                      </p:to>
                                    </p:set>
                                    <p:animEffect transition="in" filter="fade">
                                      <p:cBhvr>
                                        <p:cTn id="52" dur="1000"/>
                                        <p:tgtEl>
                                          <p:spTgt spid="1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4" name="Google Shape;164;p23" descr="See the source image"/>
          <p:cNvPicPr preferRelativeResize="0"/>
          <p:nvPr/>
        </p:nvPicPr>
        <p:blipFill>
          <a:blip r:embed="rId3">
            <a:alphaModFix/>
          </a:blip>
          <a:stretch>
            <a:fillRect/>
          </a:stretch>
        </p:blipFill>
        <p:spPr>
          <a:xfrm>
            <a:off x="152400" y="152400"/>
            <a:ext cx="8705850" cy="458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504200" y="1596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Defining the Sample</a:t>
            </a:r>
            <a:endParaRPr/>
          </a:p>
        </p:txBody>
      </p:sp>
      <p:sp>
        <p:nvSpPr>
          <p:cNvPr id="170" name="Google Shape;170;p24"/>
          <p:cNvSpPr txBox="1">
            <a:spLocks noGrp="1"/>
          </p:cNvSpPr>
          <p:nvPr>
            <p:ph type="body" idx="1"/>
          </p:nvPr>
        </p:nvSpPr>
        <p:spPr>
          <a:xfrm>
            <a:off x="504200" y="859850"/>
            <a:ext cx="9144000" cy="293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Nonprofits will be selected from the Charity Navigator database of nonprofits</a:t>
            </a:r>
            <a:br>
              <a:rPr lang="en" sz="1400" b="1"/>
            </a:br>
            <a:r>
              <a:rPr lang="en" sz="1400" b="1"/>
              <a:t>    -     Filtered by Environmental Protection and Conservation subject area</a:t>
            </a:r>
            <a:endParaRPr sz="1400" b="1"/>
          </a:p>
          <a:p>
            <a:pPr marL="0" lvl="0" indent="0" algn="l" rtl="0">
              <a:spcBef>
                <a:spcPts val="1600"/>
              </a:spcBef>
              <a:spcAft>
                <a:spcPts val="0"/>
              </a:spcAft>
              <a:buNone/>
            </a:pPr>
            <a:r>
              <a:rPr lang="en" sz="1400" b="1"/>
              <a:t>30 total nonprofits, grouped by size</a:t>
            </a:r>
            <a:endParaRPr sz="1400" b="1"/>
          </a:p>
          <a:p>
            <a:pPr marL="457200" lvl="0" indent="-317500" algn="l" rtl="0">
              <a:spcBef>
                <a:spcPts val="1600"/>
              </a:spcBef>
              <a:spcAft>
                <a:spcPts val="0"/>
              </a:spcAft>
              <a:buSzPts val="1400"/>
              <a:buChar char="-"/>
            </a:pPr>
            <a:r>
              <a:rPr lang="en" sz="1400" b="1"/>
              <a:t>10 Small (Expenses ≤ $3.5 million, n= 208)</a:t>
            </a:r>
            <a:endParaRPr sz="1400" b="1"/>
          </a:p>
          <a:p>
            <a:pPr marL="457200" lvl="0" indent="-317500" algn="l" rtl="0">
              <a:spcBef>
                <a:spcPts val="0"/>
              </a:spcBef>
              <a:spcAft>
                <a:spcPts val="0"/>
              </a:spcAft>
              <a:buSzPts val="1400"/>
              <a:buChar char="-"/>
            </a:pPr>
            <a:r>
              <a:rPr lang="en" sz="1400" b="1"/>
              <a:t>10 Medium (Expenses ranging $3.5 million - $13.5 million, n = 91)</a:t>
            </a:r>
            <a:endParaRPr sz="1400" b="1"/>
          </a:p>
          <a:p>
            <a:pPr marL="457200" lvl="0" indent="-317500" algn="l" rtl="0">
              <a:spcBef>
                <a:spcPts val="0"/>
              </a:spcBef>
              <a:spcAft>
                <a:spcPts val="0"/>
              </a:spcAft>
              <a:buSzPts val="1400"/>
              <a:buChar char="-"/>
            </a:pPr>
            <a:r>
              <a:rPr lang="en" sz="1400" b="1"/>
              <a:t>10 Large (Expenses ≥ $13.5 million, n = 40)</a:t>
            </a:r>
            <a:endParaRPr sz="1400" b="1"/>
          </a:p>
          <a:p>
            <a:pPr marL="0" lvl="0" indent="0" algn="l" rtl="0">
              <a:spcBef>
                <a:spcPts val="1600"/>
              </a:spcBef>
              <a:spcAft>
                <a:spcPts val="0"/>
              </a:spcAft>
              <a:buNone/>
            </a:pPr>
            <a:endParaRPr sz="1400" b="1"/>
          </a:p>
          <a:p>
            <a:pPr marL="0" lvl="0" indent="0" algn="l" rtl="0">
              <a:spcBef>
                <a:spcPts val="1600"/>
              </a:spcBef>
              <a:spcAft>
                <a:spcPts val="1600"/>
              </a:spcAft>
              <a:buNone/>
            </a:pPr>
            <a:endParaRPr sz="1400"/>
          </a:p>
        </p:txBody>
      </p:sp>
      <p:pic>
        <p:nvPicPr>
          <p:cNvPr id="171" name="Google Shape;171;p24"/>
          <p:cNvPicPr preferRelativeResize="0"/>
          <p:nvPr/>
        </p:nvPicPr>
        <p:blipFill>
          <a:blip r:embed="rId3">
            <a:alphaModFix/>
          </a:blip>
          <a:stretch>
            <a:fillRect/>
          </a:stretch>
        </p:blipFill>
        <p:spPr>
          <a:xfrm>
            <a:off x="226474" y="3016250"/>
            <a:ext cx="2302251" cy="1555751"/>
          </a:xfrm>
          <a:prstGeom prst="rect">
            <a:avLst/>
          </a:prstGeom>
          <a:noFill/>
          <a:ln>
            <a:noFill/>
          </a:ln>
        </p:spPr>
      </p:pic>
      <p:pic>
        <p:nvPicPr>
          <p:cNvPr id="172" name="Google Shape;172;p24"/>
          <p:cNvPicPr preferRelativeResize="0"/>
          <p:nvPr/>
        </p:nvPicPr>
        <p:blipFill>
          <a:blip r:embed="rId4">
            <a:alphaModFix/>
          </a:blip>
          <a:stretch>
            <a:fillRect/>
          </a:stretch>
        </p:blipFill>
        <p:spPr>
          <a:xfrm>
            <a:off x="3667926" y="2803501"/>
            <a:ext cx="1808150" cy="1808200"/>
          </a:xfrm>
          <a:prstGeom prst="rect">
            <a:avLst/>
          </a:prstGeom>
          <a:noFill/>
          <a:ln>
            <a:noFill/>
          </a:ln>
        </p:spPr>
      </p:pic>
      <p:pic>
        <p:nvPicPr>
          <p:cNvPr id="173" name="Google Shape;173;p24"/>
          <p:cNvPicPr preferRelativeResize="0"/>
          <p:nvPr/>
        </p:nvPicPr>
        <p:blipFill>
          <a:blip r:embed="rId5">
            <a:alphaModFix/>
          </a:blip>
          <a:stretch>
            <a:fillRect/>
          </a:stretch>
        </p:blipFill>
        <p:spPr>
          <a:xfrm>
            <a:off x="6736750" y="2373300"/>
            <a:ext cx="2042125" cy="2390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454575" y="4576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Extracting MVVs</a:t>
            </a:r>
            <a:endParaRPr/>
          </a:p>
        </p:txBody>
      </p:sp>
      <p:sp>
        <p:nvSpPr>
          <p:cNvPr id="179" name="Google Shape;179;p25"/>
          <p:cNvSpPr txBox="1">
            <a:spLocks noGrp="1"/>
          </p:cNvSpPr>
          <p:nvPr>
            <p:ph type="body" idx="1"/>
          </p:nvPr>
        </p:nvSpPr>
        <p:spPr>
          <a:xfrm>
            <a:off x="454575" y="1299075"/>
            <a:ext cx="8520600" cy="83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Web scraping in Python can be used to collect and store MVVs by pulling all of the text from a webpage (i.e. ‘About Us’, ‘Our Mission’)</a:t>
            </a:r>
            <a:endParaRPr/>
          </a:p>
        </p:txBody>
      </p:sp>
      <p:sp>
        <p:nvSpPr>
          <p:cNvPr id="180" name="Google Shape;180;p25"/>
          <p:cNvSpPr txBox="1">
            <a:spLocks noGrp="1"/>
          </p:cNvSpPr>
          <p:nvPr>
            <p:ph type="title"/>
          </p:nvPr>
        </p:nvSpPr>
        <p:spPr>
          <a:xfrm>
            <a:off x="454575" y="23093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Extracting Tweets</a:t>
            </a:r>
            <a:endParaRPr/>
          </a:p>
        </p:txBody>
      </p:sp>
      <p:sp>
        <p:nvSpPr>
          <p:cNvPr id="181" name="Google Shape;181;p25"/>
          <p:cNvSpPr txBox="1">
            <a:spLocks noGrp="1"/>
          </p:cNvSpPr>
          <p:nvPr>
            <p:ph type="body" idx="1"/>
          </p:nvPr>
        </p:nvSpPr>
        <p:spPr>
          <a:xfrm>
            <a:off x="454575" y="3090425"/>
            <a:ext cx="8520600" cy="83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Using the tweepy package in Python, I will pull up to 1,000 tweets from each nonprofit included in the study.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79"/>
                                        </p:tgtEl>
                                        <p:attrNameLst>
                                          <p:attrName>style.visibility</p:attrName>
                                        </p:attrNameLst>
                                      </p:cBhvr>
                                      <p:to>
                                        <p:strVal val="visible"/>
                                      </p:to>
                                    </p:set>
                                    <p:anim calcmode="lin" valueType="num">
                                      <p:cBhvr additive="base">
                                        <p:cTn id="11" dur="1000"/>
                                        <p:tgtEl>
                                          <p:spTgt spid="179"/>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fade">
                                      <p:cBhvr>
                                        <p:cTn id="16" dur="1000"/>
                                        <p:tgtEl>
                                          <p:spTgt spid="180"/>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81"/>
                                        </p:tgtEl>
                                        <p:attrNameLst>
                                          <p:attrName>style.visibility</p:attrName>
                                        </p:attrNameLst>
                                      </p:cBhvr>
                                      <p:to>
                                        <p:strVal val="visible"/>
                                      </p:to>
                                    </p:set>
                                    <p:anim calcmode="lin" valueType="num">
                                      <p:cBhvr additive="base">
                                        <p:cTn id="20" dur="1000"/>
                                        <p:tgtEl>
                                          <p:spTgt spid="1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98325" y="471925"/>
            <a:ext cx="6678900" cy="76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Identifying Most Common Tokens</a:t>
            </a:r>
            <a:endParaRPr/>
          </a:p>
        </p:txBody>
      </p:sp>
      <p:sp>
        <p:nvSpPr>
          <p:cNvPr id="187" name="Google Shape;187;p26"/>
          <p:cNvSpPr txBox="1"/>
          <p:nvPr/>
        </p:nvSpPr>
        <p:spPr>
          <a:xfrm>
            <a:off x="189025" y="1632375"/>
            <a:ext cx="5550600" cy="2493600"/>
          </a:xfrm>
          <a:prstGeom prst="rect">
            <a:avLst/>
          </a:prstGeom>
          <a:noFill/>
          <a:ln>
            <a:noFill/>
          </a:ln>
        </p:spPr>
        <p:txBody>
          <a:bodyPr spcFirstLastPara="1" wrap="square" lIns="91425" tIns="91425" rIns="91425" bIns="91425" anchor="t" anchorCtr="0">
            <a:spAutoFit/>
          </a:bodyPr>
          <a:lstStyle/>
          <a:p>
            <a:pPr marL="0" marR="1237922" lvl="0" indent="0" algn="ctr" rtl="0">
              <a:spcBef>
                <a:spcPts val="0"/>
              </a:spcBef>
              <a:spcAft>
                <a:spcPts val="0"/>
              </a:spcAft>
              <a:buNone/>
            </a:pPr>
            <a:r>
              <a:rPr lang="en" sz="2500">
                <a:solidFill>
                  <a:srgbClr val="FFFFFF"/>
                </a:solidFill>
                <a:latin typeface="Roboto"/>
                <a:ea typeface="Roboto"/>
                <a:cs typeface="Roboto"/>
                <a:sym typeface="Roboto"/>
              </a:rPr>
              <a:t>Identifying the most common tokens (words) for each nonprofit’s MVVs and tweets will allow me to see the topics that each nonprofit focuses on most</a:t>
            </a:r>
            <a:endParaRPr sz="2500">
              <a:solidFill>
                <a:srgbClr val="FFFFFF"/>
              </a:solidFill>
              <a:latin typeface="Roboto"/>
              <a:ea typeface="Roboto"/>
              <a:cs typeface="Roboto"/>
              <a:sym typeface="Roboto"/>
            </a:endParaRPr>
          </a:p>
        </p:txBody>
      </p:sp>
      <p:pic>
        <p:nvPicPr>
          <p:cNvPr id="188" name="Google Shape;188;p26"/>
          <p:cNvPicPr preferRelativeResize="0"/>
          <p:nvPr/>
        </p:nvPicPr>
        <p:blipFill>
          <a:blip r:embed="rId3">
            <a:alphaModFix/>
          </a:blip>
          <a:stretch>
            <a:fillRect/>
          </a:stretch>
        </p:blipFill>
        <p:spPr>
          <a:xfrm>
            <a:off x="4940625" y="1758613"/>
            <a:ext cx="3638550" cy="3019425"/>
          </a:xfrm>
          <a:prstGeom prst="rect">
            <a:avLst/>
          </a:prstGeom>
          <a:noFill/>
          <a:ln>
            <a:noFill/>
          </a:ln>
          <a:effectLst>
            <a:outerShdw blurRad="1428750" dist="19050" dir="5400000" algn="bl" rotWithShape="0">
              <a:srgbClr val="FFFFFF">
                <a:alpha val="90000"/>
              </a:srgbClr>
            </a:outerShdw>
          </a:effectLst>
        </p:spPr>
      </p:pic>
      <p:sp>
        <p:nvSpPr>
          <p:cNvPr id="189" name="Google Shape;189;p26"/>
          <p:cNvSpPr txBox="1"/>
          <p:nvPr/>
        </p:nvSpPr>
        <p:spPr>
          <a:xfrm>
            <a:off x="5878200" y="1234225"/>
            <a:ext cx="2062800" cy="388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Example: RMEF tweets</a:t>
            </a:r>
            <a:endParaRPr>
              <a:latin typeface="Roboto"/>
              <a:ea typeface="Roboto"/>
              <a:cs typeface="Roboto"/>
              <a:sym typeface="Roboto"/>
            </a:endParaRPr>
          </a:p>
        </p:txBody>
      </p:sp>
      <p:sp>
        <p:nvSpPr>
          <p:cNvPr id="190" name="Google Shape;190;p26"/>
          <p:cNvSpPr txBox="1"/>
          <p:nvPr/>
        </p:nvSpPr>
        <p:spPr>
          <a:xfrm>
            <a:off x="4868850" y="162575"/>
            <a:ext cx="40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398925" y="550350"/>
            <a:ext cx="64689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Schwartz Values Theory Analysis</a:t>
            </a:r>
            <a:endParaRPr/>
          </a:p>
        </p:txBody>
      </p:sp>
      <p:sp>
        <p:nvSpPr>
          <p:cNvPr id="196" name="Google Shape;196;p27"/>
          <p:cNvSpPr txBox="1"/>
          <p:nvPr/>
        </p:nvSpPr>
        <p:spPr>
          <a:xfrm>
            <a:off x="753575" y="1805375"/>
            <a:ext cx="6468900" cy="25683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rgbClr val="FFFFFF"/>
              </a:buClr>
              <a:buSzPts val="2300"/>
              <a:buFont typeface="Roboto"/>
              <a:buChar char="●"/>
            </a:pPr>
            <a:r>
              <a:rPr lang="en" sz="2300">
                <a:solidFill>
                  <a:srgbClr val="FFFFFF"/>
                </a:solidFill>
                <a:latin typeface="Roboto"/>
                <a:ea typeface="Roboto"/>
                <a:cs typeface="Roboto"/>
                <a:sym typeface="Roboto"/>
              </a:rPr>
              <a:t>A function I build in Python will:</a:t>
            </a:r>
            <a:endParaRPr sz="2300">
              <a:solidFill>
                <a:srgbClr val="FFFFFF"/>
              </a:solidFill>
              <a:latin typeface="Roboto"/>
              <a:ea typeface="Roboto"/>
              <a:cs typeface="Roboto"/>
              <a:sym typeface="Roboto"/>
            </a:endParaRPr>
          </a:p>
          <a:p>
            <a:pPr marL="914400" lvl="1" indent="-374650" algn="l" rtl="0">
              <a:spcBef>
                <a:spcPts val="0"/>
              </a:spcBef>
              <a:spcAft>
                <a:spcPts val="0"/>
              </a:spcAft>
              <a:buClr>
                <a:srgbClr val="FFFFFF"/>
              </a:buClr>
              <a:buSzPts val="2300"/>
              <a:buFont typeface="Roboto"/>
              <a:buChar char="○"/>
            </a:pPr>
            <a:r>
              <a:rPr lang="en" sz="2300">
                <a:solidFill>
                  <a:srgbClr val="FFFFFF"/>
                </a:solidFill>
                <a:latin typeface="Roboto"/>
                <a:ea typeface="Roboto"/>
                <a:cs typeface="Roboto"/>
                <a:sym typeface="Roboto"/>
              </a:rPr>
              <a:t>Calculate the frequency of each value (i.e. benevolence) by:</a:t>
            </a:r>
            <a:endParaRPr sz="2300">
              <a:solidFill>
                <a:srgbClr val="FFFFFF"/>
              </a:solidFill>
              <a:latin typeface="Roboto"/>
              <a:ea typeface="Roboto"/>
              <a:cs typeface="Roboto"/>
              <a:sym typeface="Roboto"/>
            </a:endParaRPr>
          </a:p>
          <a:p>
            <a:pPr marL="1371600" lvl="2" indent="-374650" algn="l" rtl="0">
              <a:spcBef>
                <a:spcPts val="0"/>
              </a:spcBef>
              <a:spcAft>
                <a:spcPts val="0"/>
              </a:spcAft>
              <a:buClr>
                <a:srgbClr val="FFFFFF"/>
              </a:buClr>
              <a:buSzPts val="2300"/>
              <a:buFont typeface="Roboto"/>
              <a:buChar char="■"/>
            </a:pPr>
            <a:r>
              <a:rPr lang="en" sz="2300">
                <a:solidFill>
                  <a:srgbClr val="FFFFFF"/>
                </a:solidFill>
                <a:latin typeface="Roboto"/>
                <a:ea typeface="Roboto"/>
                <a:cs typeface="Roboto"/>
                <a:sym typeface="Roboto"/>
              </a:rPr>
              <a:t>Counting the number of words that appear in both a values synonyms list and the text file </a:t>
            </a:r>
            <a:endParaRPr sz="2300">
              <a:solidFill>
                <a:srgbClr val="FFFFFF"/>
              </a:solidFill>
              <a:latin typeface="Roboto"/>
              <a:ea typeface="Roboto"/>
              <a:cs typeface="Roboto"/>
              <a:sym typeface="Roboto"/>
            </a:endParaRPr>
          </a:p>
          <a:p>
            <a:pPr marL="1371600" lvl="2" indent="-374650" algn="l" rtl="0">
              <a:spcBef>
                <a:spcPts val="0"/>
              </a:spcBef>
              <a:spcAft>
                <a:spcPts val="0"/>
              </a:spcAft>
              <a:buClr>
                <a:srgbClr val="FFFFFF"/>
              </a:buClr>
              <a:buSzPts val="2300"/>
              <a:buFont typeface="Roboto"/>
              <a:buChar char="■"/>
            </a:pPr>
            <a:r>
              <a:rPr lang="en" sz="2300">
                <a:solidFill>
                  <a:srgbClr val="FFFFFF"/>
                </a:solidFill>
                <a:latin typeface="Roboto"/>
                <a:ea typeface="Roboto"/>
                <a:cs typeface="Roboto"/>
                <a:sym typeface="Roboto"/>
              </a:rPr>
              <a:t>Divide number of matching words by total number of words in the file </a:t>
            </a:r>
            <a:endParaRPr sz="2300">
              <a:solidFill>
                <a:srgbClr val="FFFFFF"/>
              </a:solidFill>
              <a:latin typeface="Roboto"/>
              <a:ea typeface="Roboto"/>
              <a:cs typeface="Roboto"/>
              <a:sym typeface="Roboto"/>
            </a:endParaRPr>
          </a:p>
          <a:p>
            <a:pPr marL="1371600" lvl="0" indent="0" algn="l" rtl="0">
              <a:spcBef>
                <a:spcPts val="0"/>
              </a:spcBef>
              <a:spcAft>
                <a:spcPts val="0"/>
              </a:spcAft>
              <a:buNone/>
            </a:pPr>
            <a:endParaRPr sz="2300">
              <a:solidFill>
                <a:srgbClr val="FFFFFF"/>
              </a:solidFill>
              <a:latin typeface="Roboto"/>
              <a:ea typeface="Roboto"/>
              <a:cs typeface="Roboto"/>
              <a:sym typeface="Roboto"/>
            </a:endParaRPr>
          </a:p>
          <a:p>
            <a:pPr marL="914400" lvl="0" indent="0" algn="l" rtl="0">
              <a:spcBef>
                <a:spcPts val="0"/>
              </a:spcBef>
              <a:spcAft>
                <a:spcPts val="0"/>
              </a:spcAft>
              <a:buNone/>
            </a:pPr>
            <a:endParaRPr sz="2300">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2039375" y="229650"/>
            <a:ext cx="41109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Sample output:</a:t>
            </a:r>
            <a:endParaRPr/>
          </a:p>
        </p:txBody>
      </p:sp>
      <p:sp>
        <p:nvSpPr>
          <p:cNvPr id="202" name="Google Shape;202;p28"/>
          <p:cNvSpPr txBox="1"/>
          <p:nvPr/>
        </p:nvSpPr>
        <p:spPr>
          <a:xfrm>
            <a:off x="2198800" y="1165175"/>
            <a:ext cx="3405300" cy="37398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50">
                <a:solidFill>
                  <a:srgbClr val="FFFFFF"/>
                </a:solidFill>
              </a:rPr>
              <a:t>Sample Output:</a:t>
            </a:r>
            <a:endParaRPr sz="1650">
              <a:solidFill>
                <a:srgbClr val="FFFFFF"/>
              </a:solidFill>
            </a:endParaRPr>
          </a:p>
          <a:p>
            <a:pPr marL="0" lvl="0" indent="0" algn="l" rtl="0">
              <a:spcBef>
                <a:spcPts val="0"/>
              </a:spcBef>
              <a:spcAft>
                <a:spcPts val="0"/>
              </a:spcAft>
              <a:buNone/>
            </a:pPr>
            <a:r>
              <a:rPr lang="en" sz="1650">
                <a:solidFill>
                  <a:srgbClr val="FFFFFF"/>
                </a:solidFill>
              </a:rPr>
              <a:t>File used = Greenpeace Tweets</a:t>
            </a:r>
            <a:endParaRPr sz="1650">
              <a:solidFill>
                <a:srgbClr val="FFFFFF"/>
              </a:solidFill>
            </a:endParaRPr>
          </a:p>
          <a:p>
            <a:pPr marL="0" lvl="0" indent="0" algn="l" rtl="0">
              <a:spcBef>
                <a:spcPts val="0"/>
              </a:spcBef>
              <a:spcAft>
                <a:spcPts val="0"/>
              </a:spcAft>
              <a:buNone/>
            </a:pPr>
            <a:endParaRPr sz="1650">
              <a:solidFill>
                <a:srgbClr val="FFFFFF"/>
              </a:solidFill>
            </a:endParaRPr>
          </a:p>
          <a:p>
            <a:pPr marL="0" lvl="0" indent="0" algn="l" rtl="0">
              <a:spcBef>
                <a:spcPts val="0"/>
              </a:spcBef>
              <a:spcAft>
                <a:spcPts val="0"/>
              </a:spcAft>
              <a:buNone/>
            </a:pPr>
            <a:r>
              <a:rPr lang="en" sz="1650">
                <a:solidFill>
                  <a:srgbClr val="FFFFFF"/>
                </a:solidFill>
              </a:rPr>
              <a:t>{'achievement': 0.036,</a:t>
            </a:r>
            <a:endParaRPr sz="1650">
              <a:solidFill>
                <a:srgbClr val="FFFFFF"/>
              </a:solidFill>
            </a:endParaRPr>
          </a:p>
          <a:p>
            <a:pPr marL="0" lvl="0" indent="0" algn="l" rtl="0">
              <a:spcBef>
                <a:spcPts val="0"/>
              </a:spcBef>
              <a:spcAft>
                <a:spcPts val="0"/>
              </a:spcAft>
              <a:buNone/>
            </a:pPr>
            <a:r>
              <a:rPr lang="en" sz="1650">
                <a:solidFill>
                  <a:srgbClr val="FFFFFF"/>
                </a:solidFill>
              </a:rPr>
              <a:t> 'benevolence': 0.0216,</a:t>
            </a:r>
            <a:endParaRPr sz="1650">
              <a:solidFill>
                <a:srgbClr val="FFFFFF"/>
              </a:solidFill>
            </a:endParaRPr>
          </a:p>
          <a:p>
            <a:pPr marL="0" lvl="0" indent="0" algn="l" rtl="0">
              <a:spcBef>
                <a:spcPts val="0"/>
              </a:spcBef>
              <a:spcAft>
                <a:spcPts val="0"/>
              </a:spcAft>
              <a:buNone/>
            </a:pPr>
            <a:r>
              <a:rPr lang="en" sz="1650">
                <a:solidFill>
                  <a:srgbClr val="FFFFFF"/>
                </a:solidFill>
              </a:rPr>
              <a:t> 'conformity': 0.0212,</a:t>
            </a:r>
            <a:endParaRPr sz="1650">
              <a:solidFill>
                <a:srgbClr val="FFFFFF"/>
              </a:solidFill>
            </a:endParaRPr>
          </a:p>
          <a:p>
            <a:pPr marL="0" lvl="0" indent="0" algn="l" rtl="0">
              <a:spcBef>
                <a:spcPts val="0"/>
              </a:spcBef>
              <a:spcAft>
                <a:spcPts val="0"/>
              </a:spcAft>
              <a:buNone/>
            </a:pPr>
            <a:r>
              <a:rPr lang="en" sz="1650">
                <a:solidFill>
                  <a:srgbClr val="FFFFFF"/>
                </a:solidFill>
              </a:rPr>
              <a:t> 'hedonism': 0.0118,</a:t>
            </a:r>
            <a:endParaRPr sz="1650">
              <a:solidFill>
                <a:srgbClr val="FFFFFF"/>
              </a:solidFill>
            </a:endParaRPr>
          </a:p>
          <a:p>
            <a:pPr marL="0" lvl="0" indent="0" algn="l" rtl="0">
              <a:spcBef>
                <a:spcPts val="0"/>
              </a:spcBef>
              <a:spcAft>
                <a:spcPts val="0"/>
              </a:spcAft>
              <a:buNone/>
            </a:pPr>
            <a:r>
              <a:rPr lang="en" sz="1650">
                <a:solidFill>
                  <a:srgbClr val="FFFFFF"/>
                </a:solidFill>
              </a:rPr>
              <a:t> 'power': 0.0313,</a:t>
            </a:r>
            <a:endParaRPr sz="1650">
              <a:solidFill>
                <a:srgbClr val="FFFFFF"/>
              </a:solidFill>
            </a:endParaRPr>
          </a:p>
          <a:p>
            <a:pPr marL="0" lvl="0" indent="0" algn="l" rtl="0">
              <a:spcBef>
                <a:spcPts val="0"/>
              </a:spcBef>
              <a:spcAft>
                <a:spcPts val="0"/>
              </a:spcAft>
              <a:buNone/>
            </a:pPr>
            <a:r>
              <a:rPr lang="en" sz="1650">
                <a:solidFill>
                  <a:srgbClr val="FFFFFF"/>
                </a:solidFill>
              </a:rPr>
              <a:t> 'security': 0.04,</a:t>
            </a:r>
            <a:endParaRPr sz="1650">
              <a:solidFill>
                <a:srgbClr val="FFFFFF"/>
              </a:solidFill>
            </a:endParaRPr>
          </a:p>
          <a:p>
            <a:pPr marL="0" lvl="0" indent="0" algn="l" rtl="0">
              <a:spcBef>
                <a:spcPts val="0"/>
              </a:spcBef>
              <a:spcAft>
                <a:spcPts val="0"/>
              </a:spcAft>
              <a:buNone/>
            </a:pPr>
            <a:r>
              <a:rPr lang="en" sz="1650">
                <a:solidFill>
                  <a:srgbClr val="FFFFFF"/>
                </a:solidFill>
              </a:rPr>
              <a:t> 'self_direction': 0.0426,</a:t>
            </a:r>
            <a:endParaRPr sz="1650">
              <a:solidFill>
                <a:srgbClr val="FFFFFF"/>
              </a:solidFill>
            </a:endParaRPr>
          </a:p>
          <a:p>
            <a:pPr marL="0" lvl="0" indent="0" algn="l" rtl="0">
              <a:spcBef>
                <a:spcPts val="0"/>
              </a:spcBef>
              <a:spcAft>
                <a:spcPts val="0"/>
              </a:spcAft>
              <a:buNone/>
            </a:pPr>
            <a:r>
              <a:rPr lang="en" sz="1650">
                <a:solidFill>
                  <a:srgbClr val="FFFFFF"/>
                </a:solidFill>
              </a:rPr>
              <a:t> 'stimulation': 0.0278,</a:t>
            </a:r>
            <a:endParaRPr sz="1650">
              <a:solidFill>
                <a:srgbClr val="FFFFFF"/>
              </a:solidFill>
            </a:endParaRPr>
          </a:p>
          <a:p>
            <a:pPr marL="0" lvl="0" indent="0" algn="l" rtl="0">
              <a:spcBef>
                <a:spcPts val="0"/>
              </a:spcBef>
              <a:spcAft>
                <a:spcPts val="0"/>
              </a:spcAft>
              <a:buNone/>
            </a:pPr>
            <a:r>
              <a:rPr lang="en" sz="1650">
                <a:solidFill>
                  <a:srgbClr val="FFFFFF"/>
                </a:solidFill>
              </a:rPr>
              <a:t> 'tradition': 0.0081,</a:t>
            </a:r>
            <a:endParaRPr sz="1650">
              <a:solidFill>
                <a:srgbClr val="FFFFFF"/>
              </a:solidFill>
            </a:endParaRPr>
          </a:p>
          <a:p>
            <a:pPr marL="0" lvl="0" indent="0" algn="l" rtl="0">
              <a:lnSpc>
                <a:spcPct val="115000"/>
              </a:lnSpc>
              <a:spcBef>
                <a:spcPts val="0"/>
              </a:spcBef>
              <a:spcAft>
                <a:spcPts val="0"/>
              </a:spcAft>
              <a:buNone/>
            </a:pPr>
            <a:r>
              <a:rPr lang="en" sz="1650">
                <a:solidFill>
                  <a:srgbClr val="FFFFFF"/>
                </a:solidFill>
              </a:rPr>
              <a:t> 'universalism': 0.0377}</a:t>
            </a:r>
            <a:endParaRPr sz="1650">
              <a:solidFill>
                <a:srgbClr val="FFFFFF"/>
              </a:solidFill>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399375" y="734125"/>
            <a:ext cx="71049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Cosine Similarity and Principal Components Analysis</a:t>
            </a:r>
            <a:endParaRPr/>
          </a:p>
        </p:txBody>
      </p:sp>
      <p:sp>
        <p:nvSpPr>
          <p:cNvPr id="208" name="Google Shape;208;p29"/>
          <p:cNvSpPr txBox="1"/>
          <p:nvPr/>
        </p:nvSpPr>
        <p:spPr>
          <a:xfrm>
            <a:off x="547700" y="2267575"/>
            <a:ext cx="7905900" cy="27012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FFFFFF"/>
                </a:solidFill>
                <a:latin typeface="Roboto"/>
                <a:ea typeface="Roboto"/>
                <a:cs typeface="Roboto"/>
                <a:sym typeface="Roboto"/>
              </a:rPr>
              <a:t>Cosine Similarity:</a:t>
            </a:r>
            <a:r>
              <a:rPr lang="en" sz="1900">
                <a:solidFill>
                  <a:srgbClr val="FFFFFF"/>
                </a:solidFill>
                <a:latin typeface="Roboto"/>
                <a:ea typeface="Roboto"/>
                <a:cs typeface="Roboto"/>
                <a:sym typeface="Roboto"/>
              </a:rPr>
              <a:t> How similar are the values frequencies for each organization’s tweets and MVVs?</a:t>
            </a:r>
            <a:endParaRPr sz="1900">
              <a:solidFill>
                <a:srgbClr val="FFFFFF"/>
              </a:solidFill>
              <a:latin typeface="Roboto"/>
              <a:ea typeface="Roboto"/>
              <a:cs typeface="Roboto"/>
              <a:sym typeface="Roboto"/>
            </a:endParaRPr>
          </a:p>
          <a:p>
            <a:pPr marL="0" lvl="0" indent="0" algn="l" rtl="0">
              <a:spcBef>
                <a:spcPts val="0"/>
              </a:spcBef>
              <a:spcAft>
                <a:spcPts val="0"/>
              </a:spcAft>
              <a:buNone/>
            </a:pPr>
            <a:endParaRPr sz="19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550">
                <a:solidFill>
                  <a:srgbClr val="FFFFFF"/>
                </a:solidFill>
              </a:rPr>
              <a:t>Sample Output for Greenpeace and Trout Unlimited</a:t>
            </a:r>
            <a:endParaRPr sz="1550">
              <a:solidFill>
                <a:srgbClr val="FFFFFF"/>
              </a:solidFill>
            </a:endParaRPr>
          </a:p>
          <a:p>
            <a:pPr marL="0" lvl="0" indent="0" algn="l" rtl="0">
              <a:lnSpc>
                <a:spcPct val="115000"/>
              </a:lnSpc>
              <a:spcBef>
                <a:spcPts val="0"/>
              </a:spcBef>
              <a:spcAft>
                <a:spcPts val="0"/>
              </a:spcAft>
              <a:buNone/>
            </a:pPr>
            <a:r>
              <a:rPr lang="en" sz="1550">
                <a:solidFill>
                  <a:srgbClr val="FFFFFF"/>
                </a:solidFill>
              </a:rPr>
              <a:t>'The cosine similarity between tweets and MVVs for Greenpeace is 0.585'</a:t>
            </a:r>
            <a:endParaRPr sz="1550">
              <a:solidFill>
                <a:srgbClr val="FFFFFF"/>
              </a:solidFill>
            </a:endParaRPr>
          </a:p>
          <a:p>
            <a:pPr marL="0" lvl="0" indent="0" algn="l" rtl="0">
              <a:lnSpc>
                <a:spcPct val="115000"/>
              </a:lnSpc>
              <a:spcBef>
                <a:spcPts val="0"/>
              </a:spcBef>
              <a:spcAft>
                <a:spcPts val="0"/>
              </a:spcAft>
              <a:buNone/>
            </a:pPr>
            <a:r>
              <a:rPr lang="en" sz="1550">
                <a:solidFill>
                  <a:srgbClr val="FFFFFF"/>
                </a:solidFill>
              </a:rPr>
              <a:t>'The cosine similarity between tweets and MVVs for Trout Unlimited is 0.910'</a:t>
            </a:r>
            <a:endParaRPr sz="2050">
              <a:solidFill>
                <a:srgbClr val="FFFFFF"/>
              </a:solidFill>
            </a:endParaRPr>
          </a:p>
          <a:p>
            <a:pPr marL="0" lvl="0" indent="0" algn="l" rtl="0">
              <a:spcBef>
                <a:spcPts val="0"/>
              </a:spcBef>
              <a:spcAft>
                <a:spcPts val="0"/>
              </a:spcAft>
              <a:buNone/>
            </a:pPr>
            <a:endParaRPr sz="1900">
              <a:solidFill>
                <a:srgbClr val="FFFFFF"/>
              </a:solidFill>
              <a:latin typeface="Roboto"/>
              <a:ea typeface="Roboto"/>
              <a:cs typeface="Roboto"/>
              <a:sym typeface="Roboto"/>
            </a:endParaRPr>
          </a:p>
          <a:p>
            <a:pPr marL="0" lvl="0" indent="0" algn="l" rtl="0">
              <a:spcBef>
                <a:spcPts val="0"/>
              </a:spcBef>
              <a:spcAft>
                <a:spcPts val="0"/>
              </a:spcAft>
              <a:buNone/>
            </a:pPr>
            <a:r>
              <a:rPr lang="en" sz="1900" b="1">
                <a:solidFill>
                  <a:srgbClr val="FFFFFF"/>
                </a:solidFill>
                <a:latin typeface="Roboto"/>
                <a:ea typeface="Roboto"/>
                <a:cs typeface="Roboto"/>
                <a:sym typeface="Roboto"/>
              </a:rPr>
              <a:t>Principal Components Analysis: </a:t>
            </a:r>
            <a:r>
              <a:rPr lang="en" sz="1900">
                <a:solidFill>
                  <a:srgbClr val="FFFFFF"/>
                </a:solidFill>
                <a:latin typeface="Roboto"/>
                <a:ea typeface="Roboto"/>
                <a:cs typeface="Roboto"/>
                <a:sym typeface="Roboto"/>
              </a:rPr>
              <a:t>Is there a pattern in values frequencies for conservation nonprofit MVVs or tweets?</a:t>
            </a:r>
            <a:endParaRPr sz="1900">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FFFFFF"/>
              </a:solidFill>
            </a:endParaRPr>
          </a:p>
          <a:p>
            <a:pPr marL="0" lvl="0" indent="0" algn="l" rtl="0">
              <a:spcBef>
                <a:spcPts val="0"/>
              </a:spcBef>
              <a:spcAft>
                <a:spcPts val="0"/>
              </a:spcAft>
              <a:buNone/>
            </a:pPr>
            <a:endParaRPr>
              <a:solidFill>
                <a:srgbClr val="FFFFFF"/>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8">
                                            <p:txEl>
                                              <p:pRg st="0" end="0"/>
                                            </p:txEl>
                                          </p:spTgt>
                                        </p:tgtEl>
                                        <p:attrNameLst>
                                          <p:attrName>style.visibility</p:attrName>
                                        </p:attrNameLst>
                                      </p:cBhvr>
                                      <p:to>
                                        <p:strVal val="visible"/>
                                      </p:to>
                                    </p:set>
                                    <p:animEffect transition="in" filter="fade">
                                      <p:cBhvr>
                                        <p:cTn id="11" dur="1000"/>
                                        <p:tgtEl>
                                          <p:spTgt spid="208">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8">
                                            <p:txEl>
                                              <p:pRg st="1" end="1"/>
                                            </p:txEl>
                                          </p:spTgt>
                                        </p:tgtEl>
                                        <p:attrNameLst>
                                          <p:attrName>style.visibility</p:attrName>
                                        </p:attrNameLst>
                                      </p:cBhvr>
                                      <p:to>
                                        <p:strVal val="visible"/>
                                      </p:to>
                                    </p:set>
                                    <p:animEffect transition="in" filter="fade">
                                      <p:cBhvr>
                                        <p:cTn id="15" dur="1000"/>
                                        <p:tgtEl>
                                          <p:spTgt spid="208">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8">
                                            <p:txEl>
                                              <p:pRg st="2" end="2"/>
                                            </p:txEl>
                                          </p:spTgt>
                                        </p:tgtEl>
                                        <p:attrNameLst>
                                          <p:attrName>style.visibility</p:attrName>
                                        </p:attrNameLst>
                                      </p:cBhvr>
                                      <p:to>
                                        <p:strVal val="visible"/>
                                      </p:to>
                                    </p:set>
                                    <p:animEffect transition="in" filter="fade">
                                      <p:cBhvr>
                                        <p:cTn id="19" dur="1000"/>
                                        <p:tgtEl>
                                          <p:spTgt spid="208">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8">
                                            <p:txEl>
                                              <p:pRg st="3" end="3"/>
                                            </p:txEl>
                                          </p:spTgt>
                                        </p:tgtEl>
                                        <p:attrNameLst>
                                          <p:attrName>style.visibility</p:attrName>
                                        </p:attrNameLst>
                                      </p:cBhvr>
                                      <p:to>
                                        <p:strVal val="visible"/>
                                      </p:to>
                                    </p:set>
                                    <p:animEffect transition="in" filter="fade">
                                      <p:cBhvr>
                                        <p:cTn id="23" dur="1000"/>
                                        <p:tgtEl>
                                          <p:spTgt spid="208">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08">
                                            <p:txEl>
                                              <p:pRg st="4" end="4"/>
                                            </p:txEl>
                                          </p:spTgt>
                                        </p:tgtEl>
                                        <p:attrNameLst>
                                          <p:attrName>style.visibility</p:attrName>
                                        </p:attrNameLst>
                                      </p:cBhvr>
                                      <p:to>
                                        <p:strVal val="visible"/>
                                      </p:to>
                                    </p:set>
                                    <p:animEffect transition="in" filter="fade">
                                      <p:cBhvr>
                                        <p:cTn id="27" dur="1000"/>
                                        <p:tgtEl>
                                          <p:spTgt spid="208">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08">
                                            <p:txEl>
                                              <p:pRg st="5" end="5"/>
                                            </p:txEl>
                                          </p:spTgt>
                                        </p:tgtEl>
                                        <p:attrNameLst>
                                          <p:attrName>style.visibility</p:attrName>
                                        </p:attrNameLst>
                                      </p:cBhvr>
                                      <p:to>
                                        <p:strVal val="visible"/>
                                      </p:to>
                                    </p:set>
                                    <p:animEffect transition="in" filter="fade">
                                      <p:cBhvr>
                                        <p:cTn id="31" dur="1000"/>
                                        <p:tgtEl>
                                          <p:spTgt spid="208">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08">
                                            <p:txEl>
                                              <p:pRg st="6" end="6"/>
                                            </p:txEl>
                                          </p:spTgt>
                                        </p:tgtEl>
                                        <p:attrNameLst>
                                          <p:attrName>style.visibility</p:attrName>
                                        </p:attrNameLst>
                                      </p:cBhvr>
                                      <p:to>
                                        <p:strVal val="visible"/>
                                      </p:to>
                                    </p:set>
                                    <p:animEffect transition="in" filter="fade">
                                      <p:cBhvr>
                                        <p:cTn id="35" dur="1000"/>
                                        <p:tgtEl>
                                          <p:spTgt spid="208">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208">
                                            <p:txEl>
                                              <p:pRg st="7" end="7"/>
                                            </p:txEl>
                                          </p:spTgt>
                                        </p:tgtEl>
                                        <p:attrNameLst>
                                          <p:attrName>style.visibility</p:attrName>
                                        </p:attrNameLst>
                                      </p:cBhvr>
                                      <p:to>
                                        <p:strVal val="visible"/>
                                      </p:to>
                                    </p:set>
                                    <p:animEffect transition="in" filter="fade">
                                      <p:cBhvr>
                                        <p:cTn id="39" dur="1000"/>
                                        <p:tgtEl>
                                          <p:spTgt spid="208">
                                            <p:txEl>
                                              <p:pRg st="7" end="7"/>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208">
                                            <p:txEl>
                                              <p:pRg st="8" end="8"/>
                                            </p:txEl>
                                          </p:spTgt>
                                        </p:tgtEl>
                                        <p:attrNameLst>
                                          <p:attrName>style.visibility</p:attrName>
                                        </p:attrNameLst>
                                      </p:cBhvr>
                                      <p:to>
                                        <p:strVal val="visible"/>
                                      </p:to>
                                    </p:set>
                                    <p:animEffect transition="in" filter="fade">
                                      <p:cBhvr>
                                        <p:cTn id="43" dur="1000"/>
                                        <p:tgtEl>
                                          <p:spTgt spid="208">
                                            <p:txEl>
                                              <p:pRg st="8" end="8"/>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208">
                                            <p:txEl>
                                              <p:pRg st="9" end="9"/>
                                            </p:txEl>
                                          </p:spTgt>
                                        </p:tgtEl>
                                        <p:attrNameLst>
                                          <p:attrName>style.visibility</p:attrName>
                                        </p:attrNameLst>
                                      </p:cBhvr>
                                      <p:to>
                                        <p:strVal val="visible"/>
                                      </p:to>
                                    </p:set>
                                    <p:animEffect transition="in" filter="fade">
                                      <p:cBhvr>
                                        <p:cTn id="47" dur="1000"/>
                                        <p:tgtEl>
                                          <p:spTgt spid="208">
                                            <p:txEl>
                                              <p:pRg st="9" end="9"/>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208">
                                            <p:txEl>
                                              <p:pRg st="10" end="10"/>
                                            </p:txEl>
                                          </p:spTgt>
                                        </p:tgtEl>
                                        <p:attrNameLst>
                                          <p:attrName>style.visibility</p:attrName>
                                        </p:attrNameLst>
                                      </p:cBhvr>
                                      <p:to>
                                        <p:strVal val="visible"/>
                                      </p:to>
                                    </p:set>
                                    <p:animEffect transition="in" filter="fade">
                                      <p:cBhvr>
                                        <p:cTn id="51" dur="1000"/>
                                        <p:tgtEl>
                                          <p:spTgt spid="208">
                                            <p:txEl>
                                              <p:pRg st="10" end="10"/>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208">
                                            <p:txEl>
                                              <p:pRg st="11" end="11"/>
                                            </p:txEl>
                                          </p:spTgt>
                                        </p:tgtEl>
                                        <p:attrNameLst>
                                          <p:attrName>style.visibility</p:attrName>
                                        </p:attrNameLst>
                                      </p:cBhvr>
                                      <p:to>
                                        <p:strVal val="visible"/>
                                      </p:to>
                                    </p:set>
                                    <p:animEffect transition="in" filter="fade">
                                      <p:cBhvr>
                                        <p:cTn id="55" dur="1000"/>
                                        <p:tgtEl>
                                          <p:spTgt spid="2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467550" y="263750"/>
            <a:ext cx="39738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100" b="1">
                <a:solidFill>
                  <a:srgbClr val="000000"/>
                </a:solidFill>
              </a:rPr>
              <a:t>Results:</a:t>
            </a:r>
            <a:endParaRPr sz="7100" b="1">
              <a:solidFill>
                <a:srgbClr val="000000"/>
              </a:solidFill>
            </a:endParaRPr>
          </a:p>
        </p:txBody>
      </p:sp>
      <p:sp>
        <p:nvSpPr>
          <p:cNvPr id="214" name="Google Shape;214;p30"/>
          <p:cNvSpPr txBox="1"/>
          <p:nvPr/>
        </p:nvSpPr>
        <p:spPr>
          <a:xfrm>
            <a:off x="467550" y="2315000"/>
            <a:ext cx="8340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latin typeface="Roboto"/>
                <a:ea typeface="Roboto"/>
                <a:cs typeface="Roboto"/>
                <a:sym typeface="Roboto"/>
              </a:rPr>
              <a:t>Studying the most common words used in tweets and MVVs</a:t>
            </a:r>
            <a:endParaRPr sz="28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902100" y="23939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solidFill>
                  <a:srgbClr val="000000"/>
                </a:solidFill>
              </a:rPr>
              <a:t>Student Conservation Association</a:t>
            </a:r>
            <a:endParaRPr sz="3100">
              <a:solidFill>
                <a:srgbClr val="000000"/>
              </a:solidFill>
            </a:endParaRPr>
          </a:p>
          <a:p>
            <a:pPr marL="0" lvl="0" indent="0" algn="ctr" rtl="0">
              <a:spcBef>
                <a:spcPts val="0"/>
              </a:spcBef>
              <a:spcAft>
                <a:spcPts val="0"/>
              </a:spcAft>
              <a:buNone/>
            </a:pPr>
            <a:r>
              <a:rPr lang="en" sz="1800">
                <a:solidFill>
                  <a:srgbClr val="000000"/>
                </a:solidFill>
              </a:rPr>
              <a:t>(Large Organization)</a:t>
            </a:r>
            <a:endParaRPr sz="1800">
              <a:solidFill>
                <a:srgbClr val="000000"/>
              </a:solidFill>
            </a:endParaRPr>
          </a:p>
        </p:txBody>
      </p:sp>
      <p:pic>
        <p:nvPicPr>
          <p:cNvPr id="220" name="Google Shape;220;p31"/>
          <p:cNvPicPr preferRelativeResize="0"/>
          <p:nvPr/>
        </p:nvPicPr>
        <p:blipFill>
          <a:blip r:embed="rId3">
            <a:alphaModFix/>
          </a:blip>
          <a:stretch>
            <a:fillRect/>
          </a:stretch>
        </p:blipFill>
        <p:spPr>
          <a:xfrm>
            <a:off x="430225" y="1781001"/>
            <a:ext cx="3665525" cy="3035325"/>
          </a:xfrm>
          <a:prstGeom prst="rect">
            <a:avLst/>
          </a:prstGeom>
          <a:noFill/>
          <a:ln>
            <a:noFill/>
          </a:ln>
        </p:spPr>
      </p:pic>
      <p:sp>
        <p:nvSpPr>
          <p:cNvPr id="221" name="Google Shape;221;p31"/>
          <p:cNvSpPr txBox="1"/>
          <p:nvPr/>
        </p:nvSpPr>
        <p:spPr>
          <a:xfrm>
            <a:off x="2001900" y="1380800"/>
            <a:ext cx="6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MVVs</a:t>
            </a:r>
            <a:endParaRPr>
              <a:latin typeface="Roboto"/>
              <a:ea typeface="Roboto"/>
              <a:cs typeface="Roboto"/>
              <a:sym typeface="Roboto"/>
            </a:endParaRPr>
          </a:p>
        </p:txBody>
      </p:sp>
      <p:pic>
        <p:nvPicPr>
          <p:cNvPr id="222" name="Google Shape;222;p31"/>
          <p:cNvPicPr preferRelativeResize="0"/>
          <p:nvPr/>
        </p:nvPicPr>
        <p:blipFill>
          <a:blip r:embed="rId4">
            <a:alphaModFix/>
          </a:blip>
          <a:stretch>
            <a:fillRect/>
          </a:stretch>
        </p:blipFill>
        <p:spPr>
          <a:xfrm>
            <a:off x="4527550" y="1739852"/>
            <a:ext cx="3917950" cy="3211425"/>
          </a:xfrm>
          <a:prstGeom prst="rect">
            <a:avLst/>
          </a:prstGeom>
          <a:noFill/>
          <a:ln>
            <a:noFill/>
          </a:ln>
        </p:spPr>
      </p:pic>
      <p:sp>
        <p:nvSpPr>
          <p:cNvPr id="223" name="Google Shape;223;p31"/>
          <p:cNvSpPr txBox="1"/>
          <p:nvPr/>
        </p:nvSpPr>
        <p:spPr>
          <a:xfrm>
            <a:off x="6199175" y="1380800"/>
            <a:ext cx="81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Tweets</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3074350" y="138875"/>
            <a:ext cx="2431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a:t>
            </a:r>
            <a:endParaRPr/>
          </a:p>
        </p:txBody>
      </p:sp>
      <p:sp>
        <p:nvSpPr>
          <p:cNvPr id="97" name="Google Shape;97;p14"/>
          <p:cNvSpPr txBox="1"/>
          <p:nvPr/>
        </p:nvSpPr>
        <p:spPr>
          <a:xfrm>
            <a:off x="809850" y="805025"/>
            <a:ext cx="7524300" cy="1221900"/>
          </a:xfrm>
          <a:prstGeom prst="rect">
            <a:avLst/>
          </a:prstGeom>
          <a:solidFill>
            <a:schemeClr val="dk1"/>
          </a:solidFill>
          <a:ln>
            <a:noFill/>
          </a:ln>
        </p:spPr>
        <p:txBody>
          <a:bodyPr spcFirstLastPara="1" wrap="square" lIns="91425" tIns="91425" rIns="91425" bIns="91425" anchor="t" anchorCtr="0">
            <a:noAutofit/>
          </a:bodyPr>
          <a:lstStyle/>
          <a:p>
            <a:pPr marL="457200" marR="457200" lvl="0" indent="0" algn="ctr" rtl="0">
              <a:lnSpc>
                <a:spcPct val="115000"/>
              </a:lnSpc>
              <a:spcBef>
                <a:spcPts val="0"/>
              </a:spcBef>
              <a:spcAft>
                <a:spcPts val="0"/>
              </a:spcAft>
              <a:buClr>
                <a:schemeClr val="dk1"/>
              </a:buClr>
              <a:buSzPts val="1100"/>
              <a:buFont typeface="Arial"/>
              <a:buNone/>
            </a:pPr>
            <a:r>
              <a:rPr lang="en" sz="1800">
                <a:solidFill>
                  <a:srgbClr val="FFFFFF"/>
                </a:solidFill>
              </a:rPr>
              <a:t>The Environment: A Political Issue</a:t>
            </a:r>
            <a:endParaRPr sz="1800">
              <a:solidFill>
                <a:srgbClr val="FFFFFF"/>
              </a:solidFill>
            </a:endParaRPr>
          </a:p>
          <a:p>
            <a:pPr marL="0" lvl="0" indent="0" algn="l" rtl="0">
              <a:spcBef>
                <a:spcPts val="0"/>
              </a:spcBef>
              <a:spcAft>
                <a:spcPts val="0"/>
              </a:spcAft>
              <a:buNone/>
            </a:pPr>
            <a:r>
              <a:rPr lang="en" sz="1500">
                <a:solidFill>
                  <a:srgbClr val="FFFFFF"/>
                </a:solidFill>
              </a:rPr>
              <a:t>Environmental communication uses message framing appealing to liberal audiences</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Language should match values and beliefs of a large audience rather than contributing to political polarization</a:t>
            </a:r>
            <a:endParaRPr sz="15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98" name="Google Shape;98;p14"/>
          <p:cNvSpPr txBox="1"/>
          <p:nvPr/>
        </p:nvSpPr>
        <p:spPr>
          <a:xfrm>
            <a:off x="304725" y="3717975"/>
            <a:ext cx="8433000" cy="1025100"/>
          </a:xfrm>
          <a:prstGeom prst="rect">
            <a:avLst/>
          </a:prstGeom>
          <a:solidFill>
            <a:schemeClr val="dk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What are conservation nonprofits today communicating to the public?</a:t>
            </a:r>
            <a:endParaRPr sz="2400">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a:p>
            <a:pPr marL="457200" lvl="0" indent="0" algn="l" rtl="0">
              <a:spcBef>
                <a:spcPts val="0"/>
              </a:spcBef>
              <a:spcAft>
                <a:spcPts val="0"/>
              </a:spcAft>
              <a:buNone/>
            </a:pPr>
            <a:endParaRPr>
              <a:solidFill>
                <a:srgbClr val="FFFFFF"/>
              </a:solidFill>
              <a:latin typeface="Roboto"/>
              <a:ea typeface="Roboto"/>
              <a:cs typeface="Roboto"/>
              <a:sym typeface="Roboto"/>
            </a:endParaRPr>
          </a:p>
        </p:txBody>
      </p:sp>
      <p:sp>
        <p:nvSpPr>
          <p:cNvPr id="99" name="Google Shape;99;p14"/>
          <p:cNvSpPr txBox="1"/>
          <p:nvPr/>
        </p:nvSpPr>
        <p:spPr>
          <a:xfrm>
            <a:off x="1061775" y="2094900"/>
            <a:ext cx="6918900" cy="15342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lt1"/>
                </a:solidFill>
              </a:rPr>
              <a:t>Conservation Nonprofits: Connecting the Public to Conservation Efforts</a:t>
            </a:r>
            <a:endParaRPr sz="1700">
              <a:solidFill>
                <a:schemeClr val="lt1"/>
              </a:solidFill>
            </a:endParaRPr>
          </a:p>
          <a:p>
            <a:pPr marL="0" lvl="0" indent="0" algn="l" rtl="0">
              <a:spcBef>
                <a:spcPts val="0"/>
              </a:spcBef>
              <a:spcAft>
                <a:spcPts val="0"/>
              </a:spcAft>
              <a:buNone/>
            </a:pPr>
            <a:r>
              <a:rPr lang="en" sz="1500">
                <a:solidFill>
                  <a:schemeClr val="lt1"/>
                </a:solidFill>
              </a:rPr>
              <a:t>Nonprofits reveal values of communities </a:t>
            </a:r>
            <a:endParaRPr sz="1500">
              <a:solidFill>
                <a:schemeClr val="lt1"/>
              </a:solidFill>
            </a:endParaRPr>
          </a:p>
          <a:p>
            <a:pPr marL="457200" lvl="0" indent="-323850" algn="l" rtl="0">
              <a:spcBef>
                <a:spcPts val="0"/>
              </a:spcBef>
              <a:spcAft>
                <a:spcPts val="0"/>
              </a:spcAft>
              <a:buClr>
                <a:schemeClr val="lt1"/>
              </a:buClr>
              <a:buSzPts val="1500"/>
              <a:buChar char="●"/>
            </a:pPr>
            <a:r>
              <a:rPr lang="en" sz="1500">
                <a:solidFill>
                  <a:schemeClr val="lt1"/>
                </a:solidFill>
              </a:rPr>
              <a:t>Build trust between researchers and community members by building social capital</a:t>
            </a:r>
            <a:endParaRPr sz="1500">
              <a:solidFill>
                <a:schemeClr val="lt1"/>
              </a:solidFill>
            </a:endParaRPr>
          </a:p>
          <a:p>
            <a:pPr marL="0" lvl="0" indent="0" algn="l" rtl="0">
              <a:spcBef>
                <a:spcPts val="0"/>
              </a:spcBef>
              <a:spcAft>
                <a:spcPts val="0"/>
              </a:spcAft>
              <a:buNone/>
            </a:pPr>
            <a:endParaRPr sz="1200">
              <a:solidFill>
                <a:schemeClr val="lt1"/>
              </a:solidFill>
            </a:endParaRPr>
          </a:p>
          <a:p>
            <a:pPr marL="0" lvl="0" indent="0" algn="l" rtl="0">
              <a:spcBef>
                <a:spcPts val="0"/>
              </a:spcBef>
              <a:spcAft>
                <a:spcPts val="0"/>
              </a:spcAft>
              <a:buNone/>
            </a:pPr>
            <a:endParaRPr sz="1200">
              <a:solidFill>
                <a:schemeClr val="lt1"/>
              </a:solidFill>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7"/>
        <p:cNvGrpSpPr/>
        <p:nvPr/>
      </p:nvGrpSpPr>
      <p:grpSpPr>
        <a:xfrm>
          <a:off x="0" y="0"/>
          <a:ext cx="0" cy="0"/>
          <a:chOff x="0" y="0"/>
          <a:chExt cx="0" cy="0"/>
        </a:xfrm>
      </p:grpSpPr>
      <p:pic>
        <p:nvPicPr>
          <p:cNvPr id="228" name="Google Shape;228;p32"/>
          <p:cNvPicPr preferRelativeResize="0"/>
          <p:nvPr/>
        </p:nvPicPr>
        <p:blipFill>
          <a:blip r:embed="rId3">
            <a:alphaModFix/>
          </a:blip>
          <a:stretch>
            <a:fillRect/>
          </a:stretch>
        </p:blipFill>
        <p:spPr>
          <a:xfrm>
            <a:off x="152425" y="1552725"/>
            <a:ext cx="3967150" cy="3380575"/>
          </a:xfrm>
          <a:prstGeom prst="rect">
            <a:avLst/>
          </a:prstGeom>
          <a:noFill/>
          <a:ln>
            <a:noFill/>
          </a:ln>
        </p:spPr>
      </p:pic>
      <p:sp>
        <p:nvSpPr>
          <p:cNvPr id="229" name="Google Shape;229;p32"/>
          <p:cNvSpPr txBox="1"/>
          <p:nvPr/>
        </p:nvSpPr>
        <p:spPr>
          <a:xfrm>
            <a:off x="706450" y="95275"/>
            <a:ext cx="5262600" cy="132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latin typeface="Roboto"/>
                <a:ea typeface="Roboto"/>
                <a:cs typeface="Roboto"/>
                <a:sym typeface="Roboto"/>
              </a:rPr>
              <a:t>Earthjustice</a:t>
            </a:r>
            <a:endParaRPr sz="2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(Large Organization)</a:t>
            </a:r>
            <a:endParaRPr sz="1800">
              <a:latin typeface="Roboto"/>
              <a:ea typeface="Roboto"/>
              <a:cs typeface="Roboto"/>
              <a:sym typeface="Roboto"/>
            </a:endParaRPr>
          </a:p>
          <a:p>
            <a:pPr marL="0" lvl="0" indent="0" algn="ctr" rtl="0">
              <a:spcBef>
                <a:spcPts val="0"/>
              </a:spcBef>
              <a:spcAft>
                <a:spcPts val="0"/>
              </a:spcAft>
              <a:buNone/>
            </a:pPr>
            <a:endParaRPr sz="2800">
              <a:latin typeface="Roboto"/>
              <a:ea typeface="Roboto"/>
              <a:cs typeface="Roboto"/>
              <a:sym typeface="Roboto"/>
            </a:endParaRPr>
          </a:p>
        </p:txBody>
      </p:sp>
      <p:pic>
        <p:nvPicPr>
          <p:cNvPr id="230" name="Google Shape;230;p32"/>
          <p:cNvPicPr preferRelativeResize="0"/>
          <p:nvPr/>
        </p:nvPicPr>
        <p:blipFill>
          <a:blip r:embed="rId4">
            <a:alphaModFix/>
          </a:blip>
          <a:stretch>
            <a:fillRect/>
          </a:stretch>
        </p:blipFill>
        <p:spPr>
          <a:xfrm>
            <a:off x="4260850" y="1505125"/>
            <a:ext cx="4160825" cy="3480850"/>
          </a:xfrm>
          <a:prstGeom prst="rect">
            <a:avLst/>
          </a:prstGeom>
          <a:noFill/>
          <a:ln>
            <a:noFill/>
          </a:ln>
        </p:spPr>
      </p:pic>
      <p:sp>
        <p:nvSpPr>
          <p:cNvPr id="231" name="Google Shape;231;p32"/>
          <p:cNvSpPr txBox="1"/>
          <p:nvPr/>
        </p:nvSpPr>
        <p:spPr>
          <a:xfrm>
            <a:off x="1944575" y="1152525"/>
            <a:ext cx="217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MVVs</a:t>
            </a:r>
            <a:endParaRPr>
              <a:latin typeface="Roboto"/>
              <a:ea typeface="Roboto"/>
              <a:cs typeface="Roboto"/>
              <a:sym typeface="Roboto"/>
            </a:endParaRPr>
          </a:p>
        </p:txBody>
      </p:sp>
      <p:sp>
        <p:nvSpPr>
          <p:cNvPr id="232" name="Google Shape;232;p32"/>
          <p:cNvSpPr txBox="1"/>
          <p:nvPr/>
        </p:nvSpPr>
        <p:spPr>
          <a:xfrm>
            <a:off x="6035200" y="1152525"/>
            <a:ext cx="136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Tweets</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6"/>
        <p:cNvGrpSpPr/>
        <p:nvPr/>
      </p:nvGrpSpPr>
      <p:grpSpPr>
        <a:xfrm>
          <a:off x="0" y="0"/>
          <a:ext cx="0" cy="0"/>
          <a:chOff x="0" y="0"/>
          <a:chExt cx="0" cy="0"/>
        </a:xfrm>
      </p:grpSpPr>
      <p:pic>
        <p:nvPicPr>
          <p:cNvPr id="237" name="Google Shape;237;p33"/>
          <p:cNvPicPr preferRelativeResize="0"/>
          <p:nvPr/>
        </p:nvPicPr>
        <p:blipFill>
          <a:blip r:embed="rId3">
            <a:alphaModFix/>
          </a:blip>
          <a:stretch>
            <a:fillRect/>
          </a:stretch>
        </p:blipFill>
        <p:spPr>
          <a:xfrm>
            <a:off x="88900" y="1787525"/>
            <a:ext cx="3705225" cy="3095625"/>
          </a:xfrm>
          <a:prstGeom prst="rect">
            <a:avLst/>
          </a:prstGeom>
          <a:noFill/>
          <a:ln>
            <a:noFill/>
          </a:ln>
        </p:spPr>
      </p:pic>
      <p:sp>
        <p:nvSpPr>
          <p:cNvPr id="238" name="Google Shape;238;p33"/>
          <p:cNvSpPr txBox="1"/>
          <p:nvPr/>
        </p:nvSpPr>
        <p:spPr>
          <a:xfrm>
            <a:off x="1799650" y="1387325"/>
            <a:ext cx="126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MVVs</a:t>
            </a:r>
            <a:endParaRPr>
              <a:latin typeface="Roboto"/>
              <a:ea typeface="Roboto"/>
              <a:cs typeface="Roboto"/>
              <a:sym typeface="Roboto"/>
            </a:endParaRPr>
          </a:p>
        </p:txBody>
      </p:sp>
      <p:pic>
        <p:nvPicPr>
          <p:cNvPr id="239" name="Google Shape;239;p33"/>
          <p:cNvPicPr preferRelativeResize="0"/>
          <p:nvPr/>
        </p:nvPicPr>
        <p:blipFill>
          <a:blip r:embed="rId4">
            <a:alphaModFix/>
          </a:blip>
          <a:stretch>
            <a:fillRect/>
          </a:stretch>
        </p:blipFill>
        <p:spPr>
          <a:xfrm>
            <a:off x="4502150" y="1787525"/>
            <a:ext cx="3762375" cy="3095625"/>
          </a:xfrm>
          <a:prstGeom prst="rect">
            <a:avLst/>
          </a:prstGeom>
          <a:noFill/>
          <a:ln>
            <a:noFill/>
          </a:ln>
        </p:spPr>
      </p:pic>
      <p:sp>
        <p:nvSpPr>
          <p:cNvPr id="240" name="Google Shape;240;p33"/>
          <p:cNvSpPr txBox="1"/>
          <p:nvPr/>
        </p:nvSpPr>
        <p:spPr>
          <a:xfrm>
            <a:off x="6223000" y="1387325"/>
            <a:ext cx="77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Tweets</a:t>
            </a:r>
            <a:endParaRPr>
              <a:latin typeface="Roboto"/>
              <a:ea typeface="Roboto"/>
              <a:cs typeface="Roboto"/>
              <a:sym typeface="Roboto"/>
            </a:endParaRPr>
          </a:p>
        </p:txBody>
      </p:sp>
      <p:sp>
        <p:nvSpPr>
          <p:cNvPr id="241" name="Google Shape;241;p33"/>
          <p:cNvSpPr txBox="1"/>
          <p:nvPr/>
        </p:nvSpPr>
        <p:spPr>
          <a:xfrm>
            <a:off x="1188775" y="256400"/>
            <a:ext cx="5757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Combined MVVs and Tweets</a:t>
            </a:r>
            <a:endParaRPr sz="24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130950" y="918510"/>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300" i="1"/>
              <a:t>The Secret Life of Pronouns</a:t>
            </a:r>
            <a:endParaRPr sz="2300" i="1"/>
          </a:p>
          <a:p>
            <a:pPr marL="0" lvl="0" indent="0" algn="ctr" rtl="0">
              <a:spcBef>
                <a:spcPts val="0"/>
              </a:spcBef>
              <a:spcAft>
                <a:spcPts val="0"/>
              </a:spcAft>
              <a:buNone/>
            </a:pPr>
            <a:r>
              <a:rPr lang="en" sz="1100"/>
              <a:t>James Pennebaker</a:t>
            </a:r>
            <a:endParaRPr sz="1100"/>
          </a:p>
        </p:txBody>
      </p:sp>
      <p:sp>
        <p:nvSpPr>
          <p:cNvPr id="247" name="Google Shape;247;p34"/>
          <p:cNvSpPr txBox="1"/>
          <p:nvPr/>
        </p:nvSpPr>
        <p:spPr>
          <a:xfrm>
            <a:off x="5159375" y="3666000"/>
            <a:ext cx="3984600" cy="12621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“Words such as we, us, and our can be powerful markers of identity…. “our business” and “our community” are groups that are a part of who we are.” (p. 242)</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248" name="Google Shape;248;p34"/>
          <p:cNvSpPr txBox="1"/>
          <p:nvPr/>
        </p:nvSpPr>
        <p:spPr>
          <a:xfrm>
            <a:off x="0" y="3666000"/>
            <a:ext cx="4040100" cy="12621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“We-words tell us about group identity. By analyzing them closely, it is possible to get a sense of the speakers’ connections with others.” (p. 249)</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249" name="Google Shape;249;p34"/>
          <p:cNvSpPr txBox="1"/>
          <p:nvPr/>
        </p:nvSpPr>
        <p:spPr>
          <a:xfrm>
            <a:off x="1355275" y="1917175"/>
            <a:ext cx="5932800" cy="14775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“Function word usage is highly contagious… people tend to adopt the language styles of the people around them. Our words, especially our function words, inadvertently reveal what we are doing and where we are. Just as our accents, body language, and clothes reveal our social and psychological selves, so do our words.” (p. 268)</a:t>
            </a: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sp>
        <p:nvSpPr>
          <p:cNvPr id="250" name="Google Shape;250;p34"/>
          <p:cNvSpPr txBox="1"/>
          <p:nvPr/>
        </p:nvSpPr>
        <p:spPr>
          <a:xfrm>
            <a:off x="186475" y="204550"/>
            <a:ext cx="7101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FF"/>
                </a:solidFill>
                <a:latin typeface="Roboto"/>
                <a:ea typeface="Roboto"/>
                <a:cs typeface="Roboto"/>
                <a:sym typeface="Roboto"/>
              </a:rPr>
              <a:t>Our, we, and us: indicators of group cohesiveness</a:t>
            </a:r>
            <a:endParaRPr sz="2400">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p:nvPr/>
        </p:nvSpPr>
        <p:spPr>
          <a:xfrm>
            <a:off x="520575" y="2002200"/>
            <a:ext cx="79095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200">
                <a:solidFill>
                  <a:schemeClr val="lt1"/>
                </a:solidFill>
                <a:latin typeface="Roboto"/>
                <a:ea typeface="Roboto"/>
                <a:cs typeface="Roboto"/>
                <a:sym typeface="Roboto"/>
              </a:rPr>
              <a:t>Values Analysis</a:t>
            </a:r>
            <a:endParaRPr sz="6200">
              <a:solidFill>
                <a:schemeClr val="lt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Which values did conservation nonprofits use most?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 name="Google Shape;266;p37" title="Most Frequent Values in MVVs"/>
          <p:cNvPicPr preferRelativeResize="0"/>
          <p:nvPr/>
        </p:nvPicPr>
        <p:blipFill>
          <a:blip r:embed="rId3">
            <a:alphaModFix/>
          </a:blip>
          <a:stretch>
            <a:fillRect/>
          </a:stretch>
        </p:blipFill>
        <p:spPr>
          <a:xfrm>
            <a:off x="62150" y="1195026"/>
            <a:ext cx="4462793" cy="2753450"/>
          </a:xfrm>
          <a:prstGeom prst="rect">
            <a:avLst/>
          </a:prstGeom>
          <a:noFill/>
          <a:ln>
            <a:noFill/>
          </a:ln>
        </p:spPr>
      </p:pic>
      <p:pic>
        <p:nvPicPr>
          <p:cNvPr id="267" name="Google Shape;267;p37" title="Most Frequent Values in Tweets"/>
          <p:cNvPicPr preferRelativeResize="0"/>
          <p:nvPr/>
        </p:nvPicPr>
        <p:blipFill>
          <a:blip r:embed="rId4">
            <a:alphaModFix/>
          </a:blip>
          <a:stretch>
            <a:fillRect/>
          </a:stretch>
        </p:blipFill>
        <p:spPr>
          <a:xfrm>
            <a:off x="4628250" y="1195025"/>
            <a:ext cx="4462725" cy="2753450"/>
          </a:xfrm>
          <a:prstGeom prst="rect">
            <a:avLst/>
          </a:prstGeom>
          <a:noFill/>
          <a:ln>
            <a:noFill/>
          </a:ln>
        </p:spPr>
      </p:pic>
      <p:sp>
        <p:nvSpPr>
          <p:cNvPr id="268" name="Google Shape;268;p37"/>
          <p:cNvSpPr/>
          <p:nvPr/>
        </p:nvSpPr>
        <p:spPr>
          <a:xfrm>
            <a:off x="208900" y="1566550"/>
            <a:ext cx="565800" cy="287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a:off x="4747625" y="3094050"/>
            <a:ext cx="565800" cy="287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par>
                                <p:cTn id="8" presetID="10" presetClass="entr" presetSubtype="0" fill="hold"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aphicFrame>
        <p:nvGraphicFramePr>
          <p:cNvPr id="274" name="Google Shape;274;p38"/>
          <p:cNvGraphicFramePr/>
          <p:nvPr/>
        </p:nvGraphicFramePr>
        <p:xfrm>
          <a:off x="152400" y="152400"/>
          <a:ext cx="5943600" cy="4546600"/>
        </p:xfrm>
        <a:graphic>
          <a:graphicData uri="http://schemas.openxmlformats.org/drawingml/2006/table">
            <a:tbl>
              <a:tblPr>
                <a:noFill/>
                <a:tableStyleId>{0C57D4A0-C639-4C98-9859-F5F45819012C}</a:tableStyleId>
              </a:tblPr>
              <a:tblGrid>
                <a:gridCol w="138112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a:solidFill>
                            <a:srgbClr val="FFFFFF"/>
                          </a:solidFill>
                        </a:rPr>
                        <a:t>Value</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Higher Order Dimension</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Common Synonyms in MVVs and tweets</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a:solidFill>
                            <a:srgbClr val="FFFFFF"/>
                          </a:solidFill>
                        </a:rPr>
                        <a:t>Five Most Common</a:t>
                      </a:r>
                      <a:endParaRPr sz="1200" b="1">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solidFill>
                            <a:srgbClr val="FFFFFF"/>
                          </a:solidFill>
                        </a:rPr>
                        <a:t>Universalism</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Self-Transcendence</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Climate, environmental, global, justice, right, environment, even, everyone, international, united, equity, bipartisan, coalition</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solidFill>
                            <a:srgbClr val="FFFFFF"/>
                          </a:solidFill>
                        </a:rPr>
                        <a:t>Benevolence</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Self-Transcendence</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Help, thank, thanks, love, friends, share, give, service, gift, provide, volunteer, helping, giving, care, donate</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solidFill>
                            <a:srgbClr val="FFFFFF"/>
                          </a:solidFill>
                        </a:rPr>
                        <a:t>Self-Direction</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Openness to Change</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Make, opportunity, plan, made, think, research, build, create, vote, explore, planning, plans, conversation, advocacy</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solidFill>
                            <a:srgbClr val="FFFFFF"/>
                          </a:solidFill>
                        </a:rPr>
                        <a:t>Stimulation</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Openness to Change</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Energy, change, action, opportunity, excited, challenge, risk, movement, challenges, adventure, diversity</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200">
                          <a:solidFill>
                            <a:srgbClr val="FFFFFF"/>
                          </a:solidFill>
                        </a:rPr>
                        <a:t>Security</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Conservation</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rPr>
                        <a:t>Clean, health, protect, crisis, fight, safe, healthy, save, protecting, safety, dangerous, emergency, threat</a:t>
                      </a:r>
                      <a:endParaRPr sz="12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75" name="Google Shape;275;p38"/>
          <p:cNvSpPr txBox="1"/>
          <p:nvPr/>
        </p:nvSpPr>
        <p:spPr>
          <a:xfrm>
            <a:off x="100175" y="4660900"/>
            <a:ext cx="59436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rgbClr val="FFFFFF"/>
                </a:solidFill>
              </a:rPr>
              <a:t>Synonyms that appeared in both MVVs and tweets for each value and consequent higher order value dimension (Jones et al. 2018, Schwartz 2012)</a:t>
            </a:r>
            <a:endParaRPr sz="1100">
              <a:solidFill>
                <a:srgbClr val="FFFFFF"/>
              </a:solidFill>
            </a:endParaRPr>
          </a:p>
        </p:txBody>
      </p:sp>
      <p:sp>
        <p:nvSpPr>
          <p:cNvPr id="276" name="Google Shape;276;p38"/>
          <p:cNvSpPr txBox="1"/>
          <p:nvPr/>
        </p:nvSpPr>
        <p:spPr>
          <a:xfrm>
            <a:off x="6396750" y="2315375"/>
            <a:ext cx="2553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*Since tweets and MVVs had different values appear most often, these are not listed in any order</a:t>
            </a:r>
            <a:endParaRPr>
              <a:solidFill>
                <a:srgbClr val="FFFFFF"/>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aphicFrame>
        <p:nvGraphicFramePr>
          <p:cNvPr id="281" name="Google Shape;281;p39"/>
          <p:cNvGraphicFramePr/>
          <p:nvPr/>
        </p:nvGraphicFramePr>
        <p:xfrm>
          <a:off x="144625" y="805050"/>
          <a:ext cx="5943600" cy="3733800"/>
        </p:xfrm>
        <a:graphic>
          <a:graphicData uri="http://schemas.openxmlformats.org/drawingml/2006/table">
            <a:tbl>
              <a:tblPr>
                <a:noFill/>
                <a:tableStyleId>{0C57D4A0-C639-4C98-9859-F5F45819012C}</a:tableStyleId>
              </a:tblPr>
              <a:tblGrid>
                <a:gridCol w="138112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300" b="1">
                          <a:solidFill>
                            <a:srgbClr val="FFFFFF"/>
                          </a:solidFill>
                        </a:rPr>
                        <a:t>Other Values</a:t>
                      </a:r>
                      <a:endParaRPr sz="1300" b="1">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300">
                          <a:solidFill>
                            <a:srgbClr val="FFFFFF"/>
                          </a:solidFill>
                        </a:rPr>
                        <a:t>Achievement</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Self-Enhancement</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Win, best, growth, well, develop, goal, progress, perfect, improvement, success, benefit, congratulations, advance</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300">
                          <a:solidFill>
                            <a:srgbClr val="FFFFFF"/>
                          </a:solidFill>
                        </a:rPr>
                        <a:t>Hedonism</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Self-Enhancement</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Celebrate, happy, beautiful, enjoy, fun, game, recreation</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300">
                          <a:solidFill>
                            <a:srgbClr val="FFFFFF"/>
                          </a:solidFill>
                        </a:rPr>
                        <a:t>Power</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Self-Enhancement</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Administration, power, leaders, director, lead, strong, powerful, management, demand, strengthen</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300">
                          <a:solidFill>
                            <a:srgbClr val="FFFFFF"/>
                          </a:solidFill>
                        </a:rPr>
                        <a:t>Conformity</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Conservation</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Support, group, honor, laws, order, honored, agree, follow, rule, legal, illegal</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300">
                          <a:solidFill>
                            <a:srgbClr val="FFFFFF"/>
                          </a:solidFill>
                        </a:rPr>
                        <a:t>Tradition</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Conservation</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FFFFFF"/>
                          </a:solidFill>
                        </a:rPr>
                        <a:t>Preserve, restore, holiday, wisdom, heritage, respect, culture, traditional</a:t>
                      </a:r>
                      <a:endParaRPr sz="1300">
                        <a:solidFill>
                          <a:srgbClr val="FFFFFF"/>
                        </a:solidFill>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82" name="Google Shape;282;p39"/>
          <p:cNvSpPr txBox="1"/>
          <p:nvPr/>
        </p:nvSpPr>
        <p:spPr>
          <a:xfrm>
            <a:off x="0" y="4567425"/>
            <a:ext cx="59436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rgbClr val="FFFFFF"/>
                </a:solidFill>
              </a:rPr>
              <a:t>Synonyms that appeared in both MVVs and tweets for each value and consequent higher order value dimension (Jones et al. 2018, Schwartz 2012)</a:t>
            </a:r>
            <a:endParaRPr sz="1100">
              <a:solidFill>
                <a:srgbClr val="FFFFFF"/>
              </a:solidFill>
            </a:endParaRPr>
          </a:p>
        </p:txBody>
      </p:sp>
      <p:sp>
        <p:nvSpPr>
          <p:cNvPr id="283" name="Google Shape;283;p39"/>
          <p:cNvSpPr txBox="1"/>
          <p:nvPr/>
        </p:nvSpPr>
        <p:spPr>
          <a:xfrm>
            <a:off x="6257500" y="1907625"/>
            <a:ext cx="2491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*Since tweets and MVVs had different values appear most often, these are not listed in any order</a:t>
            </a:r>
            <a:endParaRPr>
              <a:solidFill>
                <a:srgbClr val="FFFFFF"/>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745725" y="2369875"/>
            <a:ext cx="69306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500">
                <a:solidFill>
                  <a:srgbClr val="000000"/>
                </a:solidFill>
              </a:rPr>
              <a:t>Cosine Similarity</a:t>
            </a:r>
            <a:endParaRPr sz="55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2"/>
        <p:cNvGrpSpPr/>
        <p:nvPr/>
      </p:nvGrpSpPr>
      <p:grpSpPr>
        <a:xfrm>
          <a:off x="0" y="0"/>
          <a:ext cx="0" cy="0"/>
          <a:chOff x="0" y="0"/>
          <a:chExt cx="0" cy="0"/>
        </a:xfrm>
      </p:grpSpPr>
      <p:graphicFrame>
        <p:nvGraphicFramePr>
          <p:cNvPr id="293" name="Google Shape;293;p41"/>
          <p:cNvGraphicFramePr/>
          <p:nvPr/>
        </p:nvGraphicFramePr>
        <p:xfrm>
          <a:off x="1333400" y="1541053"/>
          <a:ext cx="5943600" cy="2357120"/>
        </p:xfrm>
        <a:graphic>
          <a:graphicData uri="http://schemas.openxmlformats.org/drawingml/2006/table">
            <a:tbl>
              <a:tblPr>
                <a:noFill/>
                <a:tableStyleId>{0C57D4A0-C639-4C98-9859-F5F45819012C}</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168100">
                <a:tc gridSpan="4">
                  <a:txBody>
                    <a:bodyPr/>
                    <a:lstStyle/>
                    <a:p>
                      <a:pPr marL="0" lvl="0" indent="0" algn="l" rtl="0">
                        <a:spcBef>
                          <a:spcPts val="0"/>
                        </a:spcBef>
                        <a:spcAft>
                          <a:spcPts val="0"/>
                        </a:spcAft>
                        <a:buNone/>
                      </a:pPr>
                      <a:r>
                        <a:rPr lang="en" sz="1100"/>
                        <a:t>Cosine Similarity Summary</a:t>
                      </a:r>
                      <a:endParaRPr sz="1100"/>
                    </a:p>
                  </a:txBody>
                  <a:tcPr marL="63500" marR="63500" marT="63500" marB="63500">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8100">
                <a:tc>
                  <a:txBody>
                    <a:bodyPr/>
                    <a:lstStyle/>
                    <a:p>
                      <a:pPr marL="0" lvl="0" indent="0" algn="l" rtl="0">
                        <a:spcBef>
                          <a:spcPts val="0"/>
                        </a:spcBef>
                        <a:spcAft>
                          <a:spcPts val="0"/>
                        </a:spcAft>
                        <a:buNone/>
                      </a:pP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Mean</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SD</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Skew</a:t>
                      </a:r>
                      <a:endParaRPr sz="1100"/>
                    </a:p>
                  </a:txBody>
                  <a:tcPr marL="63500" marR="63500" marT="63500" marB="63500">
                    <a:solidFill>
                      <a:srgbClr val="CCCCCC"/>
                    </a:solidFill>
                  </a:tcPr>
                </a:tc>
                <a:extLst>
                  <a:ext uri="{0D108BD9-81ED-4DB2-BD59-A6C34878D82A}">
                    <a16:rowId xmlns:a16="http://schemas.microsoft.com/office/drawing/2014/main" val="10001"/>
                  </a:ext>
                </a:extLst>
              </a:tr>
              <a:tr h="168100">
                <a:tc>
                  <a:txBody>
                    <a:bodyPr/>
                    <a:lstStyle/>
                    <a:p>
                      <a:pPr marL="0" lvl="0" indent="0" algn="l" rtl="0">
                        <a:spcBef>
                          <a:spcPts val="0"/>
                        </a:spcBef>
                        <a:spcAft>
                          <a:spcPts val="0"/>
                        </a:spcAft>
                        <a:buNone/>
                      </a:pPr>
                      <a:r>
                        <a:rPr lang="en" sz="1100"/>
                        <a:t>Size</a:t>
                      </a:r>
                      <a:endParaRPr sz="1100"/>
                    </a:p>
                  </a:txBody>
                  <a:tcPr marL="63500" marR="63500" marT="63500" marB="63500">
                    <a:solidFill>
                      <a:srgbClr val="CCCCCC"/>
                    </a:solidFill>
                  </a:tcPr>
                </a:tc>
                <a:tc>
                  <a:txBody>
                    <a:bodyPr/>
                    <a:lstStyle/>
                    <a:p>
                      <a:pPr marL="0" lvl="0" indent="0" algn="l" rtl="0">
                        <a:spcBef>
                          <a:spcPts val="0"/>
                        </a:spcBef>
                        <a:spcAft>
                          <a:spcPts val="0"/>
                        </a:spcAft>
                        <a:buNone/>
                      </a:pPr>
                      <a:endParaRPr sz="1100"/>
                    </a:p>
                  </a:txBody>
                  <a:tcPr marL="63500" marR="63500" marT="63500" marB="63500">
                    <a:solidFill>
                      <a:srgbClr val="CCCCCC"/>
                    </a:solidFill>
                  </a:tcPr>
                </a:tc>
                <a:tc>
                  <a:txBody>
                    <a:bodyPr/>
                    <a:lstStyle/>
                    <a:p>
                      <a:pPr marL="0" lvl="0" indent="0" algn="l" rtl="0">
                        <a:spcBef>
                          <a:spcPts val="0"/>
                        </a:spcBef>
                        <a:spcAft>
                          <a:spcPts val="0"/>
                        </a:spcAft>
                        <a:buNone/>
                      </a:pPr>
                      <a:endParaRPr sz="1100"/>
                    </a:p>
                  </a:txBody>
                  <a:tcPr marL="63500" marR="63500" marT="63500" marB="63500">
                    <a:solidFill>
                      <a:srgbClr val="CCCCCC"/>
                    </a:solidFill>
                  </a:tcPr>
                </a:tc>
                <a:tc>
                  <a:txBody>
                    <a:bodyPr/>
                    <a:lstStyle/>
                    <a:p>
                      <a:pPr marL="0" lvl="0" indent="0" algn="l" rtl="0">
                        <a:spcBef>
                          <a:spcPts val="0"/>
                        </a:spcBef>
                        <a:spcAft>
                          <a:spcPts val="0"/>
                        </a:spcAft>
                        <a:buNone/>
                      </a:pPr>
                      <a:endParaRPr sz="1100"/>
                    </a:p>
                  </a:txBody>
                  <a:tcPr marL="63500" marR="63500" marT="63500" marB="63500">
                    <a:solidFill>
                      <a:srgbClr val="CCCCCC"/>
                    </a:solidFill>
                  </a:tcPr>
                </a:tc>
                <a:extLst>
                  <a:ext uri="{0D108BD9-81ED-4DB2-BD59-A6C34878D82A}">
                    <a16:rowId xmlns:a16="http://schemas.microsoft.com/office/drawing/2014/main" val="10002"/>
                  </a:ext>
                </a:extLst>
              </a:tr>
              <a:tr h="168100">
                <a:tc>
                  <a:txBody>
                    <a:bodyPr/>
                    <a:lstStyle/>
                    <a:p>
                      <a:pPr marL="0" lvl="0" indent="0" algn="l" rtl="0">
                        <a:spcBef>
                          <a:spcPts val="0"/>
                        </a:spcBef>
                        <a:spcAft>
                          <a:spcPts val="0"/>
                        </a:spcAft>
                        <a:buNone/>
                      </a:pPr>
                      <a:r>
                        <a:rPr lang="en" sz="1100"/>
                        <a:t>Small</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0.814</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0.106</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-0.700</a:t>
                      </a:r>
                      <a:endParaRPr sz="1100"/>
                    </a:p>
                  </a:txBody>
                  <a:tcPr marL="63500" marR="63500" marT="63500" marB="63500">
                    <a:solidFill>
                      <a:srgbClr val="CCCCCC"/>
                    </a:solidFill>
                  </a:tcPr>
                </a:tc>
                <a:extLst>
                  <a:ext uri="{0D108BD9-81ED-4DB2-BD59-A6C34878D82A}">
                    <a16:rowId xmlns:a16="http://schemas.microsoft.com/office/drawing/2014/main" val="10003"/>
                  </a:ext>
                </a:extLst>
              </a:tr>
              <a:tr h="168100">
                <a:tc>
                  <a:txBody>
                    <a:bodyPr/>
                    <a:lstStyle/>
                    <a:p>
                      <a:pPr marL="0" lvl="0" indent="0" algn="l" rtl="0">
                        <a:spcBef>
                          <a:spcPts val="0"/>
                        </a:spcBef>
                        <a:spcAft>
                          <a:spcPts val="0"/>
                        </a:spcAft>
                        <a:buNone/>
                      </a:pPr>
                      <a:r>
                        <a:rPr lang="en" sz="1100"/>
                        <a:t>Medium</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0.823</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0.045</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-0.264</a:t>
                      </a:r>
                      <a:endParaRPr sz="1100"/>
                    </a:p>
                  </a:txBody>
                  <a:tcPr marL="63500" marR="63500" marT="63500" marB="63500">
                    <a:solidFill>
                      <a:srgbClr val="CCCCCC"/>
                    </a:solidFill>
                  </a:tcPr>
                </a:tc>
                <a:extLst>
                  <a:ext uri="{0D108BD9-81ED-4DB2-BD59-A6C34878D82A}">
                    <a16:rowId xmlns:a16="http://schemas.microsoft.com/office/drawing/2014/main" val="10004"/>
                  </a:ext>
                </a:extLst>
              </a:tr>
              <a:tr h="168100">
                <a:tc>
                  <a:txBody>
                    <a:bodyPr/>
                    <a:lstStyle/>
                    <a:p>
                      <a:pPr marL="0" lvl="0" indent="0" algn="l" rtl="0">
                        <a:spcBef>
                          <a:spcPts val="0"/>
                        </a:spcBef>
                        <a:spcAft>
                          <a:spcPts val="0"/>
                        </a:spcAft>
                        <a:buNone/>
                      </a:pPr>
                      <a:r>
                        <a:rPr lang="en" sz="1100"/>
                        <a:t>Large</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0.787</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0.130</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-0.567</a:t>
                      </a:r>
                      <a:endParaRPr sz="1100"/>
                    </a:p>
                  </a:txBody>
                  <a:tcPr marL="63500" marR="63500" marT="63500" marB="63500">
                    <a:solidFill>
                      <a:srgbClr val="CCCCCC"/>
                    </a:solidFill>
                  </a:tcPr>
                </a:tc>
                <a:extLst>
                  <a:ext uri="{0D108BD9-81ED-4DB2-BD59-A6C34878D82A}">
                    <a16:rowId xmlns:a16="http://schemas.microsoft.com/office/drawing/2014/main" val="10005"/>
                  </a:ext>
                </a:extLst>
              </a:tr>
              <a:tr h="165950">
                <a:tc>
                  <a:txBody>
                    <a:bodyPr/>
                    <a:lstStyle/>
                    <a:p>
                      <a:pPr marL="0" lvl="0" indent="0" algn="l" rtl="0">
                        <a:spcBef>
                          <a:spcPts val="0"/>
                        </a:spcBef>
                        <a:spcAft>
                          <a:spcPts val="0"/>
                        </a:spcAft>
                        <a:buNone/>
                      </a:pPr>
                      <a:endParaRPr sz="1100"/>
                    </a:p>
                  </a:txBody>
                  <a:tcPr marL="63500" marR="63500" marT="63500" marB="63500">
                    <a:solidFill>
                      <a:srgbClr val="CCCCCC"/>
                    </a:solidFill>
                  </a:tcPr>
                </a:tc>
                <a:tc>
                  <a:txBody>
                    <a:bodyPr/>
                    <a:lstStyle/>
                    <a:p>
                      <a:pPr marL="0" lvl="0" indent="0" algn="l" rtl="0">
                        <a:spcBef>
                          <a:spcPts val="0"/>
                        </a:spcBef>
                        <a:spcAft>
                          <a:spcPts val="0"/>
                        </a:spcAft>
                        <a:buNone/>
                      </a:pPr>
                      <a:endParaRPr sz="1100"/>
                    </a:p>
                  </a:txBody>
                  <a:tcPr marL="63500" marR="63500" marT="63500" marB="63500">
                    <a:solidFill>
                      <a:srgbClr val="CCCCCC"/>
                    </a:solidFill>
                  </a:tcPr>
                </a:tc>
                <a:tc>
                  <a:txBody>
                    <a:bodyPr/>
                    <a:lstStyle/>
                    <a:p>
                      <a:pPr marL="0" lvl="0" indent="0" algn="l" rtl="0">
                        <a:spcBef>
                          <a:spcPts val="0"/>
                        </a:spcBef>
                        <a:spcAft>
                          <a:spcPts val="0"/>
                        </a:spcAft>
                        <a:buNone/>
                      </a:pPr>
                      <a:endParaRPr sz="1100"/>
                    </a:p>
                  </a:txBody>
                  <a:tcPr marL="63500" marR="63500" marT="63500" marB="63500">
                    <a:solidFill>
                      <a:srgbClr val="CCCCCC"/>
                    </a:solidFill>
                  </a:tcPr>
                </a:tc>
                <a:tc>
                  <a:txBody>
                    <a:bodyPr/>
                    <a:lstStyle/>
                    <a:p>
                      <a:pPr marL="0" lvl="0" indent="0" algn="l" rtl="0">
                        <a:spcBef>
                          <a:spcPts val="0"/>
                        </a:spcBef>
                        <a:spcAft>
                          <a:spcPts val="0"/>
                        </a:spcAft>
                        <a:buNone/>
                      </a:pPr>
                      <a:endParaRPr sz="1100"/>
                    </a:p>
                  </a:txBody>
                  <a:tcPr marL="63500" marR="63500" marT="63500" marB="63500">
                    <a:solidFill>
                      <a:srgbClr val="CCCCCC"/>
                    </a:solidFill>
                  </a:tcPr>
                </a:tc>
                <a:extLst>
                  <a:ext uri="{0D108BD9-81ED-4DB2-BD59-A6C34878D82A}">
                    <a16:rowId xmlns:a16="http://schemas.microsoft.com/office/drawing/2014/main" val="10006"/>
                  </a:ext>
                </a:extLst>
              </a:tr>
              <a:tr h="168100">
                <a:tc>
                  <a:txBody>
                    <a:bodyPr/>
                    <a:lstStyle/>
                    <a:p>
                      <a:pPr marL="0" lvl="0" indent="0" algn="l" rtl="0">
                        <a:spcBef>
                          <a:spcPts val="0"/>
                        </a:spcBef>
                        <a:spcAft>
                          <a:spcPts val="0"/>
                        </a:spcAft>
                        <a:buNone/>
                      </a:pPr>
                      <a:r>
                        <a:rPr lang="en" sz="1100"/>
                        <a:t>Combined Orgs</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0.808</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0.101</a:t>
                      </a:r>
                      <a:endParaRPr sz="1100"/>
                    </a:p>
                  </a:txBody>
                  <a:tcPr marL="63500" marR="63500" marT="63500" marB="63500">
                    <a:solidFill>
                      <a:srgbClr val="CCCCCC"/>
                    </a:solidFill>
                  </a:tcPr>
                </a:tc>
                <a:tc>
                  <a:txBody>
                    <a:bodyPr/>
                    <a:lstStyle/>
                    <a:p>
                      <a:pPr marL="0" lvl="0" indent="0" algn="l" rtl="0">
                        <a:spcBef>
                          <a:spcPts val="0"/>
                        </a:spcBef>
                        <a:spcAft>
                          <a:spcPts val="0"/>
                        </a:spcAft>
                        <a:buNone/>
                      </a:pPr>
                      <a:r>
                        <a:rPr lang="en" sz="1100"/>
                        <a:t>-0.860</a:t>
                      </a:r>
                      <a:endParaRPr sz="1100"/>
                    </a:p>
                  </a:txBody>
                  <a:tcPr marL="63500" marR="63500" marT="63500" marB="63500">
                    <a:solidFill>
                      <a:srgbClr val="CCCCCC"/>
                    </a:solidFill>
                  </a:tcPr>
                </a:tc>
                <a:extLst>
                  <a:ext uri="{0D108BD9-81ED-4DB2-BD59-A6C34878D82A}">
                    <a16:rowId xmlns:a16="http://schemas.microsoft.com/office/drawing/2014/main" val="10007"/>
                  </a:ext>
                </a:extLst>
              </a:tr>
            </a:tbl>
          </a:graphicData>
        </a:graphic>
      </p:graphicFrame>
      <p:sp>
        <p:nvSpPr>
          <p:cNvPr id="294" name="Google Shape;294;p41"/>
          <p:cNvSpPr txBox="1"/>
          <p:nvPr/>
        </p:nvSpPr>
        <p:spPr>
          <a:xfrm>
            <a:off x="1333400" y="4053200"/>
            <a:ext cx="5943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Roboto"/>
                <a:ea typeface="Roboto"/>
                <a:cs typeface="Roboto"/>
                <a:sym typeface="Roboto"/>
              </a:rPr>
              <a:t>*No outliers were identified using the IQR method</a:t>
            </a: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*One-Way ANOVA test for differences in means indicated that means were not significantly different (</a:t>
            </a:r>
            <a:r>
              <a:rPr lang="en" sz="1150"/>
              <a:t>pvalue=0.73)</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1675" y="12425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Guiding Theory and Literature:</a:t>
            </a:r>
            <a:br>
              <a:rPr lang="en"/>
            </a:br>
            <a:r>
              <a:rPr lang="en"/>
              <a:t>Schwartz Values Theory</a:t>
            </a:r>
            <a:endParaRPr/>
          </a:p>
        </p:txBody>
      </p:sp>
      <p:sp>
        <p:nvSpPr>
          <p:cNvPr id="105" name="Google Shape;105;p15"/>
          <p:cNvSpPr txBox="1">
            <a:spLocks noGrp="1"/>
          </p:cNvSpPr>
          <p:nvPr>
            <p:ph type="body" idx="1"/>
          </p:nvPr>
        </p:nvSpPr>
        <p:spPr>
          <a:xfrm>
            <a:off x="2266950" y="1109650"/>
            <a:ext cx="44577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Schwartz describes values as:</a:t>
            </a:r>
            <a:endParaRPr/>
          </a:p>
          <a:p>
            <a:pPr marL="457200" lvl="0" indent="-342900" algn="l" rtl="0">
              <a:spcBef>
                <a:spcPts val="1600"/>
              </a:spcBef>
              <a:spcAft>
                <a:spcPts val="0"/>
              </a:spcAft>
              <a:buSzPts val="1800"/>
              <a:buAutoNum type="arabicPeriod"/>
            </a:pPr>
            <a:r>
              <a:rPr lang="en"/>
              <a:t>Beliefs linked to emotional affect</a:t>
            </a:r>
            <a:endParaRPr/>
          </a:p>
          <a:p>
            <a:pPr marL="457200" lvl="0" indent="-342900" algn="l" rtl="0">
              <a:spcBef>
                <a:spcPts val="0"/>
              </a:spcBef>
              <a:spcAft>
                <a:spcPts val="0"/>
              </a:spcAft>
              <a:buSzPts val="1800"/>
              <a:buAutoNum type="arabicPeriod"/>
            </a:pPr>
            <a:r>
              <a:rPr lang="en"/>
              <a:t>Referring to desirable goals that motivate action</a:t>
            </a:r>
            <a:endParaRPr/>
          </a:p>
          <a:p>
            <a:pPr marL="457200" lvl="0" indent="-342900" algn="l" rtl="0">
              <a:spcBef>
                <a:spcPts val="0"/>
              </a:spcBef>
              <a:spcAft>
                <a:spcPts val="0"/>
              </a:spcAft>
              <a:buSzPts val="1800"/>
              <a:buAutoNum type="arabicPeriod"/>
            </a:pPr>
            <a:r>
              <a:rPr lang="en"/>
              <a:t>Transcending actions and situations</a:t>
            </a:r>
            <a:endParaRPr/>
          </a:p>
          <a:p>
            <a:pPr marL="457200" lvl="0" indent="-342900" algn="l" rtl="0">
              <a:spcBef>
                <a:spcPts val="0"/>
              </a:spcBef>
              <a:spcAft>
                <a:spcPts val="0"/>
              </a:spcAft>
              <a:buSzPts val="1800"/>
              <a:buAutoNum type="arabicPeriod"/>
            </a:pPr>
            <a:r>
              <a:rPr lang="en"/>
              <a:t>Standards that guide individuals</a:t>
            </a:r>
            <a:endParaRPr/>
          </a:p>
          <a:p>
            <a:pPr marL="457200" lvl="0" indent="-342900" algn="l" rtl="0">
              <a:spcBef>
                <a:spcPts val="0"/>
              </a:spcBef>
              <a:spcAft>
                <a:spcPts val="0"/>
              </a:spcAft>
              <a:buSzPts val="1800"/>
              <a:buAutoNum type="arabicPeriod"/>
            </a:pPr>
            <a:r>
              <a:rPr lang="en"/>
              <a:t>Internally ordered by importance</a:t>
            </a:r>
            <a:endParaRPr/>
          </a:p>
          <a:p>
            <a:pPr marL="457200" lvl="0" indent="-342900" algn="l" rtl="0">
              <a:spcBef>
                <a:spcPts val="0"/>
              </a:spcBef>
              <a:spcAft>
                <a:spcPts val="0"/>
              </a:spcAft>
              <a:buSzPts val="1800"/>
              <a:buAutoNum type="arabicPeriod"/>
            </a:pPr>
            <a:r>
              <a:rPr lang="en"/>
              <a:t>Relative importance of values guides action</a:t>
            </a:r>
            <a:endParaRPr/>
          </a:p>
        </p:txBody>
      </p:sp>
      <p:sp>
        <p:nvSpPr>
          <p:cNvPr id="106" name="Google Shape;106;p15"/>
          <p:cNvSpPr txBox="1"/>
          <p:nvPr/>
        </p:nvSpPr>
        <p:spPr>
          <a:xfrm>
            <a:off x="31675" y="4507525"/>
            <a:ext cx="2084100" cy="3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(Schwartz 1992, 2012)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0" end="0"/>
                                            </p:txEl>
                                          </p:spTgt>
                                        </p:tgtEl>
                                        <p:attrNameLst>
                                          <p:attrName>style.visibility</p:attrName>
                                        </p:attrNameLst>
                                      </p:cBhvr>
                                      <p:to>
                                        <p:strVal val="visible"/>
                                      </p:to>
                                    </p:set>
                                    <p:animEffect transition="in" filter="fade">
                                      <p:cBhvr>
                                        <p:cTn id="12" dur="1000"/>
                                        <p:tgtEl>
                                          <p:spTgt spid="1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1" end="1"/>
                                            </p:txEl>
                                          </p:spTgt>
                                        </p:tgtEl>
                                        <p:attrNameLst>
                                          <p:attrName>style.visibility</p:attrName>
                                        </p:attrNameLst>
                                      </p:cBhvr>
                                      <p:to>
                                        <p:strVal val="visible"/>
                                      </p:to>
                                    </p:set>
                                    <p:animEffect transition="in" filter="fade">
                                      <p:cBhvr>
                                        <p:cTn id="17" dur="1000"/>
                                        <p:tgtEl>
                                          <p:spTgt spid="1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2" end="2"/>
                                            </p:txEl>
                                          </p:spTgt>
                                        </p:tgtEl>
                                        <p:attrNameLst>
                                          <p:attrName>style.visibility</p:attrName>
                                        </p:attrNameLst>
                                      </p:cBhvr>
                                      <p:to>
                                        <p:strVal val="visible"/>
                                      </p:to>
                                    </p:set>
                                    <p:animEffect transition="in" filter="fade">
                                      <p:cBhvr>
                                        <p:cTn id="22" dur="1000"/>
                                        <p:tgtEl>
                                          <p:spTgt spid="10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xEl>
                                              <p:pRg st="3" end="3"/>
                                            </p:txEl>
                                          </p:spTgt>
                                        </p:tgtEl>
                                        <p:attrNameLst>
                                          <p:attrName>style.visibility</p:attrName>
                                        </p:attrNameLst>
                                      </p:cBhvr>
                                      <p:to>
                                        <p:strVal val="visible"/>
                                      </p:to>
                                    </p:set>
                                    <p:animEffect transition="in" filter="fade">
                                      <p:cBhvr>
                                        <p:cTn id="27" dur="1000"/>
                                        <p:tgtEl>
                                          <p:spTgt spid="10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
                                            <p:txEl>
                                              <p:pRg st="4" end="4"/>
                                            </p:txEl>
                                          </p:spTgt>
                                        </p:tgtEl>
                                        <p:attrNameLst>
                                          <p:attrName>style.visibility</p:attrName>
                                        </p:attrNameLst>
                                      </p:cBhvr>
                                      <p:to>
                                        <p:strVal val="visible"/>
                                      </p:to>
                                    </p:set>
                                    <p:animEffect transition="in" filter="fade">
                                      <p:cBhvr>
                                        <p:cTn id="32" dur="1000"/>
                                        <p:tgtEl>
                                          <p:spTgt spid="10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xEl>
                                              <p:pRg st="5" end="5"/>
                                            </p:txEl>
                                          </p:spTgt>
                                        </p:tgtEl>
                                        <p:attrNameLst>
                                          <p:attrName>style.visibility</p:attrName>
                                        </p:attrNameLst>
                                      </p:cBhvr>
                                      <p:to>
                                        <p:strVal val="visible"/>
                                      </p:to>
                                    </p:set>
                                    <p:animEffect transition="in" filter="fade">
                                      <p:cBhvr>
                                        <p:cTn id="37" dur="1000"/>
                                        <p:tgtEl>
                                          <p:spTgt spid="10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
                                            <p:txEl>
                                              <p:pRg st="6" end="6"/>
                                            </p:txEl>
                                          </p:spTgt>
                                        </p:tgtEl>
                                        <p:attrNameLst>
                                          <p:attrName>style.visibility</p:attrName>
                                        </p:attrNameLst>
                                      </p:cBhvr>
                                      <p:to>
                                        <p:strVal val="visible"/>
                                      </p:to>
                                    </p:set>
                                    <p:animEffect transition="in" filter="fade">
                                      <p:cBhvr>
                                        <p:cTn id="42" dur="1000"/>
                                        <p:tgtEl>
                                          <p:spTgt spid="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8"/>
        <p:cNvGrpSpPr/>
        <p:nvPr/>
      </p:nvGrpSpPr>
      <p:grpSpPr>
        <a:xfrm>
          <a:off x="0" y="0"/>
          <a:ext cx="0" cy="0"/>
          <a:chOff x="0" y="0"/>
          <a:chExt cx="0" cy="0"/>
        </a:xfrm>
      </p:grpSpPr>
      <p:pic>
        <p:nvPicPr>
          <p:cNvPr id="299" name="Google Shape;299;p42"/>
          <p:cNvPicPr preferRelativeResize="0"/>
          <p:nvPr/>
        </p:nvPicPr>
        <p:blipFill>
          <a:blip r:embed="rId3">
            <a:alphaModFix/>
          </a:blip>
          <a:stretch>
            <a:fillRect/>
          </a:stretch>
        </p:blipFill>
        <p:spPr>
          <a:xfrm>
            <a:off x="1388225" y="323366"/>
            <a:ext cx="6226950" cy="44967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3"/>
        <p:cNvGrpSpPr/>
        <p:nvPr/>
      </p:nvGrpSpPr>
      <p:grpSpPr>
        <a:xfrm>
          <a:off x="0" y="0"/>
          <a:ext cx="0" cy="0"/>
          <a:chOff x="0" y="0"/>
          <a:chExt cx="0" cy="0"/>
        </a:xfrm>
      </p:grpSpPr>
      <p:pic>
        <p:nvPicPr>
          <p:cNvPr id="304" name="Google Shape;304;p43"/>
          <p:cNvPicPr preferRelativeResize="0"/>
          <p:nvPr/>
        </p:nvPicPr>
        <p:blipFill>
          <a:blip r:embed="rId3">
            <a:alphaModFix/>
          </a:blip>
          <a:stretch>
            <a:fillRect/>
          </a:stretch>
        </p:blipFill>
        <p:spPr>
          <a:xfrm>
            <a:off x="1284450" y="1218400"/>
            <a:ext cx="4998900" cy="3332600"/>
          </a:xfrm>
          <a:prstGeom prst="rect">
            <a:avLst/>
          </a:prstGeom>
          <a:noFill/>
          <a:ln>
            <a:noFill/>
          </a:ln>
        </p:spPr>
      </p:pic>
      <p:sp>
        <p:nvSpPr>
          <p:cNvPr id="305" name="Google Shape;305;p43"/>
          <p:cNvSpPr txBox="1"/>
          <p:nvPr/>
        </p:nvSpPr>
        <p:spPr>
          <a:xfrm>
            <a:off x="1827025" y="533475"/>
            <a:ext cx="4638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latin typeface="Roboto"/>
                <a:ea typeface="Roboto"/>
                <a:cs typeface="Roboto"/>
                <a:sym typeface="Roboto"/>
              </a:rPr>
              <a:t>Combined Organizations</a:t>
            </a:r>
            <a:endParaRPr sz="2900">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9"/>
        <p:cNvGrpSpPr/>
        <p:nvPr/>
      </p:nvGrpSpPr>
      <p:grpSpPr>
        <a:xfrm>
          <a:off x="0" y="0"/>
          <a:ext cx="0" cy="0"/>
          <a:chOff x="0" y="0"/>
          <a:chExt cx="0" cy="0"/>
        </a:xfrm>
      </p:grpSpPr>
      <p:graphicFrame>
        <p:nvGraphicFramePr>
          <p:cNvPr id="310" name="Google Shape;310;p44"/>
          <p:cNvGraphicFramePr/>
          <p:nvPr/>
        </p:nvGraphicFramePr>
        <p:xfrm>
          <a:off x="1400650" y="898525"/>
          <a:ext cx="5943600" cy="2946400"/>
        </p:xfrm>
        <a:graphic>
          <a:graphicData uri="http://schemas.openxmlformats.org/drawingml/2006/table">
            <a:tbl>
              <a:tblPr>
                <a:noFill/>
                <a:tableStyleId>{0C57D4A0-C639-4C98-9859-F5F45819012C}</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266700">
                <a:tc gridSpan="2">
                  <a:txBody>
                    <a:bodyPr/>
                    <a:lstStyle/>
                    <a:p>
                      <a:pPr marL="0" lvl="0" indent="0" algn="l" rtl="0">
                        <a:spcBef>
                          <a:spcPts val="0"/>
                        </a:spcBef>
                        <a:spcAft>
                          <a:spcPts val="0"/>
                        </a:spcAft>
                        <a:buNone/>
                      </a:pPr>
                      <a:r>
                        <a:rPr lang="en" sz="1100"/>
                        <a:t>Organizations with the lowest similarity</a:t>
                      </a:r>
                      <a:endParaRPr sz="1100"/>
                    </a:p>
                  </a:txBody>
                  <a:tcPr marL="63500" marR="63500" marT="63500" marB="63500"/>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t>Name</a:t>
                      </a:r>
                      <a:endParaRPr sz="1100"/>
                    </a:p>
                  </a:txBody>
                  <a:tcPr marL="63500" marR="63500" marT="63500" marB="63500"/>
                </a:tc>
                <a:tc>
                  <a:txBody>
                    <a:bodyPr/>
                    <a:lstStyle/>
                    <a:p>
                      <a:pPr marL="0" lvl="0" indent="0" algn="l" rtl="0">
                        <a:spcBef>
                          <a:spcPts val="0"/>
                        </a:spcBef>
                        <a:spcAft>
                          <a:spcPts val="0"/>
                        </a:spcAft>
                        <a:buNone/>
                      </a:pPr>
                      <a:r>
                        <a:rPr lang="en" sz="1100"/>
                        <a:t>Size</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000"/>
                        <a:t>Chattahoochee Riverkeeper</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000"/>
                        <a:t>Earthshare</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000"/>
                        <a:t>1000 Friends of Oregon</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000"/>
                        <a:t>Mohonk Preserve</a:t>
                      </a:r>
                      <a:endParaRPr sz="1100"/>
                    </a:p>
                  </a:txBody>
                  <a:tcPr marL="63500" marR="63500" marT="63500" marB="63500"/>
                </a:tc>
                <a:tc>
                  <a:txBody>
                    <a:bodyPr/>
                    <a:lstStyle/>
                    <a:p>
                      <a:pPr marL="0" lvl="0" indent="0" algn="l" rtl="0">
                        <a:spcBef>
                          <a:spcPts val="0"/>
                        </a:spcBef>
                        <a:spcAft>
                          <a:spcPts val="0"/>
                        </a:spcAft>
                        <a:buNone/>
                      </a:pPr>
                      <a:r>
                        <a:rPr lang="en" sz="1100"/>
                        <a:t>Medium</a:t>
                      </a:r>
                      <a:endParaRPr sz="1100"/>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000"/>
                        <a:t>Ceres</a:t>
                      </a:r>
                      <a:endParaRPr sz="1100"/>
                    </a:p>
                  </a:txBody>
                  <a:tcPr marL="63500" marR="63500" marT="63500" marB="63500"/>
                </a:tc>
                <a:tc>
                  <a:txBody>
                    <a:bodyPr/>
                    <a:lstStyle/>
                    <a:p>
                      <a:pPr marL="0" lvl="0" indent="0" algn="l" rtl="0">
                        <a:spcBef>
                          <a:spcPts val="0"/>
                        </a:spcBef>
                        <a:spcAft>
                          <a:spcPts val="0"/>
                        </a:spcAft>
                        <a:buNone/>
                      </a:pPr>
                      <a:r>
                        <a:rPr lang="en" sz="1100"/>
                        <a:t>Large</a:t>
                      </a:r>
                      <a:endParaRPr sz="1100"/>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sz="1000"/>
                        <a:t>Earthjustice</a:t>
                      </a:r>
                      <a:endParaRPr sz="1100"/>
                    </a:p>
                  </a:txBody>
                  <a:tcPr marL="63500" marR="63500" marT="63500" marB="63500"/>
                </a:tc>
                <a:tc>
                  <a:txBody>
                    <a:bodyPr/>
                    <a:lstStyle/>
                    <a:p>
                      <a:pPr marL="0" lvl="0" indent="0" algn="l" rtl="0">
                        <a:spcBef>
                          <a:spcPts val="0"/>
                        </a:spcBef>
                        <a:spcAft>
                          <a:spcPts val="0"/>
                        </a:spcAft>
                        <a:buNone/>
                      </a:pPr>
                      <a:r>
                        <a:rPr lang="en" sz="1100"/>
                        <a:t>Large</a:t>
                      </a:r>
                      <a:endParaRPr sz="1100"/>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1000"/>
                        <a:t>Grow NYC</a:t>
                      </a:r>
                      <a:endParaRPr sz="1000"/>
                    </a:p>
                  </a:txBody>
                  <a:tcPr marL="63500" marR="63500" marT="63500" marB="63500"/>
                </a:tc>
                <a:tc>
                  <a:txBody>
                    <a:bodyPr/>
                    <a:lstStyle/>
                    <a:p>
                      <a:pPr marL="0" lvl="0" indent="0" algn="l" rtl="0">
                        <a:spcBef>
                          <a:spcPts val="0"/>
                        </a:spcBef>
                        <a:spcAft>
                          <a:spcPts val="0"/>
                        </a:spcAft>
                        <a:buNone/>
                      </a:pPr>
                      <a:r>
                        <a:rPr lang="en" sz="1100"/>
                        <a:t>Large</a:t>
                      </a:r>
                      <a:endParaRPr sz="1100"/>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 sz="1000"/>
                        <a:t>Student Conservation Association</a:t>
                      </a:r>
                      <a:endParaRPr sz="1000"/>
                    </a:p>
                  </a:txBody>
                  <a:tcPr marL="63500" marR="63500" marT="63500" marB="63500"/>
                </a:tc>
                <a:tc>
                  <a:txBody>
                    <a:bodyPr/>
                    <a:lstStyle/>
                    <a:p>
                      <a:pPr marL="0" lvl="0" indent="0" algn="l" rtl="0">
                        <a:spcBef>
                          <a:spcPts val="0"/>
                        </a:spcBef>
                        <a:spcAft>
                          <a:spcPts val="0"/>
                        </a:spcAft>
                        <a:buNone/>
                      </a:pPr>
                      <a:r>
                        <a:rPr lang="en" sz="1100"/>
                        <a:t>Large</a:t>
                      </a:r>
                      <a:endParaRPr sz="1100"/>
                    </a:p>
                  </a:txBody>
                  <a:tcPr marL="63500" marR="63500" marT="63500" marB="63500"/>
                </a:tc>
                <a:extLst>
                  <a:ext uri="{0D108BD9-81ED-4DB2-BD59-A6C34878D82A}">
                    <a16:rowId xmlns:a16="http://schemas.microsoft.com/office/drawing/2014/main" val="10009"/>
                  </a:ext>
                </a:extLst>
              </a:tr>
            </a:tbl>
          </a:graphicData>
        </a:graphic>
      </p:graphicFrame>
      <p:sp>
        <p:nvSpPr>
          <p:cNvPr id="311" name="Google Shape;311;p44"/>
          <p:cNvSpPr txBox="1"/>
          <p:nvPr/>
        </p:nvSpPr>
        <p:spPr>
          <a:xfrm>
            <a:off x="1003750" y="3968600"/>
            <a:ext cx="6737400" cy="624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t>Based on the lowest 25% of distance data. The above organizations are in the lower quartile for similarity, which means their similarity was lower than the other 75% of organizations</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15"/>
        <p:cNvGrpSpPr/>
        <p:nvPr/>
      </p:nvGrpSpPr>
      <p:grpSpPr>
        <a:xfrm>
          <a:off x="0" y="0"/>
          <a:ext cx="0" cy="0"/>
          <a:chOff x="0" y="0"/>
          <a:chExt cx="0" cy="0"/>
        </a:xfrm>
      </p:grpSpPr>
      <p:graphicFrame>
        <p:nvGraphicFramePr>
          <p:cNvPr id="316" name="Google Shape;316;p45"/>
          <p:cNvGraphicFramePr/>
          <p:nvPr/>
        </p:nvGraphicFramePr>
        <p:xfrm>
          <a:off x="1443525" y="853625"/>
          <a:ext cx="5943600" cy="3241040"/>
        </p:xfrm>
        <a:graphic>
          <a:graphicData uri="http://schemas.openxmlformats.org/drawingml/2006/table">
            <a:tbl>
              <a:tblPr>
                <a:noFill/>
                <a:tableStyleId>{0C57D4A0-C639-4C98-9859-F5F45819012C}</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266700">
                <a:tc gridSpan="2">
                  <a:txBody>
                    <a:bodyPr/>
                    <a:lstStyle/>
                    <a:p>
                      <a:pPr marL="0" lvl="0" indent="0" algn="l" rtl="0">
                        <a:spcBef>
                          <a:spcPts val="0"/>
                        </a:spcBef>
                        <a:spcAft>
                          <a:spcPts val="0"/>
                        </a:spcAft>
                        <a:buNone/>
                      </a:pPr>
                      <a:r>
                        <a:rPr lang="en" sz="1100"/>
                        <a:t>Organizations with the highest similarity</a:t>
                      </a:r>
                      <a:endParaRPr sz="1100"/>
                    </a:p>
                  </a:txBody>
                  <a:tcPr marL="63500" marR="63500" marT="63500" marB="63500"/>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t>Name</a:t>
                      </a:r>
                      <a:endParaRPr sz="1100"/>
                    </a:p>
                  </a:txBody>
                  <a:tcPr marL="63500" marR="63500" marT="63500" marB="63500"/>
                </a:tc>
                <a:tc>
                  <a:txBody>
                    <a:bodyPr/>
                    <a:lstStyle/>
                    <a:p>
                      <a:pPr marL="0" lvl="0" indent="0" algn="l" rtl="0">
                        <a:spcBef>
                          <a:spcPts val="0"/>
                        </a:spcBef>
                        <a:spcAft>
                          <a:spcPts val="0"/>
                        </a:spcAft>
                        <a:buNone/>
                      </a:pPr>
                      <a:r>
                        <a:rPr lang="en" sz="1100"/>
                        <a:t>Size</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000"/>
                        <a:t>Community Environmental Council</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000"/>
                        <a:t>Global Green</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000"/>
                        <a:t>International Conservation Caucus</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000"/>
                        <a:t>Quebec-Labrador Foundation</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000"/>
                        <a:t>Sonoran Institute</a:t>
                      </a:r>
                      <a:endParaRPr sz="1100"/>
                    </a:p>
                  </a:txBody>
                  <a:tcPr marL="63500" marR="63500" marT="63500" marB="63500"/>
                </a:tc>
                <a:tc>
                  <a:txBody>
                    <a:bodyPr/>
                    <a:lstStyle/>
                    <a:p>
                      <a:pPr marL="0" lvl="0" indent="0" algn="l" rtl="0">
                        <a:spcBef>
                          <a:spcPts val="0"/>
                        </a:spcBef>
                        <a:spcAft>
                          <a:spcPts val="0"/>
                        </a:spcAft>
                        <a:buNone/>
                      </a:pPr>
                      <a:r>
                        <a:rPr lang="en" sz="1100"/>
                        <a:t>Small</a:t>
                      </a:r>
                      <a:endParaRPr sz="1100"/>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sz="1000"/>
                        <a:t>Washington Trails Association</a:t>
                      </a:r>
                      <a:endParaRPr sz="1100"/>
                    </a:p>
                  </a:txBody>
                  <a:tcPr marL="63500" marR="63500" marT="63500" marB="63500"/>
                </a:tc>
                <a:tc>
                  <a:txBody>
                    <a:bodyPr/>
                    <a:lstStyle/>
                    <a:p>
                      <a:pPr marL="0" lvl="0" indent="0" algn="l" rtl="0">
                        <a:spcBef>
                          <a:spcPts val="0"/>
                        </a:spcBef>
                        <a:spcAft>
                          <a:spcPts val="0"/>
                        </a:spcAft>
                        <a:buNone/>
                      </a:pPr>
                      <a:r>
                        <a:rPr lang="en" sz="1100"/>
                        <a:t>Medium</a:t>
                      </a:r>
                      <a:endParaRPr sz="1100"/>
                    </a:p>
                  </a:txBody>
                  <a:tcPr marL="63500" marR="63500" marT="63500" marB="63500"/>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1000"/>
                        <a:t>Climate Reality Project</a:t>
                      </a:r>
                      <a:endParaRPr sz="1100"/>
                    </a:p>
                  </a:txBody>
                  <a:tcPr marL="63500" marR="63500" marT="63500" marB="63500"/>
                </a:tc>
                <a:tc>
                  <a:txBody>
                    <a:bodyPr/>
                    <a:lstStyle/>
                    <a:p>
                      <a:pPr marL="0" lvl="0" indent="0" algn="l" rtl="0">
                        <a:spcBef>
                          <a:spcPts val="0"/>
                        </a:spcBef>
                        <a:spcAft>
                          <a:spcPts val="0"/>
                        </a:spcAft>
                        <a:buNone/>
                      </a:pPr>
                      <a:r>
                        <a:rPr lang="en" sz="1100"/>
                        <a:t>Large</a:t>
                      </a:r>
                      <a:endParaRPr sz="1100"/>
                    </a:p>
                  </a:txBody>
                  <a:tcPr marL="63500" marR="63500" marT="63500" marB="63500"/>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 sz="1000"/>
                        <a:t>Resources for the Future</a:t>
                      </a:r>
                      <a:endParaRPr sz="1100"/>
                    </a:p>
                  </a:txBody>
                  <a:tcPr marL="63500" marR="63500" marT="63500" marB="63500"/>
                </a:tc>
                <a:tc>
                  <a:txBody>
                    <a:bodyPr/>
                    <a:lstStyle/>
                    <a:p>
                      <a:pPr marL="0" lvl="0" indent="0" algn="l" rtl="0">
                        <a:spcBef>
                          <a:spcPts val="0"/>
                        </a:spcBef>
                        <a:spcAft>
                          <a:spcPts val="0"/>
                        </a:spcAft>
                        <a:buNone/>
                      </a:pPr>
                      <a:r>
                        <a:rPr lang="en" sz="1100"/>
                        <a:t>Large</a:t>
                      </a:r>
                      <a:endParaRPr sz="1100"/>
                    </a:p>
                  </a:txBody>
                  <a:tcPr marL="63500" marR="63500" marT="63500" marB="63500"/>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 sz="1000"/>
                        <a:t>Waterkeeper Alliance</a:t>
                      </a:r>
                      <a:endParaRPr sz="1000"/>
                    </a:p>
                  </a:txBody>
                  <a:tcPr marL="63500" marR="63500" marT="63500" marB="63500"/>
                </a:tc>
                <a:tc>
                  <a:txBody>
                    <a:bodyPr/>
                    <a:lstStyle/>
                    <a:p>
                      <a:pPr marL="0" lvl="0" indent="0" algn="l" rtl="0">
                        <a:spcBef>
                          <a:spcPts val="0"/>
                        </a:spcBef>
                        <a:spcAft>
                          <a:spcPts val="0"/>
                        </a:spcAft>
                        <a:buNone/>
                      </a:pPr>
                      <a:r>
                        <a:rPr lang="en" sz="1100"/>
                        <a:t>Large</a:t>
                      </a:r>
                      <a:endParaRPr sz="1100"/>
                    </a:p>
                  </a:txBody>
                  <a:tcPr marL="63500" marR="63500" marT="63500" marB="63500"/>
                </a:tc>
                <a:extLst>
                  <a:ext uri="{0D108BD9-81ED-4DB2-BD59-A6C34878D82A}">
                    <a16:rowId xmlns:a16="http://schemas.microsoft.com/office/drawing/2014/main" val="10010"/>
                  </a:ext>
                </a:extLst>
              </a:tr>
            </a:tbl>
          </a:graphicData>
        </a:graphic>
      </p:graphicFrame>
      <p:sp>
        <p:nvSpPr>
          <p:cNvPr id="317" name="Google Shape;317;p45"/>
          <p:cNvSpPr txBox="1"/>
          <p:nvPr/>
        </p:nvSpPr>
        <p:spPr>
          <a:xfrm>
            <a:off x="1552500" y="4136575"/>
            <a:ext cx="6039000" cy="54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t>Based on the highest 25% of distance data. The above organizations are in the upper quartile for similarity, which means their similarity was higher than the other 75% of organizations.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Principal Components Analysis (PCA)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7"/>
          <p:cNvPicPr preferRelativeResize="0"/>
          <p:nvPr/>
        </p:nvPicPr>
        <p:blipFill>
          <a:blip r:embed="rId3">
            <a:alphaModFix/>
          </a:blip>
          <a:stretch>
            <a:fillRect/>
          </a:stretch>
        </p:blipFill>
        <p:spPr>
          <a:xfrm>
            <a:off x="47950" y="107856"/>
            <a:ext cx="4285000" cy="4411019"/>
          </a:xfrm>
          <a:prstGeom prst="rect">
            <a:avLst/>
          </a:prstGeom>
          <a:noFill/>
          <a:ln>
            <a:noFill/>
          </a:ln>
        </p:spPr>
      </p:pic>
      <p:pic>
        <p:nvPicPr>
          <p:cNvPr id="328" name="Google Shape;328;p47"/>
          <p:cNvPicPr preferRelativeResize="0"/>
          <p:nvPr/>
        </p:nvPicPr>
        <p:blipFill>
          <a:blip r:embed="rId4">
            <a:alphaModFix/>
          </a:blip>
          <a:stretch>
            <a:fillRect/>
          </a:stretch>
        </p:blipFill>
        <p:spPr>
          <a:xfrm>
            <a:off x="4572000" y="188425"/>
            <a:ext cx="4427817" cy="4411025"/>
          </a:xfrm>
          <a:prstGeom prst="rect">
            <a:avLst/>
          </a:prstGeom>
          <a:noFill/>
          <a:ln>
            <a:noFill/>
          </a:ln>
        </p:spPr>
      </p:pic>
      <p:sp>
        <p:nvSpPr>
          <p:cNvPr id="329" name="Google Shape;329;p47"/>
          <p:cNvSpPr txBox="1"/>
          <p:nvPr/>
        </p:nvSpPr>
        <p:spPr>
          <a:xfrm>
            <a:off x="992150" y="4342825"/>
            <a:ext cx="7266900" cy="6156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Sets of values frequencies were ultimately more variable in MVVs, more consistent in tweets</a:t>
            </a:r>
            <a:endParaRPr>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300"/>
              <a:t>Literature Review</a:t>
            </a:r>
            <a:endParaRPr sz="5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aphicFrame>
        <p:nvGraphicFramePr>
          <p:cNvPr id="339" name="Google Shape;339;p49"/>
          <p:cNvGraphicFramePr/>
          <p:nvPr/>
        </p:nvGraphicFramePr>
        <p:xfrm>
          <a:off x="152400" y="152400"/>
          <a:ext cx="5943600" cy="4074160"/>
        </p:xfrm>
        <a:graphic>
          <a:graphicData uri="http://schemas.openxmlformats.org/drawingml/2006/table">
            <a:tbl>
              <a:tblPr>
                <a:noFill/>
                <a:tableStyleId>{0C57D4A0-C639-4C98-9859-F5F45819012C}</a:tableStyleId>
              </a:tblPr>
              <a:tblGrid>
                <a:gridCol w="138112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100"/>
                        <a:t>Value</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Higher Order Dimension</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Common Synonyms in MVVs and tweets</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b="1"/>
                        <a:t>Five Most Common</a:t>
                      </a:r>
                      <a:endParaRPr sz="1100" b="1"/>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100"/>
                        <a:t>Universalism</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Self-Transcendence</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Climate, environmental, global, justice, right, environment, even, everyone, international, united, equity, bipartisan, coalition</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a:t>Benevolence</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Self-Transcendence</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Help, thank, thanks, love, friends, share, give, service, gift, provide, volunteer, helping, giving, care, donate</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100"/>
                        <a:t>Self-Direction</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Openness to Change</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Make, opportunity, plan, made, think, research, build, create, vote, explore, planning, plans, conversation, advocacy</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100"/>
                        <a:t>Stimulation</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Openness to Change</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Energy, change, action, opportunity, excited, challenge, risk, movement, challenges, adventure, diversity</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100"/>
                        <a:t>Security</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Conservation</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a:t>Clean, health, protect, crisis, fight, safe, healthy, save, protecting, safety, dangerous, emergency, threat</a:t>
                      </a:r>
                      <a:endParaRPr sz="1100"/>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bl>
          </a:graphicData>
        </a:graphic>
      </p:graphicFrame>
      <p:sp>
        <p:nvSpPr>
          <p:cNvPr id="340" name="Google Shape;340;p49"/>
          <p:cNvSpPr txBox="1"/>
          <p:nvPr/>
        </p:nvSpPr>
        <p:spPr>
          <a:xfrm>
            <a:off x="6367375" y="2276175"/>
            <a:ext cx="2452800" cy="8313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No strong values appeals to politically conservative audiences</a:t>
            </a:r>
            <a:endParaRPr>
              <a:latin typeface="Roboto"/>
              <a:ea typeface="Roboto"/>
              <a:cs typeface="Roboto"/>
              <a:sym typeface="Roboto"/>
            </a:endParaRPr>
          </a:p>
        </p:txBody>
      </p:sp>
      <p:sp>
        <p:nvSpPr>
          <p:cNvPr id="341" name="Google Shape;341;p49"/>
          <p:cNvSpPr txBox="1"/>
          <p:nvPr/>
        </p:nvSpPr>
        <p:spPr>
          <a:xfrm>
            <a:off x="6367375" y="3415150"/>
            <a:ext cx="2531400" cy="10467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Reaffirms traditional liberal message framing of environmental communication</a:t>
            </a:r>
            <a:endParaRPr>
              <a:latin typeface="Roboto"/>
              <a:ea typeface="Roboto"/>
              <a:cs typeface="Roboto"/>
              <a:sym typeface="Roboto"/>
            </a:endParaRPr>
          </a:p>
        </p:txBody>
      </p:sp>
      <p:sp>
        <p:nvSpPr>
          <p:cNvPr id="342" name="Google Shape;342;p49"/>
          <p:cNvSpPr txBox="1"/>
          <p:nvPr/>
        </p:nvSpPr>
        <p:spPr>
          <a:xfrm>
            <a:off x="6367375" y="706400"/>
            <a:ext cx="2531400" cy="12621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Numerous studies connect self-transcendence and openness to change dimensions to politically liberal audiences</a:t>
            </a:r>
            <a:endParaRPr>
              <a:latin typeface="Roboto"/>
              <a:ea typeface="Roboto"/>
              <a:cs typeface="Roboto"/>
              <a:sym typeface="Roboto"/>
            </a:endParaRPr>
          </a:p>
        </p:txBody>
      </p:sp>
      <p:sp>
        <p:nvSpPr>
          <p:cNvPr id="343" name="Google Shape;343;p49"/>
          <p:cNvSpPr txBox="1"/>
          <p:nvPr/>
        </p:nvSpPr>
        <p:spPr>
          <a:xfrm>
            <a:off x="4766400" y="4769525"/>
            <a:ext cx="437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Hurst &amp; Stern 2020, Feinberg &amp; Willer 2013, Wolsko et al. 2016)</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txBox="1">
            <a:spLocks noGrp="1"/>
          </p:cNvSpPr>
          <p:nvPr>
            <p:ph type="title"/>
          </p:nvPr>
        </p:nvSpPr>
        <p:spPr>
          <a:xfrm>
            <a:off x="460950" y="695597"/>
            <a:ext cx="82221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Suggestions for Improving Environmental Communication</a:t>
            </a:r>
            <a:endParaRPr/>
          </a:p>
        </p:txBody>
      </p:sp>
      <p:sp>
        <p:nvSpPr>
          <p:cNvPr id="349" name="Google Shape;349;p50"/>
          <p:cNvSpPr txBox="1"/>
          <p:nvPr/>
        </p:nvSpPr>
        <p:spPr>
          <a:xfrm>
            <a:off x="1584750" y="1828950"/>
            <a:ext cx="5974500" cy="167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a:solidFill>
                  <a:srgbClr val="FFFFFF"/>
                </a:solidFill>
              </a:rPr>
              <a:t>A better match between environmental messages and the social identity across the political spectrum should decrease the defensive urge to automatically reject information for identity-protective reasons</a:t>
            </a:r>
            <a:endParaRPr sz="2400">
              <a:solidFill>
                <a:srgbClr val="FFFFFF"/>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350" name="Google Shape;350;p50"/>
          <p:cNvSpPr txBox="1"/>
          <p:nvPr/>
        </p:nvSpPr>
        <p:spPr>
          <a:xfrm>
            <a:off x="460950" y="3798100"/>
            <a:ext cx="8222100" cy="8004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How can we reduce the gap between liberals and conservatives in environmental concern using message framing?</a:t>
            </a:r>
            <a:endParaRPr sz="2000">
              <a:solidFill>
                <a:srgbClr val="FFFFFF"/>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p:nvPr/>
        </p:nvSpPr>
        <p:spPr>
          <a:xfrm>
            <a:off x="5157900" y="717075"/>
            <a:ext cx="3784500" cy="831300"/>
          </a:xfrm>
          <a:prstGeom prst="rect">
            <a:avLst/>
          </a:prstGeom>
          <a:solidFill>
            <a:srgbClr val="CFE2F3"/>
          </a:solidFill>
          <a:ln>
            <a:noFill/>
          </a:ln>
        </p:spPr>
        <p:txBody>
          <a:bodyPr spcFirstLastPara="1" wrap="square" lIns="91425" tIns="91425" rIns="91425" bIns="91425" anchor="t" anchorCtr="0">
            <a:spAutoFit/>
          </a:bodyPr>
          <a:lstStyle/>
          <a:p>
            <a:pPr marL="400050" lvl="0" indent="-342900" algn="l" rtl="0">
              <a:spcBef>
                <a:spcPts val="0"/>
              </a:spcBef>
              <a:spcAft>
                <a:spcPts val="0"/>
              </a:spcAft>
              <a:buNone/>
            </a:pPr>
            <a:r>
              <a:rPr lang="en" b="1">
                <a:latin typeface="Roboto"/>
                <a:ea typeface="Roboto"/>
                <a:cs typeface="Roboto"/>
                <a:sym typeface="Roboto"/>
              </a:rPr>
              <a:t>Security: </a:t>
            </a:r>
            <a:r>
              <a:rPr lang="en">
                <a:latin typeface="Roboto"/>
                <a:ea typeface="Roboto"/>
                <a:cs typeface="Roboto"/>
                <a:sym typeface="Roboto"/>
              </a:rPr>
              <a:t>abuse, clean, crisis, emergency, defend, fight, protect, safety, salvation, refuge, save, secure, stability, shelter</a:t>
            </a:r>
            <a:endParaRPr>
              <a:latin typeface="Roboto"/>
              <a:ea typeface="Roboto"/>
              <a:cs typeface="Roboto"/>
              <a:sym typeface="Roboto"/>
            </a:endParaRPr>
          </a:p>
        </p:txBody>
      </p:sp>
      <p:sp>
        <p:nvSpPr>
          <p:cNvPr id="356" name="Google Shape;356;p51"/>
          <p:cNvSpPr txBox="1"/>
          <p:nvPr/>
        </p:nvSpPr>
        <p:spPr>
          <a:xfrm>
            <a:off x="4389675" y="1865850"/>
            <a:ext cx="4754400" cy="615600"/>
          </a:xfrm>
          <a:prstGeom prst="rect">
            <a:avLst/>
          </a:prstGeom>
          <a:solidFill>
            <a:srgbClr val="CFE2F3"/>
          </a:solidFill>
          <a:ln>
            <a:noFill/>
          </a:ln>
        </p:spPr>
        <p:txBody>
          <a:bodyPr spcFirstLastPara="1" wrap="square" lIns="91425" tIns="91425" rIns="91425" bIns="91425" anchor="t" anchorCtr="0">
            <a:spAutoFit/>
          </a:bodyPr>
          <a:lstStyle/>
          <a:p>
            <a:pPr marL="457200" lvl="0" indent="-457200" algn="l" rtl="0">
              <a:spcBef>
                <a:spcPts val="0"/>
              </a:spcBef>
              <a:spcAft>
                <a:spcPts val="0"/>
              </a:spcAft>
              <a:buNone/>
            </a:pPr>
            <a:r>
              <a:rPr lang="en" b="1">
                <a:latin typeface="Roboto"/>
                <a:ea typeface="Roboto"/>
                <a:cs typeface="Roboto"/>
                <a:sym typeface="Roboto"/>
              </a:rPr>
              <a:t>Tradition:</a:t>
            </a:r>
            <a:r>
              <a:rPr lang="en">
                <a:latin typeface="Roboto"/>
                <a:ea typeface="Roboto"/>
                <a:cs typeface="Roboto"/>
                <a:sym typeface="Roboto"/>
              </a:rPr>
              <a:t> belief, blessed, custom, devote, faith, inherit, heritage, patriot, respect, restore,  tradition, preserve</a:t>
            </a:r>
            <a:endParaRPr>
              <a:latin typeface="Roboto"/>
              <a:ea typeface="Roboto"/>
              <a:cs typeface="Roboto"/>
              <a:sym typeface="Roboto"/>
            </a:endParaRPr>
          </a:p>
        </p:txBody>
      </p:sp>
      <p:sp>
        <p:nvSpPr>
          <p:cNvPr id="357" name="Google Shape;357;p51"/>
          <p:cNvSpPr txBox="1"/>
          <p:nvPr/>
        </p:nvSpPr>
        <p:spPr>
          <a:xfrm>
            <a:off x="1984375" y="2874175"/>
            <a:ext cx="7127700" cy="615600"/>
          </a:xfrm>
          <a:prstGeom prst="rect">
            <a:avLst/>
          </a:prstGeom>
          <a:solidFill>
            <a:srgbClr val="CFE2F3"/>
          </a:solidFill>
          <a:ln>
            <a:noFill/>
          </a:ln>
        </p:spPr>
        <p:txBody>
          <a:bodyPr spcFirstLastPara="1" wrap="square" lIns="91425" tIns="91425" rIns="91425" bIns="91425" anchor="t" anchorCtr="0">
            <a:spAutoFit/>
          </a:bodyPr>
          <a:lstStyle/>
          <a:p>
            <a:pPr marL="457200" lvl="0" indent="-457200" algn="l" rtl="0">
              <a:spcBef>
                <a:spcPts val="0"/>
              </a:spcBef>
              <a:spcAft>
                <a:spcPts val="0"/>
              </a:spcAft>
              <a:buNone/>
            </a:pPr>
            <a:r>
              <a:rPr lang="en" b="1">
                <a:latin typeface="Roboto"/>
                <a:ea typeface="Roboto"/>
                <a:cs typeface="Roboto"/>
                <a:sym typeface="Roboto"/>
              </a:rPr>
              <a:t>Conformity: </a:t>
            </a:r>
            <a:r>
              <a:rPr lang="en">
                <a:latin typeface="Roboto"/>
                <a:ea typeface="Roboto"/>
                <a:cs typeface="Roboto"/>
                <a:sym typeface="Roboto"/>
              </a:rPr>
              <a:t>abide, adhere, approval, command, compliance, compromise, conform, duty, embrace, honor, law, mandate, obey, polite, restrain, rule, support</a:t>
            </a:r>
            <a:endParaRPr>
              <a:latin typeface="Roboto"/>
              <a:ea typeface="Roboto"/>
              <a:cs typeface="Roboto"/>
              <a:sym typeface="Roboto"/>
            </a:endParaRPr>
          </a:p>
        </p:txBody>
      </p:sp>
      <p:sp>
        <p:nvSpPr>
          <p:cNvPr id="358" name="Google Shape;358;p51"/>
          <p:cNvSpPr txBox="1"/>
          <p:nvPr/>
        </p:nvSpPr>
        <p:spPr>
          <a:xfrm>
            <a:off x="904875" y="3882500"/>
            <a:ext cx="8239200" cy="831300"/>
          </a:xfrm>
          <a:prstGeom prst="rect">
            <a:avLst/>
          </a:prstGeom>
          <a:solidFill>
            <a:srgbClr val="CFE2F3"/>
          </a:solidFill>
          <a:ln>
            <a:noFill/>
          </a:ln>
        </p:spPr>
        <p:txBody>
          <a:bodyPr spcFirstLastPara="1" wrap="square" lIns="91425" tIns="91425" rIns="91425" bIns="91425" anchor="t" anchorCtr="0">
            <a:spAutoFit/>
          </a:bodyPr>
          <a:lstStyle/>
          <a:p>
            <a:pPr marL="457200" lvl="0" indent="-457200" algn="l" rtl="0">
              <a:spcBef>
                <a:spcPts val="0"/>
              </a:spcBef>
              <a:spcAft>
                <a:spcPts val="0"/>
              </a:spcAft>
              <a:buNone/>
            </a:pPr>
            <a:r>
              <a:rPr lang="en" b="1">
                <a:latin typeface="Roboto"/>
                <a:ea typeface="Roboto"/>
                <a:cs typeface="Roboto"/>
                <a:sym typeface="Roboto"/>
              </a:rPr>
              <a:t>Power:</a:t>
            </a:r>
            <a:r>
              <a:rPr lang="en">
                <a:latin typeface="Roboto"/>
                <a:ea typeface="Roboto"/>
                <a:cs typeface="Roboto"/>
                <a:sym typeface="Roboto"/>
              </a:rPr>
              <a:t> advantage, authority, command, authorize, control, demand, dictate, dominance, enforce, expansion, force, govern, intimidate, leader, manage, oversee, prestige, status, strength, supervise, wealth</a:t>
            </a:r>
            <a:endParaRPr>
              <a:latin typeface="Roboto"/>
              <a:ea typeface="Roboto"/>
              <a:cs typeface="Roboto"/>
              <a:sym typeface="Roboto"/>
            </a:endParaRPr>
          </a:p>
        </p:txBody>
      </p:sp>
      <p:sp>
        <p:nvSpPr>
          <p:cNvPr id="359" name="Google Shape;359;p51"/>
          <p:cNvSpPr txBox="1">
            <a:spLocks noGrp="1"/>
          </p:cNvSpPr>
          <p:nvPr>
            <p:ph type="title"/>
          </p:nvPr>
        </p:nvSpPr>
        <p:spPr>
          <a:xfrm>
            <a:off x="79400" y="818550"/>
            <a:ext cx="4071900" cy="83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Utilizing Values in Communication</a:t>
            </a:r>
            <a:endParaRPr/>
          </a:p>
        </p:txBody>
      </p:sp>
      <p:sp>
        <p:nvSpPr>
          <p:cNvPr id="360" name="Google Shape;360;p51"/>
          <p:cNvSpPr txBox="1"/>
          <p:nvPr/>
        </p:nvSpPr>
        <p:spPr>
          <a:xfrm>
            <a:off x="192100" y="4706600"/>
            <a:ext cx="238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(Jones et al. 2018)</a:t>
            </a:r>
            <a:endParaRPr>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16"/>
          <p:cNvGraphicFramePr/>
          <p:nvPr/>
        </p:nvGraphicFramePr>
        <p:xfrm>
          <a:off x="38675" y="49800"/>
          <a:ext cx="6843750" cy="4358310"/>
        </p:xfrm>
        <a:graphic>
          <a:graphicData uri="http://schemas.openxmlformats.org/drawingml/2006/table">
            <a:tbl>
              <a:tblPr>
                <a:noFill/>
                <a:tableStyleId>{2902D21D-9C0E-4DB7-89BB-78EC1F61894B}</a:tableStyleId>
              </a:tblPr>
              <a:tblGrid>
                <a:gridCol w="3421875">
                  <a:extLst>
                    <a:ext uri="{9D8B030D-6E8A-4147-A177-3AD203B41FA5}">
                      <a16:colId xmlns:a16="http://schemas.microsoft.com/office/drawing/2014/main" val="20000"/>
                    </a:ext>
                  </a:extLst>
                </a:gridCol>
                <a:gridCol w="3421875">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a:t>Value</a:t>
                      </a:r>
                      <a:endParaRPr b="1"/>
                    </a:p>
                  </a:txBody>
                  <a:tcPr marL="91425" marR="91425" marT="91425" marB="91425"/>
                </a:tc>
                <a:tc>
                  <a:txBody>
                    <a:bodyPr/>
                    <a:lstStyle/>
                    <a:p>
                      <a:pPr marL="0" lvl="0" indent="0" algn="ctr" rtl="0">
                        <a:spcBef>
                          <a:spcPts val="0"/>
                        </a:spcBef>
                        <a:spcAft>
                          <a:spcPts val="0"/>
                        </a:spcAft>
                        <a:buNone/>
                      </a:pPr>
                      <a:r>
                        <a:rPr lang="en" b="1"/>
                        <a:t>Focus</a:t>
                      </a:r>
                      <a:endParaRPr b="1"/>
                    </a:p>
                  </a:txBody>
                  <a:tcPr marL="91425" marR="91425" marT="91425" marB="91425"/>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a:t>Self-direction</a:t>
                      </a:r>
                      <a:endParaRPr/>
                    </a:p>
                  </a:txBody>
                  <a:tcPr marL="91425" marR="91425" marT="91425" marB="91425"/>
                </a:tc>
                <a:tc>
                  <a:txBody>
                    <a:bodyPr/>
                    <a:lstStyle/>
                    <a:p>
                      <a:pPr marL="0" lvl="0" indent="0" algn="ctr" rtl="0">
                        <a:spcBef>
                          <a:spcPts val="0"/>
                        </a:spcBef>
                        <a:spcAft>
                          <a:spcPts val="0"/>
                        </a:spcAft>
                        <a:buNone/>
                      </a:pPr>
                      <a:r>
                        <a:rPr lang="en"/>
                        <a:t>Independent thought and action</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a:t>Stimulation</a:t>
                      </a:r>
                      <a:endParaRPr/>
                    </a:p>
                  </a:txBody>
                  <a:tcPr marL="91425" marR="91425" marT="91425" marB="91425"/>
                </a:tc>
                <a:tc>
                  <a:txBody>
                    <a:bodyPr/>
                    <a:lstStyle/>
                    <a:p>
                      <a:pPr marL="0" lvl="0" indent="0" algn="ctr" rtl="0">
                        <a:spcBef>
                          <a:spcPts val="0"/>
                        </a:spcBef>
                        <a:spcAft>
                          <a:spcPts val="0"/>
                        </a:spcAft>
                        <a:buNone/>
                      </a:pPr>
                      <a:r>
                        <a:rPr lang="en"/>
                        <a:t>Excitement and challenge</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a:t>Hedonism</a:t>
                      </a:r>
                      <a:endParaRPr/>
                    </a:p>
                  </a:txBody>
                  <a:tcPr marL="91425" marR="91425" marT="91425" marB="91425"/>
                </a:tc>
                <a:tc>
                  <a:txBody>
                    <a:bodyPr/>
                    <a:lstStyle/>
                    <a:p>
                      <a:pPr marL="0" lvl="0" indent="0" algn="ctr" rtl="0">
                        <a:spcBef>
                          <a:spcPts val="0"/>
                        </a:spcBef>
                        <a:spcAft>
                          <a:spcPts val="0"/>
                        </a:spcAft>
                        <a:buNone/>
                      </a:pPr>
                      <a:r>
                        <a:rPr lang="en"/>
                        <a:t>Self-indulgence</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a:t>Achievement</a:t>
                      </a:r>
                      <a:endParaRPr/>
                    </a:p>
                  </a:txBody>
                  <a:tcPr marL="91425" marR="91425" marT="91425" marB="91425"/>
                </a:tc>
                <a:tc>
                  <a:txBody>
                    <a:bodyPr/>
                    <a:lstStyle/>
                    <a:p>
                      <a:pPr marL="0" lvl="0" indent="0" algn="ctr" rtl="0">
                        <a:spcBef>
                          <a:spcPts val="0"/>
                        </a:spcBef>
                        <a:spcAft>
                          <a:spcPts val="0"/>
                        </a:spcAft>
                        <a:buNone/>
                      </a:pPr>
                      <a:r>
                        <a:rPr lang="en"/>
                        <a:t>Personal Success</a:t>
                      </a: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
                        <a:t>Power</a:t>
                      </a:r>
                      <a:endParaRPr/>
                    </a:p>
                  </a:txBody>
                  <a:tcPr marL="91425" marR="91425" marT="91425" marB="91425"/>
                </a:tc>
                <a:tc>
                  <a:txBody>
                    <a:bodyPr/>
                    <a:lstStyle/>
                    <a:p>
                      <a:pPr marL="0" lvl="0" indent="0" algn="ctr" rtl="0">
                        <a:spcBef>
                          <a:spcPts val="0"/>
                        </a:spcBef>
                        <a:spcAft>
                          <a:spcPts val="0"/>
                        </a:spcAft>
                        <a:buNone/>
                      </a:pPr>
                      <a:r>
                        <a:rPr lang="en"/>
                        <a:t>Social status and prestige</a:t>
                      </a:r>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ctr" rtl="0">
                        <a:spcBef>
                          <a:spcPts val="0"/>
                        </a:spcBef>
                        <a:spcAft>
                          <a:spcPts val="0"/>
                        </a:spcAft>
                        <a:buNone/>
                      </a:pPr>
                      <a:r>
                        <a:rPr lang="en"/>
                        <a:t>Security</a:t>
                      </a:r>
                      <a:endParaRPr/>
                    </a:p>
                  </a:txBody>
                  <a:tcPr marL="91425" marR="91425" marT="91425" marB="91425"/>
                </a:tc>
                <a:tc>
                  <a:txBody>
                    <a:bodyPr/>
                    <a:lstStyle/>
                    <a:p>
                      <a:pPr marL="0" lvl="0" indent="0" algn="ctr" rtl="0">
                        <a:spcBef>
                          <a:spcPts val="0"/>
                        </a:spcBef>
                        <a:spcAft>
                          <a:spcPts val="0"/>
                        </a:spcAft>
                        <a:buNone/>
                      </a:pPr>
                      <a:r>
                        <a:rPr lang="en"/>
                        <a:t>Safety and stability</a:t>
                      </a:r>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ctr" rtl="0">
                        <a:spcBef>
                          <a:spcPts val="0"/>
                        </a:spcBef>
                        <a:spcAft>
                          <a:spcPts val="0"/>
                        </a:spcAft>
                        <a:buNone/>
                      </a:pPr>
                      <a:r>
                        <a:rPr lang="en"/>
                        <a:t>Conformity</a:t>
                      </a:r>
                      <a:endParaRPr/>
                    </a:p>
                  </a:txBody>
                  <a:tcPr marL="91425" marR="91425" marT="91425" marB="91425"/>
                </a:tc>
                <a:tc>
                  <a:txBody>
                    <a:bodyPr/>
                    <a:lstStyle/>
                    <a:p>
                      <a:pPr marL="0" lvl="0" indent="0" algn="ctr" rtl="0">
                        <a:spcBef>
                          <a:spcPts val="0"/>
                        </a:spcBef>
                        <a:spcAft>
                          <a:spcPts val="0"/>
                        </a:spcAft>
                        <a:buNone/>
                      </a:pPr>
                      <a:r>
                        <a:rPr lang="en"/>
                        <a:t>Restraint, preserve status quo</a:t>
                      </a:r>
                      <a:endParaRPr/>
                    </a:p>
                  </a:txBody>
                  <a:tcPr marL="91425" marR="91425" marT="91425" marB="91425"/>
                </a:tc>
                <a:extLst>
                  <a:ext uri="{0D108BD9-81ED-4DB2-BD59-A6C34878D82A}">
                    <a16:rowId xmlns:a16="http://schemas.microsoft.com/office/drawing/2014/main" val="10007"/>
                  </a:ext>
                </a:extLst>
              </a:tr>
              <a:tr h="396200">
                <a:tc>
                  <a:txBody>
                    <a:bodyPr/>
                    <a:lstStyle/>
                    <a:p>
                      <a:pPr marL="0" lvl="0" indent="0" algn="ctr" rtl="0">
                        <a:spcBef>
                          <a:spcPts val="0"/>
                        </a:spcBef>
                        <a:spcAft>
                          <a:spcPts val="0"/>
                        </a:spcAft>
                        <a:buNone/>
                      </a:pPr>
                      <a:r>
                        <a:rPr lang="en"/>
                        <a:t>Tradition</a:t>
                      </a:r>
                      <a:endParaRPr/>
                    </a:p>
                  </a:txBody>
                  <a:tcPr marL="91425" marR="91425" marT="91425" marB="91425"/>
                </a:tc>
                <a:tc>
                  <a:txBody>
                    <a:bodyPr/>
                    <a:lstStyle/>
                    <a:p>
                      <a:pPr marL="0" lvl="0" indent="0" algn="ctr" rtl="0">
                        <a:spcBef>
                          <a:spcPts val="0"/>
                        </a:spcBef>
                        <a:spcAft>
                          <a:spcPts val="0"/>
                        </a:spcAft>
                        <a:buNone/>
                      </a:pPr>
                      <a:r>
                        <a:rPr lang="en"/>
                        <a:t>Commitment to customs</a:t>
                      </a:r>
                      <a:endParaRPr/>
                    </a:p>
                  </a:txBody>
                  <a:tcPr marL="91425" marR="91425" marT="91425" marB="91425"/>
                </a:tc>
                <a:extLst>
                  <a:ext uri="{0D108BD9-81ED-4DB2-BD59-A6C34878D82A}">
                    <a16:rowId xmlns:a16="http://schemas.microsoft.com/office/drawing/2014/main" val="10008"/>
                  </a:ext>
                </a:extLst>
              </a:tr>
              <a:tr h="396200">
                <a:tc>
                  <a:txBody>
                    <a:bodyPr/>
                    <a:lstStyle/>
                    <a:p>
                      <a:pPr marL="0" lvl="0" indent="0" algn="ctr" rtl="0">
                        <a:spcBef>
                          <a:spcPts val="0"/>
                        </a:spcBef>
                        <a:spcAft>
                          <a:spcPts val="0"/>
                        </a:spcAft>
                        <a:buNone/>
                      </a:pPr>
                      <a:r>
                        <a:rPr lang="en"/>
                        <a:t>Benevolence</a:t>
                      </a:r>
                      <a:endParaRPr/>
                    </a:p>
                  </a:txBody>
                  <a:tcPr marL="91425" marR="91425" marT="91425" marB="91425"/>
                </a:tc>
                <a:tc>
                  <a:txBody>
                    <a:bodyPr/>
                    <a:lstStyle/>
                    <a:p>
                      <a:pPr marL="0" lvl="0" indent="0" algn="ctr" rtl="0">
                        <a:spcBef>
                          <a:spcPts val="0"/>
                        </a:spcBef>
                        <a:spcAft>
                          <a:spcPts val="0"/>
                        </a:spcAft>
                        <a:buNone/>
                      </a:pPr>
                      <a:r>
                        <a:rPr lang="en"/>
                        <a:t>Welfare of ingroup</a:t>
                      </a:r>
                      <a:endParaRPr/>
                    </a:p>
                  </a:txBody>
                  <a:tcPr marL="91425" marR="91425" marT="91425" marB="91425"/>
                </a:tc>
                <a:extLst>
                  <a:ext uri="{0D108BD9-81ED-4DB2-BD59-A6C34878D82A}">
                    <a16:rowId xmlns:a16="http://schemas.microsoft.com/office/drawing/2014/main" val="10009"/>
                  </a:ext>
                </a:extLst>
              </a:tr>
              <a:tr h="396200">
                <a:tc>
                  <a:txBody>
                    <a:bodyPr/>
                    <a:lstStyle/>
                    <a:p>
                      <a:pPr marL="0" lvl="0" indent="0" algn="ctr" rtl="0">
                        <a:spcBef>
                          <a:spcPts val="0"/>
                        </a:spcBef>
                        <a:spcAft>
                          <a:spcPts val="0"/>
                        </a:spcAft>
                        <a:buNone/>
                      </a:pPr>
                      <a:r>
                        <a:rPr lang="en"/>
                        <a:t>Universalism</a:t>
                      </a:r>
                      <a:endParaRPr/>
                    </a:p>
                  </a:txBody>
                  <a:tcPr marL="91425" marR="91425" marT="91425" marB="91425"/>
                </a:tc>
                <a:tc>
                  <a:txBody>
                    <a:bodyPr/>
                    <a:lstStyle/>
                    <a:p>
                      <a:pPr marL="0" lvl="0" indent="0" algn="ctr" rtl="0">
                        <a:spcBef>
                          <a:spcPts val="0"/>
                        </a:spcBef>
                        <a:spcAft>
                          <a:spcPts val="0"/>
                        </a:spcAft>
                        <a:buNone/>
                      </a:pPr>
                      <a:r>
                        <a:rPr lang="en"/>
                        <a:t>Welfare and tolerance outside ingroup</a:t>
                      </a:r>
                      <a:endParaRPr/>
                    </a:p>
                  </a:txBody>
                  <a:tcPr marL="91425" marR="91425" marT="91425" marB="91425"/>
                </a:tc>
                <a:extLst>
                  <a:ext uri="{0D108BD9-81ED-4DB2-BD59-A6C34878D82A}">
                    <a16:rowId xmlns:a16="http://schemas.microsoft.com/office/drawing/2014/main" val="10010"/>
                  </a:ext>
                </a:extLst>
              </a:tr>
            </a:tbl>
          </a:graphicData>
        </a:graphic>
      </p:graphicFrame>
      <p:sp>
        <p:nvSpPr>
          <p:cNvPr id="112" name="Google Shape;112;p16"/>
          <p:cNvSpPr txBox="1"/>
          <p:nvPr/>
        </p:nvSpPr>
        <p:spPr>
          <a:xfrm>
            <a:off x="78500" y="4454250"/>
            <a:ext cx="230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(Schwartz 2012)</a:t>
            </a:r>
            <a:endParaRPr>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p:nvPr/>
        </p:nvSpPr>
        <p:spPr>
          <a:xfrm>
            <a:off x="287200" y="1844175"/>
            <a:ext cx="8328900" cy="2339700"/>
          </a:xfrm>
          <a:prstGeom prst="rect">
            <a:avLst/>
          </a:prstGeom>
          <a:solidFill>
            <a:srgbClr val="CFE2F3"/>
          </a:solidFill>
          <a:ln>
            <a:noFill/>
          </a:ln>
        </p:spPr>
        <p:txBody>
          <a:bodyPr spcFirstLastPara="1" wrap="square" lIns="91425" tIns="91425" rIns="91425" bIns="91425" anchor="t" anchorCtr="0">
            <a:spAutoFit/>
          </a:bodyPr>
          <a:lstStyle/>
          <a:p>
            <a:pPr marL="457200" lvl="0" indent="-457200" algn="l" rtl="0">
              <a:spcBef>
                <a:spcPts val="0"/>
              </a:spcBef>
              <a:spcAft>
                <a:spcPts val="0"/>
              </a:spcAft>
              <a:buNone/>
            </a:pPr>
            <a:r>
              <a:rPr lang="en" sz="2000" b="1">
                <a:latin typeface="Roboto"/>
                <a:ea typeface="Roboto"/>
                <a:cs typeface="Roboto"/>
                <a:sym typeface="Roboto"/>
              </a:rPr>
              <a:t>Loyalty/Betrayal: </a:t>
            </a:r>
            <a:r>
              <a:rPr lang="en" sz="2000">
                <a:latin typeface="Roboto"/>
                <a:ea typeface="Roboto"/>
                <a:cs typeface="Roboto"/>
                <a:sym typeface="Roboto"/>
              </a:rPr>
              <a:t>together, nation*, homeland*, family, group, loyal*, patriot*, unite*, devot*, ally</a:t>
            </a:r>
            <a:endParaRPr sz="2000">
              <a:latin typeface="Roboto"/>
              <a:ea typeface="Roboto"/>
              <a:cs typeface="Roboto"/>
              <a:sym typeface="Roboto"/>
            </a:endParaRPr>
          </a:p>
          <a:p>
            <a:pPr marL="457200" lvl="0" indent="-457200" algn="l" rtl="0">
              <a:spcBef>
                <a:spcPts val="0"/>
              </a:spcBef>
              <a:spcAft>
                <a:spcPts val="0"/>
              </a:spcAft>
              <a:buNone/>
            </a:pPr>
            <a:endParaRPr sz="2000">
              <a:latin typeface="Roboto"/>
              <a:ea typeface="Roboto"/>
              <a:cs typeface="Roboto"/>
              <a:sym typeface="Roboto"/>
            </a:endParaRPr>
          </a:p>
          <a:p>
            <a:pPr marL="457200" lvl="0" indent="-457200" algn="l" rtl="0">
              <a:spcBef>
                <a:spcPts val="0"/>
              </a:spcBef>
              <a:spcAft>
                <a:spcPts val="0"/>
              </a:spcAft>
              <a:buNone/>
            </a:pPr>
            <a:r>
              <a:rPr lang="en" sz="2000" b="1">
                <a:latin typeface="Roboto"/>
                <a:ea typeface="Roboto"/>
                <a:cs typeface="Roboto"/>
                <a:sym typeface="Roboto"/>
              </a:rPr>
              <a:t>Authority/Subversion: </a:t>
            </a:r>
            <a:r>
              <a:rPr lang="en" sz="2000">
                <a:latin typeface="Roboto"/>
                <a:ea typeface="Roboto"/>
                <a:cs typeface="Roboto"/>
                <a:sym typeface="Roboto"/>
              </a:rPr>
              <a:t>obey, duty, law, legal, honor, respect*, tradition*, authority, serve, comply</a:t>
            </a:r>
            <a:endParaRPr sz="2000">
              <a:latin typeface="Roboto"/>
              <a:ea typeface="Roboto"/>
              <a:cs typeface="Roboto"/>
              <a:sym typeface="Roboto"/>
            </a:endParaRPr>
          </a:p>
          <a:p>
            <a:pPr marL="457200" lvl="0" indent="-457200" algn="l" rtl="0">
              <a:spcBef>
                <a:spcPts val="0"/>
              </a:spcBef>
              <a:spcAft>
                <a:spcPts val="0"/>
              </a:spcAft>
              <a:buNone/>
            </a:pPr>
            <a:endParaRPr sz="2000">
              <a:latin typeface="Roboto"/>
              <a:ea typeface="Roboto"/>
              <a:cs typeface="Roboto"/>
              <a:sym typeface="Roboto"/>
            </a:endParaRPr>
          </a:p>
          <a:p>
            <a:pPr marL="457200" lvl="0" indent="-457200" algn="l" rtl="0">
              <a:spcBef>
                <a:spcPts val="0"/>
              </a:spcBef>
              <a:spcAft>
                <a:spcPts val="0"/>
              </a:spcAft>
              <a:buNone/>
            </a:pPr>
            <a:r>
              <a:rPr lang="en" sz="2000" b="1">
                <a:latin typeface="Roboto"/>
                <a:ea typeface="Roboto"/>
                <a:cs typeface="Roboto"/>
                <a:sym typeface="Roboto"/>
              </a:rPr>
              <a:t>Sanctity/Degradation: </a:t>
            </a:r>
            <a:r>
              <a:rPr lang="en" sz="2000">
                <a:latin typeface="Roboto"/>
                <a:ea typeface="Roboto"/>
                <a:cs typeface="Roboto"/>
                <a:sym typeface="Roboto"/>
              </a:rPr>
              <a:t>purity, clean, integrity, virtuous, refined, pristine</a:t>
            </a:r>
            <a:endParaRPr sz="2000">
              <a:latin typeface="Roboto"/>
              <a:ea typeface="Roboto"/>
              <a:cs typeface="Roboto"/>
              <a:sym typeface="Roboto"/>
            </a:endParaRPr>
          </a:p>
        </p:txBody>
      </p:sp>
      <p:sp>
        <p:nvSpPr>
          <p:cNvPr id="366" name="Google Shape;366;p52"/>
          <p:cNvSpPr txBox="1"/>
          <p:nvPr/>
        </p:nvSpPr>
        <p:spPr>
          <a:xfrm>
            <a:off x="287200" y="428175"/>
            <a:ext cx="77226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rgbClr val="FFFFFF"/>
                </a:solidFill>
                <a:latin typeface="Roboto"/>
                <a:ea typeface="Roboto"/>
                <a:cs typeface="Roboto"/>
                <a:sym typeface="Roboto"/>
              </a:rPr>
              <a:t>Appealing to Conservative Morals</a:t>
            </a:r>
            <a:endParaRPr sz="4000">
              <a:solidFill>
                <a:srgbClr val="FFFFFF"/>
              </a:solidFill>
              <a:latin typeface="Roboto"/>
              <a:ea typeface="Roboto"/>
              <a:cs typeface="Roboto"/>
              <a:sym typeface="Roboto"/>
            </a:endParaRPr>
          </a:p>
        </p:txBody>
      </p:sp>
      <p:sp>
        <p:nvSpPr>
          <p:cNvPr id="367" name="Google Shape;367;p52"/>
          <p:cNvSpPr txBox="1"/>
          <p:nvPr/>
        </p:nvSpPr>
        <p:spPr>
          <a:xfrm>
            <a:off x="4437075" y="4357700"/>
            <a:ext cx="4413000" cy="3924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r>
              <a:rPr lang="en" sz="1350">
                <a:solidFill>
                  <a:srgbClr val="FFFFFF"/>
                </a:solidFill>
                <a:latin typeface="Georgia"/>
                <a:ea typeface="Georgia"/>
                <a:cs typeface="Georgia"/>
                <a:sym typeface="Georgia"/>
              </a:rPr>
              <a:t>(Wolsko et al. 2016, Graham &amp; Haidt 2009)</a:t>
            </a:r>
            <a:endParaRPr>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3"/>
          <p:cNvSpPr txBox="1">
            <a:spLocks noGrp="1"/>
          </p:cNvSpPr>
          <p:nvPr>
            <p:ph type="title"/>
          </p:nvPr>
        </p:nvSpPr>
        <p:spPr>
          <a:xfrm>
            <a:off x="357100" y="732000"/>
            <a:ext cx="6461100" cy="60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100">
                <a:solidFill>
                  <a:schemeClr val="dk1"/>
                </a:solidFill>
              </a:rPr>
              <a:t>Future Applications</a:t>
            </a:r>
            <a:endParaRPr sz="5100">
              <a:solidFill>
                <a:schemeClr val="dk1"/>
              </a:solidFill>
            </a:endParaRPr>
          </a:p>
        </p:txBody>
      </p:sp>
      <p:sp>
        <p:nvSpPr>
          <p:cNvPr id="374" name="Google Shape;374;p53"/>
          <p:cNvSpPr txBox="1"/>
          <p:nvPr/>
        </p:nvSpPr>
        <p:spPr>
          <a:xfrm>
            <a:off x="881075" y="2087575"/>
            <a:ext cx="6842100" cy="2033400"/>
          </a:xfrm>
          <a:prstGeom prst="rect">
            <a:avLst/>
          </a:prstGeom>
          <a:solidFill>
            <a:schemeClr val="dk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rgbClr val="FFFFFF"/>
                </a:solidFill>
                <a:latin typeface="Roboto"/>
                <a:ea typeface="Roboto"/>
                <a:cs typeface="Roboto"/>
                <a:sym typeface="Roboto"/>
              </a:rPr>
              <a:t>Values Research</a:t>
            </a:r>
            <a:endParaRPr sz="1800" b="1">
              <a:solidFill>
                <a:srgbClr val="FFFFFF"/>
              </a:solidFill>
              <a:latin typeface="Roboto"/>
              <a:ea typeface="Roboto"/>
              <a:cs typeface="Roboto"/>
              <a:sym typeface="Roboto"/>
            </a:endParaRPr>
          </a:p>
          <a:p>
            <a:pPr marL="0" lvl="0" indent="0" algn="ctr" rtl="0">
              <a:lnSpc>
                <a:spcPct val="115000"/>
              </a:lnSpc>
              <a:spcBef>
                <a:spcPts val="1600"/>
              </a:spcBef>
              <a:spcAft>
                <a:spcPts val="0"/>
              </a:spcAft>
              <a:buNone/>
            </a:pPr>
            <a:r>
              <a:rPr lang="en" sz="1800">
                <a:solidFill>
                  <a:srgbClr val="FFFFFF"/>
                </a:solidFill>
                <a:latin typeface="Roboto"/>
                <a:ea typeface="Roboto"/>
                <a:cs typeface="Roboto"/>
                <a:sym typeface="Roboto"/>
              </a:rPr>
              <a:t>Not many studies on synonyms</a:t>
            </a:r>
            <a:endParaRPr sz="1800">
              <a:solidFill>
                <a:srgbClr val="FFFFFF"/>
              </a:solidFill>
              <a:latin typeface="Roboto"/>
              <a:ea typeface="Roboto"/>
              <a:cs typeface="Roboto"/>
              <a:sym typeface="Roboto"/>
            </a:endParaRPr>
          </a:p>
          <a:p>
            <a:pPr marL="0" lvl="0" indent="0" algn="ctr" rtl="0">
              <a:lnSpc>
                <a:spcPct val="115000"/>
              </a:lnSpc>
              <a:spcBef>
                <a:spcPts val="1600"/>
              </a:spcBef>
              <a:spcAft>
                <a:spcPts val="0"/>
              </a:spcAft>
              <a:buNone/>
            </a:pPr>
            <a:r>
              <a:rPr lang="en" sz="1800">
                <a:solidFill>
                  <a:srgbClr val="FFFFFF"/>
                </a:solidFill>
                <a:latin typeface="Roboto"/>
                <a:ea typeface="Roboto"/>
                <a:cs typeface="Roboto"/>
                <a:sym typeface="Roboto"/>
              </a:rPr>
              <a:t>Create my own message framing study</a:t>
            </a:r>
            <a:endParaRPr sz="1800">
              <a:solidFill>
                <a:srgbClr val="FFFFFF"/>
              </a:solidFill>
              <a:latin typeface="Roboto"/>
              <a:ea typeface="Roboto"/>
              <a:cs typeface="Roboto"/>
              <a:sym typeface="Roboto"/>
            </a:endParaRPr>
          </a:p>
          <a:p>
            <a:pPr marL="0" lvl="0" indent="0" algn="ctr" rtl="0">
              <a:lnSpc>
                <a:spcPct val="115000"/>
              </a:lnSpc>
              <a:spcBef>
                <a:spcPts val="1600"/>
              </a:spcBef>
              <a:spcAft>
                <a:spcPts val="1600"/>
              </a:spcAft>
              <a:buNone/>
            </a:pPr>
            <a:r>
              <a:rPr lang="en" sz="1800">
                <a:solidFill>
                  <a:srgbClr val="FFFFFF"/>
                </a:solidFill>
                <a:latin typeface="Roboto"/>
                <a:ea typeface="Roboto"/>
                <a:cs typeface="Roboto"/>
                <a:sym typeface="Roboto"/>
              </a:rPr>
              <a:t>Values surveys to nonprofit supporters</a:t>
            </a:r>
            <a:endParaRPr>
              <a:solidFill>
                <a:srgbClr val="FFFFFF"/>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4"/>
          <p:cNvSpPr txBox="1">
            <a:spLocks noGrp="1"/>
          </p:cNvSpPr>
          <p:nvPr>
            <p:ph type="body" idx="1"/>
          </p:nvPr>
        </p:nvSpPr>
        <p:spPr>
          <a:xfrm>
            <a:off x="715425" y="2730500"/>
            <a:ext cx="6959100" cy="1524000"/>
          </a:xfrm>
          <a:prstGeom prst="rect">
            <a:avLst/>
          </a:prstGeom>
          <a:solidFill>
            <a:schemeClr val="dk1"/>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1"/>
                </a:solidFill>
              </a:rPr>
              <a:t>Nonprofit Outreach</a:t>
            </a:r>
            <a:endParaRPr b="1">
              <a:solidFill>
                <a:schemeClr val="lt1"/>
              </a:solidFill>
            </a:endParaRPr>
          </a:p>
          <a:p>
            <a:pPr marL="0" lvl="0" indent="0" algn="ctr" rtl="0">
              <a:spcBef>
                <a:spcPts val="1600"/>
              </a:spcBef>
              <a:spcAft>
                <a:spcPts val="0"/>
              </a:spcAft>
              <a:buNone/>
            </a:pPr>
            <a:r>
              <a:rPr lang="en">
                <a:solidFill>
                  <a:schemeClr val="lt1"/>
                </a:solidFill>
              </a:rPr>
              <a:t>Create a guide for constructing environmental messages</a:t>
            </a:r>
            <a:endParaRPr>
              <a:solidFill>
                <a:schemeClr val="lt1"/>
              </a:solidFill>
            </a:endParaRPr>
          </a:p>
          <a:p>
            <a:pPr marL="0" lvl="0" indent="0" algn="ctr" rtl="0">
              <a:spcBef>
                <a:spcPts val="1600"/>
              </a:spcBef>
              <a:spcAft>
                <a:spcPts val="1600"/>
              </a:spcAft>
              <a:buNone/>
            </a:pPr>
            <a:r>
              <a:rPr lang="en">
                <a:solidFill>
                  <a:schemeClr val="lt1"/>
                </a:solidFill>
              </a:rPr>
              <a:t>Present to conservation nonprofit boards </a:t>
            </a:r>
            <a:endParaRPr>
              <a:solidFill>
                <a:schemeClr val="lt1"/>
              </a:solidFill>
            </a:endParaRPr>
          </a:p>
        </p:txBody>
      </p:sp>
      <p:sp>
        <p:nvSpPr>
          <p:cNvPr id="380" name="Google Shape;380;p54"/>
          <p:cNvSpPr txBox="1"/>
          <p:nvPr/>
        </p:nvSpPr>
        <p:spPr>
          <a:xfrm>
            <a:off x="523875" y="563575"/>
            <a:ext cx="7342200" cy="17700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FFFFFF"/>
                </a:solidFill>
                <a:latin typeface="Roboto"/>
                <a:ea typeface="Roboto"/>
                <a:cs typeface="Roboto"/>
                <a:sym typeface="Roboto"/>
              </a:rPr>
              <a:t>Coding Applications</a:t>
            </a:r>
            <a:endParaRPr sz="1800" b="1">
              <a:solidFill>
                <a:srgbClr val="FFFFFF"/>
              </a:solidFill>
              <a:latin typeface="Roboto"/>
              <a:ea typeface="Roboto"/>
              <a:cs typeface="Roboto"/>
              <a:sym typeface="Roboto"/>
            </a:endParaRPr>
          </a:p>
          <a:p>
            <a:pPr marL="0" lvl="0" indent="0" algn="ctr" rtl="0">
              <a:lnSpc>
                <a:spcPct val="115000"/>
              </a:lnSpc>
              <a:spcBef>
                <a:spcPts val="1600"/>
              </a:spcBef>
              <a:spcAft>
                <a:spcPts val="0"/>
              </a:spcAft>
              <a:buNone/>
            </a:pPr>
            <a:r>
              <a:rPr lang="en" sz="1800">
                <a:solidFill>
                  <a:srgbClr val="FFFFFF"/>
                </a:solidFill>
                <a:latin typeface="Roboto"/>
                <a:ea typeface="Roboto"/>
                <a:cs typeface="Roboto"/>
                <a:sym typeface="Roboto"/>
              </a:rPr>
              <a:t>Create code that allows users to determine values and identifying audience in text</a:t>
            </a:r>
            <a:endParaRPr sz="1800">
              <a:solidFill>
                <a:srgbClr val="FFFFFF"/>
              </a:solidFill>
              <a:latin typeface="Roboto"/>
              <a:ea typeface="Roboto"/>
              <a:cs typeface="Roboto"/>
              <a:sym typeface="Roboto"/>
            </a:endParaRPr>
          </a:p>
          <a:p>
            <a:pPr marL="0" lvl="0" indent="0" algn="ctr" rtl="0">
              <a:lnSpc>
                <a:spcPct val="115000"/>
              </a:lnSpc>
              <a:spcBef>
                <a:spcPts val="1600"/>
              </a:spcBef>
              <a:spcAft>
                <a:spcPts val="0"/>
              </a:spcAft>
              <a:buNone/>
            </a:pPr>
            <a:r>
              <a:rPr lang="en" sz="1800">
                <a:solidFill>
                  <a:srgbClr val="FFFFFF"/>
                </a:solidFill>
                <a:latin typeface="Roboto"/>
                <a:ea typeface="Roboto"/>
                <a:cs typeface="Roboto"/>
                <a:sym typeface="Roboto"/>
              </a:rPr>
              <a:t>Expand sample size to confirm patterns found</a:t>
            </a:r>
            <a:endParaRPr sz="1800">
              <a:solidFill>
                <a:srgbClr val="FFFFFF"/>
              </a:solidFill>
              <a:latin typeface="Roboto"/>
              <a:ea typeface="Roboto"/>
              <a:cs typeface="Roboto"/>
              <a:sym typeface="Roboto"/>
            </a:endParaRPr>
          </a:p>
          <a:p>
            <a:pPr marL="0" lvl="0" indent="0" algn="l" rtl="0">
              <a:spcBef>
                <a:spcPts val="1600"/>
              </a:spcBef>
              <a:spcAft>
                <a:spcPts val="0"/>
              </a:spcAft>
              <a:buNone/>
            </a:pPr>
            <a:endParaRPr>
              <a:solidFill>
                <a:srgbClr val="FFFFFF"/>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268200" y="8886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a:t>Thank you!</a:t>
            </a:r>
            <a:endParaRPr sz="4300"/>
          </a:p>
        </p:txBody>
      </p:sp>
      <p:sp>
        <p:nvSpPr>
          <p:cNvPr id="386" name="Google Shape;386;p55"/>
          <p:cNvSpPr txBox="1">
            <a:spLocks noGrp="1"/>
          </p:cNvSpPr>
          <p:nvPr>
            <p:ph type="body" idx="1"/>
          </p:nvPr>
        </p:nvSpPr>
        <p:spPr>
          <a:xfrm>
            <a:off x="268200" y="180450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Madeline Damon, </a:t>
            </a:r>
            <a:r>
              <a:rPr lang="en" u="sng">
                <a:solidFill>
                  <a:schemeClr val="hlink"/>
                </a:solidFill>
                <a:hlinkClick r:id="rId3"/>
              </a:rPr>
              <a:t>madeline.damon@umontana.edu</a:t>
            </a:r>
            <a:r>
              <a:rPr lang="en"/>
              <a:t> </a:t>
            </a:r>
            <a:endParaRPr/>
          </a:p>
          <a:p>
            <a:pPr marL="0" lvl="0" indent="0" algn="l" rtl="0">
              <a:spcBef>
                <a:spcPts val="1600"/>
              </a:spcBef>
              <a:spcAft>
                <a:spcPts val="0"/>
              </a:spcAft>
              <a:buNone/>
            </a:pPr>
            <a:r>
              <a:rPr lang="en"/>
              <a:t>I am very passionate about connecting social research and conservation, and I’m excited to start completing my M.S. in Wildlife Biology at the University of Montana next fall!</a:t>
            </a:r>
            <a:endParaRPr/>
          </a:p>
          <a:p>
            <a:pPr marL="0" lvl="0" indent="0" algn="l" rtl="0">
              <a:spcBef>
                <a:spcPts val="1600"/>
              </a:spcBef>
              <a:spcAft>
                <a:spcPts val="16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6"/>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92" name="Google Shape;392;p56"/>
          <p:cNvSpPr txBox="1">
            <a:spLocks noGrp="1"/>
          </p:cNvSpPr>
          <p:nvPr>
            <p:ph type="body" idx="1"/>
          </p:nvPr>
        </p:nvSpPr>
        <p:spPr>
          <a:xfrm>
            <a:off x="279800" y="663700"/>
            <a:ext cx="8520600" cy="3339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100">
                <a:solidFill>
                  <a:srgbClr val="3A3A3A"/>
                </a:solidFill>
              </a:rPr>
              <a:t>Barnea, M., &amp; Schwartz, S. (1998). Values and Voting. </a:t>
            </a:r>
            <a:r>
              <a:rPr lang="en" sz="1100" i="1">
                <a:solidFill>
                  <a:srgbClr val="3A3A3A"/>
                </a:solidFill>
              </a:rPr>
              <a:t>Political Psychology,</a:t>
            </a:r>
            <a:r>
              <a:rPr lang="en" sz="1100">
                <a:solidFill>
                  <a:srgbClr val="3A3A3A"/>
                </a:solidFill>
              </a:rPr>
              <a:t> </a:t>
            </a:r>
            <a:r>
              <a:rPr lang="en" sz="1100" i="1">
                <a:solidFill>
                  <a:srgbClr val="3A3A3A"/>
                </a:solidFill>
              </a:rPr>
              <a:t>19</a:t>
            </a:r>
            <a:r>
              <a:rPr lang="en" sz="1100">
                <a:solidFill>
                  <a:srgbClr val="3A3A3A"/>
                </a:solidFill>
              </a:rPr>
              <a:t>(1), 17-40.</a:t>
            </a:r>
            <a:endParaRPr sz="1100">
              <a:solidFill>
                <a:srgbClr val="3A3A3A"/>
              </a:solidFill>
            </a:endParaRPr>
          </a:p>
          <a:p>
            <a:pPr marL="457200" lvl="0" indent="-457200" algn="l" rtl="0">
              <a:spcBef>
                <a:spcPts val="1600"/>
              </a:spcBef>
              <a:spcAft>
                <a:spcPts val="0"/>
              </a:spcAft>
              <a:buNone/>
            </a:pPr>
            <a:r>
              <a:rPr lang="en" sz="1100">
                <a:solidFill>
                  <a:srgbClr val="3A3A3A"/>
                </a:solidFill>
              </a:rPr>
              <a:t>Evans, Geoffrey A, &amp; Heath, Anthony F. (1995). The measurement of left-right and libertarian-authoritarian values: A comparison of balanced and unbalanced scales. </a:t>
            </a:r>
            <a:r>
              <a:rPr lang="en" sz="1100" i="1">
                <a:solidFill>
                  <a:srgbClr val="3A3A3A"/>
                </a:solidFill>
              </a:rPr>
              <a:t>Quality &amp; Quantity,</a:t>
            </a:r>
            <a:r>
              <a:rPr lang="en" sz="1100">
                <a:solidFill>
                  <a:srgbClr val="3A3A3A"/>
                </a:solidFill>
              </a:rPr>
              <a:t> </a:t>
            </a:r>
            <a:r>
              <a:rPr lang="en" sz="1100" i="1">
                <a:solidFill>
                  <a:srgbClr val="3A3A3A"/>
                </a:solidFill>
              </a:rPr>
              <a:t>29</a:t>
            </a:r>
            <a:r>
              <a:rPr lang="en" sz="1100">
                <a:solidFill>
                  <a:srgbClr val="3A3A3A"/>
                </a:solidFill>
              </a:rPr>
              <a:t>(2), 191-206.</a:t>
            </a:r>
            <a:endParaRPr sz="1100">
              <a:solidFill>
                <a:srgbClr val="3A3A3A"/>
              </a:solidFill>
            </a:endParaRPr>
          </a:p>
          <a:p>
            <a:pPr marL="457200" lvl="0" indent="-457200" algn="l" rtl="0">
              <a:spcBef>
                <a:spcPts val="1600"/>
              </a:spcBef>
              <a:spcAft>
                <a:spcPts val="0"/>
              </a:spcAft>
              <a:buNone/>
            </a:pPr>
            <a:r>
              <a:rPr lang="en" sz="1100">
                <a:solidFill>
                  <a:srgbClr val="3A3A3A"/>
                </a:solidFill>
              </a:rPr>
              <a:t>Fleishman, J. (1988). Attitude organization in the general public: Evidence for a bidimensional structure. </a:t>
            </a:r>
            <a:r>
              <a:rPr lang="en" sz="1100" i="1">
                <a:solidFill>
                  <a:srgbClr val="3A3A3A"/>
                </a:solidFill>
              </a:rPr>
              <a:t>Social Forces,</a:t>
            </a:r>
            <a:r>
              <a:rPr lang="en" sz="1100">
                <a:solidFill>
                  <a:srgbClr val="3A3A3A"/>
                </a:solidFill>
              </a:rPr>
              <a:t> </a:t>
            </a:r>
            <a:r>
              <a:rPr lang="en" sz="1100" i="1">
                <a:solidFill>
                  <a:srgbClr val="3A3A3A"/>
                </a:solidFill>
              </a:rPr>
              <a:t>67</a:t>
            </a:r>
            <a:r>
              <a:rPr lang="en" sz="1100">
                <a:solidFill>
                  <a:srgbClr val="3A3A3A"/>
                </a:solidFill>
              </a:rPr>
              <a:t>(Sep 88), 159-184.</a:t>
            </a:r>
            <a:endParaRPr sz="1100">
              <a:solidFill>
                <a:srgbClr val="3A3A3A"/>
              </a:solidFill>
            </a:endParaRPr>
          </a:p>
          <a:p>
            <a:pPr marL="0" lvl="0" indent="0" algn="l" rtl="0">
              <a:spcBef>
                <a:spcPts val="1600"/>
              </a:spcBef>
              <a:spcAft>
                <a:spcPts val="0"/>
              </a:spcAft>
              <a:buNone/>
            </a:pPr>
            <a:r>
              <a:rPr lang="en" sz="1000">
                <a:solidFill>
                  <a:srgbClr val="222222"/>
                </a:solidFill>
                <a:highlight>
                  <a:srgbClr val="FFFFFF"/>
                </a:highlight>
                <a:latin typeface="Arial"/>
                <a:ea typeface="Arial"/>
                <a:cs typeface="Arial"/>
                <a:sym typeface="Arial"/>
              </a:rPr>
              <a:t>Graham, J., Haidt, J., &amp; Nosek, B. A. (2009). Liberals and conservatives rely on different sets of moral foundations. </a:t>
            </a:r>
            <a:r>
              <a:rPr lang="en" sz="1000" i="1">
                <a:solidFill>
                  <a:srgbClr val="222222"/>
                </a:solidFill>
                <a:highlight>
                  <a:srgbClr val="FFFFFF"/>
                </a:highlight>
                <a:latin typeface="Arial"/>
                <a:ea typeface="Arial"/>
                <a:cs typeface="Arial"/>
                <a:sym typeface="Arial"/>
              </a:rPr>
              <a:t>Journal of personality and social psychology</a:t>
            </a:r>
            <a:r>
              <a:rPr lang="en" sz="1000">
                <a:solidFill>
                  <a:srgbClr val="222222"/>
                </a:solidFill>
                <a:highlight>
                  <a:srgbClr val="FFFFFF"/>
                </a:highlight>
                <a:latin typeface="Arial"/>
                <a:ea typeface="Arial"/>
                <a:cs typeface="Arial"/>
                <a:sym typeface="Arial"/>
              </a:rPr>
              <a:t>, </a:t>
            </a:r>
            <a:r>
              <a:rPr lang="en" sz="1000" i="1">
                <a:solidFill>
                  <a:srgbClr val="222222"/>
                </a:solidFill>
                <a:highlight>
                  <a:srgbClr val="FFFFFF"/>
                </a:highlight>
                <a:latin typeface="Arial"/>
                <a:ea typeface="Arial"/>
                <a:cs typeface="Arial"/>
                <a:sym typeface="Arial"/>
              </a:rPr>
              <a:t>96</a:t>
            </a:r>
            <a:r>
              <a:rPr lang="en" sz="1000">
                <a:solidFill>
                  <a:srgbClr val="222222"/>
                </a:solidFill>
                <a:highlight>
                  <a:srgbClr val="FFFFFF"/>
                </a:highlight>
                <a:latin typeface="Arial"/>
                <a:ea typeface="Arial"/>
                <a:cs typeface="Arial"/>
                <a:sym typeface="Arial"/>
              </a:rPr>
              <a:t>(5), 1029.</a:t>
            </a:r>
            <a:endParaRPr sz="10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000">
              <a:solidFill>
                <a:srgbClr val="222222"/>
              </a:solidFill>
              <a:highlight>
                <a:srgbClr val="FFFFFF"/>
              </a:highlight>
              <a:latin typeface="Arial"/>
              <a:ea typeface="Arial"/>
              <a:cs typeface="Arial"/>
              <a:sym typeface="Arial"/>
            </a:endParaRPr>
          </a:p>
          <a:p>
            <a:pPr marL="457200" lvl="0" indent="-457200" algn="l" rtl="0">
              <a:spcBef>
                <a:spcPts val="0"/>
              </a:spcBef>
              <a:spcAft>
                <a:spcPts val="0"/>
              </a:spcAft>
              <a:buNone/>
            </a:pPr>
            <a:r>
              <a:rPr lang="en" sz="1100">
                <a:solidFill>
                  <a:srgbClr val="3A3A3A"/>
                </a:solidFill>
                <a:highlight>
                  <a:schemeClr val="lt1"/>
                </a:highlight>
              </a:rPr>
              <a:t>Hirsh, J., Deyoung, Xiaowen Xu, &amp; Peterson. (2010). Compassionate Liberals and Polite Conservatives: Associations of Agreeableness With Political Ideology and Moral Values. </a:t>
            </a:r>
            <a:r>
              <a:rPr lang="en" sz="1100" i="1">
                <a:solidFill>
                  <a:srgbClr val="3A3A3A"/>
                </a:solidFill>
              </a:rPr>
              <a:t>Personality and Social Psychology Bulletin,</a:t>
            </a:r>
            <a:r>
              <a:rPr lang="en" sz="1100">
                <a:solidFill>
                  <a:srgbClr val="3A3A3A"/>
                </a:solidFill>
                <a:highlight>
                  <a:schemeClr val="lt1"/>
                </a:highlight>
              </a:rPr>
              <a:t> </a:t>
            </a:r>
            <a:r>
              <a:rPr lang="en" sz="1100" i="1">
                <a:solidFill>
                  <a:srgbClr val="3A3A3A"/>
                </a:solidFill>
              </a:rPr>
              <a:t>36</a:t>
            </a:r>
            <a:r>
              <a:rPr lang="en" sz="1100">
                <a:solidFill>
                  <a:srgbClr val="3A3A3A"/>
                </a:solidFill>
                <a:highlight>
                  <a:schemeClr val="lt1"/>
                </a:highlight>
              </a:rPr>
              <a:t>(5), 655-664.</a:t>
            </a:r>
            <a:endParaRPr sz="1100">
              <a:solidFill>
                <a:srgbClr val="3A3A3A"/>
              </a:solidFill>
              <a:highlight>
                <a:schemeClr val="lt1"/>
              </a:highlight>
            </a:endParaRPr>
          </a:p>
          <a:p>
            <a:pPr marL="0" lvl="0" indent="0" algn="l" rtl="0">
              <a:spcBef>
                <a:spcPts val="1600"/>
              </a:spcBef>
              <a:spcAft>
                <a:spcPts val="0"/>
              </a:spcAft>
              <a:buNone/>
            </a:pPr>
            <a:r>
              <a:rPr lang="en" sz="1000">
                <a:solidFill>
                  <a:srgbClr val="222222"/>
                </a:solidFill>
                <a:highlight>
                  <a:srgbClr val="FFFFFF"/>
                </a:highlight>
                <a:latin typeface="Arial"/>
                <a:ea typeface="Arial"/>
                <a:cs typeface="Arial"/>
                <a:sym typeface="Arial"/>
              </a:rPr>
              <a:t>Hurst, K., &amp; Stern, M. J. (2020). Messaging for environmental action: The role of moral framing and message source. </a:t>
            </a:r>
            <a:r>
              <a:rPr lang="en" sz="1000" i="1">
                <a:solidFill>
                  <a:srgbClr val="222222"/>
                </a:solidFill>
                <a:highlight>
                  <a:srgbClr val="FFFFFF"/>
                </a:highlight>
                <a:latin typeface="Arial"/>
                <a:ea typeface="Arial"/>
                <a:cs typeface="Arial"/>
                <a:sym typeface="Arial"/>
              </a:rPr>
              <a:t>Journal of Environmental Psychology</a:t>
            </a:r>
            <a:r>
              <a:rPr lang="en" sz="1000">
                <a:solidFill>
                  <a:srgbClr val="222222"/>
                </a:solidFill>
                <a:highlight>
                  <a:srgbClr val="FFFFFF"/>
                </a:highlight>
                <a:latin typeface="Arial"/>
                <a:ea typeface="Arial"/>
                <a:cs typeface="Arial"/>
                <a:sym typeface="Arial"/>
              </a:rPr>
              <a:t>, </a:t>
            </a:r>
            <a:r>
              <a:rPr lang="en" sz="1000" i="1">
                <a:solidFill>
                  <a:srgbClr val="222222"/>
                </a:solidFill>
                <a:highlight>
                  <a:srgbClr val="FFFFFF"/>
                </a:highlight>
                <a:latin typeface="Arial"/>
                <a:ea typeface="Arial"/>
                <a:cs typeface="Arial"/>
                <a:sym typeface="Arial"/>
              </a:rPr>
              <a:t>68</a:t>
            </a:r>
            <a:r>
              <a:rPr lang="en" sz="1000">
                <a:solidFill>
                  <a:srgbClr val="222222"/>
                </a:solidFill>
                <a:highlight>
                  <a:srgbClr val="FFFFFF"/>
                </a:highlight>
                <a:latin typeface="Arial"/>
                <a:ea typeface="Arial"/>
                <a:cs typeface="Arial"/>
                <a:sym typeface="Arial"/>
              </a:rPr>
              <a:t>, 101394.</a:t>
            </a:r>
            <a:endParaRPr sz="1000">
              <a:solidFill>
                <a:srgbClr val="222222"/>
              </a:solidFill>
              <a:highlight>
                <a:srgbClr val="FFFFFF"/>
              </a:highlight>
              <a:latin typeface="Arial"/>
              <a:ea typeface="Arial"/>
              <a:cs typeface="Arial"/>
              <a:sym typeface="Arial"/>
            </a:endParaRPr>
          </a:p>
          <a:p>
            <a:pPr marL="457200" lvl="0" indent="-457200" algn="l" rtl="0">
              <a:spcBef>
                <a:spcPts val="0"/>
              </a:spcBef>
              <a:spcAft>
                <a:spcPts val="0"/>
              </a:spcAft>
              <a:buNone/>
            </a:pPr>
            <a:endParaRPr sz="1100">
              <a:solidFill>
                <a:srgbClr val="3A3A3A"/>
              </a:solidFill>
              <a:highlight>
                <a:schemeClr val="lt1"/>
              </a:highlight>
            </a:endParaRPr>
          </a:p>
          <a:p>
            <a:pPr marL="457200" lvl="0" indent="-457200" algn="l" rtl="0">
              <a:spcBef>
                <a:spcPts val="1600"/>
              </a:spcBef>
              <a:spcAft>
                <a:spcPts val="0"/>
              </a:spcAft>
              <a:buNone/>
            </a:pPr>
            <a:r>
              <a:rPr lang="en" sz="1100">
                <a:solidFill>
                  <a:srgbClr val="3A3A3A"/>
                </a:solidFill>
              </a:rPr>
              <a:t>Jones, K., Noorbaloochi, S., Jost, J., Bonneau, R., Nagler, J., &amp; Tucker, J. (2018). Liberal and Conservative Values: What We Can Learn From Congressional Tweets. </a:t>
            </a:r>
            <a:r>
              <a:rPr lang="en" sz="1100" i="1">
                <a:solidFill>
                  <a:srgbClr val="3A3A3A"/>
                </a:solidFill>
              </a:rPr>
              <a:t>Political Psychology,</a:t>
            </a:r>
            <a:r>
              <a:rPr lang="en" sz="1100">
                <a:solidFill>
                  <a:srgbClr val="3A3A3A"/>
                </a:solidFill>
              </a:rPr>
              <a:t> </a:t>
            </a:r>
            <a:r>
              <a:rPr lang="en" sz="1100" i="1">
                <a:solidFill>
                  <a:srgbClr val="3A3A3A"/>
                </a:solidFill>
              </a:rPr>
              <a:t>39</a:t>
            </a:r>
            <a:r>
              <a:rPr lang="en" sz="1100">
                <a:solidFill>
                  <a:srgbClr val="3A3A3A"/>
                </a:solidFill>
              </a:rPr>
              <a:t>(2), 423-443.</a:t>
            </a:r>
            <a:endParaRPr sz="1100">
              <a:solidFill>
                <a:srgbClr val="3A3A3A"/>
              </a:solidFill>
            </a:endParaRPr>
          </a:p>
          <a:p>
            <a:pPr marL="457200" lvl="0" indent="-457200" algn="l" rtl="0">
              <a:spcBef>
                <a:spcPts val="1600"/>
              </a:spcBef>
              <a:spcAft>
                <a:spcPts val="0"/>
              </a:spcAft>
              <a:buNone/>
            </a:pPr>
            <a:endParaRPr sz="1100">
              <a:solidFill>
                <a:srgbClr val="000000"/>
              </a:solidFill>
            </a:endParaRPr>
          </a:p>
          <a:p>
            <a:pPr marL="0" lvl="0" indent="0" algn="l" rtl="0">
              <a:spcBef>
                <a:spcPts val="1600"/>
              </a:spcBef>
              <a:spcAft>
                <a:spcPts val="0"/>
              </a:spcAft>
              <a:buNone/>
            </a:pPr>
            <a:endParaRPr sz="1100">
              <a:solidFill>
                <a:srgbClr val="000000"/>
              </a:solidFill>
            </a:endParaRPr>
          </a:p>
          <a:p>
            <a:pPr marL="457200" lvl="0" indent="-457200" algn="l" rtl="0">
              <a:spcBef>
                <a:spcPts val="1200"/>
              </a:spcBef>
              <a:spcAft>
                <a:spcPts val="0"/>
              </a:spcAft>
              <a:buNone/>
            </a:pPr>
            <a:endParaRPr sz="1100">
              <a:solidFill>
                <a:srgbClr val="000000"/>
              </a:solidFill>
            </a:endParaRPr>
          </a:p>
          <a:p>
            <a:pPr marL="0" lvl="0" indent="0" algn="l" rtl="0">
              <a:lnSpc>
                <a:spcPct val="124000"/>
              </a:lnSpc>
              <a:spcBef>
                <a:spcPts val="1600"/>
              </a:spcBef>
              <a:spcAft>
                <a:spcPts val="0"/>
              </a:spcAft>
              <a:buNone/>
            </a:pPr>
            <a:endParaRPr sz="1100">
              <a:solidFill>
                <a:srgbClr val="000000"/>
              </a:solidFill>
            </a:endParaRPr>
          </a:p>
          <a:p>
            <a:pPr marL="457200" lvl="0" indent="-457200" algn="l" rtl="0">
              <a:spcBef>
                <a:spcPts val="0"/>
              </a:spcBef>
              <a:spcAft>
                <a:spcPts val="0"/>
              </a:spcAft>
              <a:buNone/>
            </a:pPr>
            <a:endParaRPr sz="1100">
              <a:solidFill>
                <a:srgbClr val="3A3A3A"/>
              </a:solidFill>
            </a:endParaRPr>
          </a:p>
          <a:p>
            <a:pPr marL="457200" lvl="0" indent="-457200" algn="l" rtl="0">
              <a:spcBef>
                <a:spcPts val="1600"/>
              </a:spcBef>
              <a:spcAft>
                <a:spcPts val="0"/>
              </a:spcAft>
              <a:buNone/>
            </a:pPr>
            <a:endParaRPr sz="1100">
              <a:solidFill>
                <a:srgbClr val="222222"/>
              </a:solidFill>
            </a:endParaRPr>
          </a:p>
          <a:p>
            <a:pPr marL="0" lvl="0" indent="0" algn="l" rtl="0">
              <a:spcBef>
                <a:spcPts val="1600"/>
              </a:spcBef>
              <a:spcAft>
                <a:spcPts val="1600"/>
              </a:spcAft>
              <a:buNone/>
            </a:pPr>
            <a:endParaRPr sz="1150">
              <a:solidFill>
                <a:srgbClr val="3A3A3A"/>
              </a:solidFill>
              <a:highlight>
                <a:srgbClr val="FFFFFF"/>
              </a:highlight>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5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100">
                <a:solidFill>
                  <a:srgbClr val="000000"/>
                </a:solidFill>
              </a:rPr>
              <a:t>Roccas, Sonia, Sagiv, Lilach, Schwartz, Shalom H, &amp; Knafo, Ariel. (2002). The Big Five Personality Factors and Personal Values. </a:t>
            </a:r>
            <a:r>
              <a:rPr lang="en" sz="1100" i="1">
                <a:solidFill>
                  <a:srgbClr val="000000"/>
                </a:solidFill>
              </a:rPr>
              <a:t>Personality &amp; Social Psychology Bulletin,</a:t>
            </a:r>
            <a:r>
              <a:rPr lang="en" sz="1100">
                <a:solidFill>
                  <a:srgbClr val="000000"/>
                </a:solidFill>
              </a:rPr>
              <a:t> </a:t>
            </a:r>
            <a:r>
              <a:rPr lang="en" sz="1100" i="1">
                <a:solidFill>
                  <a:srgbClr val="000000"/>
                </a:solidFill>
              </a:rPr>
              <a:t>28</a:t>
            </a:r>
            <a:r>
              <a:rPr lang="en" sz="1100">
                <a:solidFill>
                  <a:srgbClr val="000000"/>
                </a:solidFill>
              </a:rPr>
              <a:t>(6), 789-801.</a:t>
            </a:r>
            <a:endParaRPr sz="1000">
              <a:solidFill>
                <a:srgbClr val="222222"/>
              </a:solidFill>
              <a:highlight>
                <a:srgbClr val="FFFFFF"/>
              </a:highlight>
              <a:latin typeface="Arial"/>
              <a:ea typeface="Arial"/>
              <a:cs typeface="Arial"/>
              <a:sym typeface="Arial"/>
            </a:endParaRPr>
          </a:p>
          <a:p>
            <a:pPr marL="457200" lvl="0" indent="-457200" algn="l" rtl="0">
              <a:spcBef>
                <a:spcPts val="1600"/>
              </a:spcBef>
              <a:spcAft>
                <a:spcPts val="0"/>
              </a:spcAft>
              <a:buNone/>
            </a:pPr>
            <a:r>
              <a:rPr lang="en" sz="1000">
                <a:solidFill>
                  <a:srgbClr val="222222"/>
                </a:solidFill>
                <a:highlight>
                  <a:srgbClr val="FFFFFF"/>
                </a:highlight>
                <a:latin typeface="Arial"/>
                <a:ea typeface="Arial"/>
                <a:cs typeface="Arial"/>
                <a:sym typeface="Arial"/>
              </a:rPr>
              <a:t>Laroche, M., Habibi, M. R., &amp; Richard, M. O. (2013). To be or not to be in social media: How brand loyalty is affected by social media?. </a:t>
            </a:r>
            <a:r>
              <a:rPr lang="en" sz="1000" i="1">
                <a:solidFill>
                  <a:srgbClr val="222222"/>
                </a:solidFill>
                <a:highlight>
                  <a:srgbClr val="FFFFFF"/>
                </a:highlight>
                <a:latin typeface="Arial"/>
                <a:ea typeface="Arial"/>
                <a:cs typeface="Arial"/>
                <a:sym typeface="Arial"/>
              </a:rPr>
              <a:t>International journal of information management</a:t>
            </a:r>
            <a:r>
              <a:rPr lang="en" sz="1000">
                <a:solidFill>
                  <a:srgbClr val="222222"/>
                </a:solidFill>
                <a:highlight>
                  <a:srgbClr val="FFFFFF"/>
                </a:highlight>
                <a:latin typeface="Arial"/>
                <a:ea typeface="Arial"/>
                <a:cs typeface="Arial"/>
                <a:sym typeface="Arial"/>
              </a:rPr>
              <a:t>, </a:t>
            </a:r>
            <a:r>
              <a:rPr lang="en" sz="1000" i="1">
                <a:solidFill>
                  <a:srgbClr val="222222"/>
                </a:solidFill>
                <a:highlight>
                  <a:srgbClr val="FFFFFF"/>
                </a:highlight>
                <a:latin typeface="Arial"/>
                <a:ea typeface="Arial"/>
                <a:cs typeface="Arial"/>
                <a:sym typeface="Arial"/>
              </a:rPr>
              <a:t>33</a:t>
            </a:r>
            <a:r>
              <a:rPr lang="en" sz="1000">
                <a:solidFill>
                  <a:srgbClr val="222222"/>
                </a:solidFill>
                <a:highlight>
                  <a:srgbClr val="FFFFFF"/>
                </a:highlight>
                <a:latin typeface="Arial"/>
                <a:ea typeface="Arial"/>
                <a:cs typeface="Arial"/>
                <a:sym typeface="Arial"/>
              </a:rPr>
              <a:t>(1), 76-82.</a:t>
            </a:r>
            <a:endParaRPr sz="10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000">
              <a:solidFill>
                <a:srgbClr val="222222"/>
              </a:solidFill>
              <a:highlight>
                <a:srgbClr val="FFFFFF"/>
              </a:highlight>
              <a:latin typeface="Arial"/>
              <a:ea typeface="Arial"/>
              <a:cs typeface="Arial"/>
              <a:sym typeface="Arial"/>
            </a:endParaRPr>
          </a:p>
          <a:p>
            <a:pPr marL="0" lvl="0" indent="0" algn="l" rtl="0">
              <a:lnSpc>
                <a:spcPct val="124000"/>
              </a:lnSpc>
              <a:spcBef>
                <a:spcPts val="0"/>
              </a:spcBef>
              <a:spcAft>
                <a:spcPts val="0"/>
              </a:spcAft>
              <a:buNone/>
            </a:pPr>
            <a:r>
              <a:rPr lang="en" sz="1100">
                <a:solidFill>
                  <a:srgbClr val="000000"/>
                </a:solidFill>
              </a:rPr>
              <a:t>Rokeach, M. (1973). </a:t>
            </a:r>
            <a:r>
              <a:rPr lang="en" sz="1100" i="1">
                <a:solidFill>
                  <a:srgbClr val="000000"/>
                </a:solidFill>
              </a:rPr>
              <a:t>The nature of human values</a:t>
            </a:r>
            <a:r>
              <a:rPr lang="en" sz="1100">
                <a:solidFill>
                  <a:srgbClr val="000000"/>
                </a:solidFill>
              </a:rPr>
              <a:t>. Free press.</a:t>
            </a:r>
            <a:endParaRPr sz="1100">
              <a:solidFill>
                <a:srgbClr val="000000"/>
              </a:solidFill>
            </a:endParaRPr>
          </a:p>
          <a:p>
            <a:pPr marL="0" lvl="0" indent="0" algn="l" rtl="0">
              <a:lnSpc>
                <a:spcPct val="124000"/>
              </a:lnSpc>
              <a:spcBef>
                <a:spcPts val="0"/>
              </a:spcBef>
              <a:spcAft>
                <a:spcPts val="0"/>
              </a:spcAft>
              <a:buNone/>
            </a:pPr>
            <a:endParaRPr sz="1100">
              <a:solidFill>
                <a:srgbClr val="000000"/>
              </a:solidFill>
            </a:endParaRPr>
          </a:p>
          <a:p>
            <a:pPr marL="457200" lvl="0" indent="-457200" algn="l" rtl="0">
              <a:spcBef>
                <a:spcPts val="0"/>
              </a:spcBef>
              <a:spcAft>
                <a:spcPts val="0"/>
              </a:spcAft>
              <a:buNone/>
            </a:pPr>
            <a:r>
              <a:rPr lang="en" sz="1100">
                <a:solidFill>
                  <a:srgbClr val="222222"/>
                </a:solidFill>
              </a:rPr>
              <a:t>Schwartz, S. H. (1992). Universals in the content and structure of values: Theory and empirical tests in 20 countries. In M. Zanna (Ed.), Advances in experimental social psychology (Vol. 25, pp. 1-65). New York: Academic Press. </a:t>
            </a:r>
            <a:endParaRPr sz="1100">
              <a:solidFill>
                <a:srgbClr val="222222"/>
              </a:solidFill>
            </a:endParaRPr>
          </a:p>
          <a:p>
            <a:pPr marL="457200" lvl="0" indent="-457200" algn="l" rtl="0">
              <a:spcBef>
                <a:spcPts val="1600"/>
              </a:spcBef>
              <a:spcAft>
                <a:spcPts val="0"/>
              </a:spcAft>
              <a:buNone/>
            </a:pPr>
            <a:r>
              <a:rPr lang="en" sz="1100">
                <a:solidFill>
                  <a:srgbClr val="222222"/>
                </a:solidFill>
              </a:rPr>
              <a:t>Schwartz, S. H. (2006). Basic human values: An overview. </a:t>
            </a:r>
            <a:r>
              <a:rPr lang="en" sz="1100" i="1">
                <a:solidFill>
                  <a:srgbClr val="222222"/>
                </a:solidFill>
              </a:rPr>
              <a:t>Recuperado de http://www. yourmorals. org/schwartz</a:t>
            </a:r>
            <a:r>
              <a:rPr lang="en" sz="1100">
                <a:solidFill>
                  <a:srgbClr val="222222"/>
                </a:solidFill>
              </a:rPr>
              <a:t>.</a:t>
            </a:r>
            <a:endParaRPr sz="1100">
              <a:solidFill>
                <a:srgbClr val="222222"/>
              </a:solidFill>
            </a:endParaRPr>
          </a:p>
          <a:p>
            <a:pPr marL="457200" lvl="0" indent="-457200" algn="l" rtl="0">
              <a:spcBef>
                <a:spcPts val="1600"/>
              </a:spcBef>
              <a:spcAft>
                <a:spcPts val="0"/>
              </a:spcAft>
              <a:buNone/>
            </a:pPr>
            <a:r>
              <a:rPr lang="en" sz="1100">
                <a:solidFill>
                  <a:srgbClr val="222222"/>
                </a:solidFill>
              </a:rPr>
              <a:t>Schwartz, S. H. (2012). An overview of the Schwartz theory of basic values. </a:t>
            </a:r>
            <a:r>
              <a:rPr lang="en" sz="1100" i="1">
                <a:solidFill>
                  <a:srgbClr val="222222"/>
                </a:solidFill>
              </a:rPr>
              <a:t>Online readings in Psychology and Culture</a:t>
            </a:r>
            <a:r>
              <a:rPr lang="en" sz="1100">
                <a:solidFill>
                  <a:srgbClr val="222222"/>
                </a:solidFill>
              </a:rPr>
              <a:t>, </a:t>
            </a:r>
            <a:r>
              <a:rPr lang="en" sz="1100" i="1">
                <a:solidFill>
                  <a:srgbClr val="222222"/>
                </a:solidFill>
              </a:rPr>
              <a:t>2</a:t>
            </a:r>
            <a:r>
              <a:rPr lang="en" sz="1100">
                <a:solidFill>
                  <a:srgbClr val="222222"/>
                </a:solidFill>
              </a:rPr>
              <a:t>(1), 11.</a:t>
            </a:r>
            <a:endParaRPr sz="1100">
              <a:solidFill>
                <a:srgbClr val="3A3A3A"/>
              </a:solidFill>
              <a:highlight>
                <a:schemeClr val="lt1"/>
              </a:highlight>
            </a:endParaRPr>
          </a:p>
          <a:p>
            <a:pPr marL="457200" lvl="0" indent="-457200" algn="l" rtl="0">
              <a:spcBef>
                <a:spcPts val="1600"/>
              </a:spcBef>
              <a:spcAft>
                <a:spcPts val="0"/>
              </a:spcAft>
              <a:buNone/>
            </a:pPr>
            <a:r>
              <a:rPr lang="en" sz="1100">
                <a:solidFill>
                  <a:srgbClr val="3A3A3A"/>
                </a:solidFill>
                <a:highlight>
                  <a:schemeClr val="lt1"/>
                </a:highlight>
              </a:rPr>
              <a:t>Olver, James M, &amp; Mooradian, Todd A. (2003). Personality traits and personal values: A conceptual and empirical integration. </a:t>
            </a:r>
            <a:r>
              <a:rPr lang="en" sz="1100" i="1">
                <a:solidFill>
                  <a:srgbClr val="3A3A3A"/>
                </a:solidFill>
              </a:rPr>
              <a:t>Personality and Individual Differences.,</a:t>
            </a:r>
            <a:r>
              <a:rPr lang="en" sz="1100">
                <a:solidFill>
                  <a:srgbClr val="3A3A3A"/>
                </a:solidFill>
                <a:highlight>
                  <a:schemeClr val="lt1"/>
                </a:highlight>
              </a:rPr>
              <a:t> </a:t>
            </a:r>
            <a:r>
              <a:rPr lang="en" sz="1100" i="1">
                <a:solidFill>
                  <a:srgbClr val="3A3A3A"/>
                </a:solidFill>
              </a:rPr>
              <a:t>35</a:t>
            </a:r>
            <a:r>
              <a:rPr lang="en" sz="1100">
                <a:solidFill>
                  <a:srgbClr val="3A3A3A"/>
                </a:solidFill>
                <a:highlight>
                  <a:schemeClr val="lt1"/>
                </a:highlight>
              </a:rPr>
              <a:t>(1), 109-125.</a:t>
            </a:r>
            <a:endParaRPr sz="1100">
              <a:solidFill>
                <a:srgbClr val="3A3A3A"/>
              </a:solidFill>
              <a:highlight>
                <a:schemeClr val="lt1"/>
              </a:highlight>
            </a:endParaRPr>
          </a:p>
          <a:p>
            <a:pPr marL="0" lvl="0" indent="0" algn="l" rtl="0">
              <a:spcBef>
                <a:spcPts val="1600"/>
              </a:spcBef>
              <a:spcAft>
                <a:spcPts val="0"/>
              </a:spcAft>
              <a:buNone/>
            </a:pPr>
            <a:endParaRPr sz="1000">
              <a:solidFill>
                <a:srgbClr val="222222"/>
              </a:solidFill>
              <a:highlight>
                <a:srgbClr val="FFFFFF"/>
              </a:highlight>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8"/>
          <p:cNvSpPr txBox="1">
            <a:spLocks noGrp="1"/>
          </p:cNvSpPr>
          <p:nvPr>
            <p:ph type="body" idx="1"/>
          </p:nvPr>
        </p:nvSpPr>
        <p:spPr>
          <a:xfrm>
            <a:off x="311700" y="0"/>
            <a:ext cx="8520600" cy="45690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endParaRPr sz="1100">
              <a:solidFill>
                <a:srgbClr val="222222"/>
              </a:solidFill>
            </a:endParaRPr>
          </a:p>
          <a:p>
            <a:pPr marL="457200" lvl="0" indent="-457200" algn="l" rtl="0">
              <a:spcBef>
                <a:spcPts val="1600"/>
              </a:spcBef>
              <a:spcAft>
                <a:spcPts val="0"/>
              </a:spcAft>
              <a:buNone/>
            </a:pPr>
            <a:endParaRPr sz="1100">
              <a:solidFill>
                <a:srgbClr val="222222"/>
              </a:solidFill>
              <a:highlight>
                <a:srgbClr val="FFFFFF"/>
              </a:highlight>
            </a:endParaRPr>
          </a:p>
          <a:p>
            <a:pPr marL="0" lvl="0" indent="0" algn="l" rtl="0">
              <a:lnSpc>
                <a:spcPct val="200000"/>
              </a:lnSpc>
              <a:spcBef>
                <a:spcPts val="1600"/>
              </a:spcBef>
              <a:spcAft>
                <a:spcPts val="0"/>
              </a:spcAft>
              <a:buNone/>
            </a:pPr>
            <a:r>
              <a:rPr lang="en" sz="1200">
                <a:solidFill>
                  <a:srgbClr val="222222"/>
                </a:solidFill>
                <a:highlight>
                  <a:srgbClr val="FFFFFF"/>
                </a:highlight>
                <a:latin typeface="Arial"/>
                <a:ea typeface="Arial"/>
                <a:cs typeface="Arial"/>
                <a:sym typeface="Arial"/>
              </a:rPr>
              <a:t>Pennebaker, J. W. (2011). The secret life of pronouns. </a:t>
            </a:r>
            <a:r>
              <a:rPr lang="en" sz="1200" i="1">
                <a:solidFill>
                  <a:srgbClr val="000000"/>
                </a:solidFill>
                <a:latin typeface="Arial"/>
                <a:ea typeface="Arial"/>
                <a:cs typeface="Arial"/>
                <a:sym typeface="Arial"/>
              </a:rPr>
              <a:t>New Scientist</a:t>
            </a:r>
            <a:r>
              <a:rPr lang="en" sz="1200">
                <a:solidFill>
                  <a:srgbClr val="000000"/>
                </a:solidFill>
                <a:latin typeface="Arial"/>
                <a:ea typeface="Arial"/>
                <a:cs typeface="Arial"/>
                <a:sym typeface="Arial"/>
              </a:rPr>
              <a:t>, </a:t>
            </a:r>
            <a:r>
              <a:rPr lang="en" sz="1200" i="1">
                <a:solidFill>
                  <a:srgbClr val="000000"/>
                </a:solidFill>
                <a:latin typeface="Arial"/>
                <a:ea typeface="Arial"/>
                <a:cs typeface="Arial"/>
                <a:sym typeface="Arial"/>
              </a:rPr>
              <a:t>211</a:t>
            </a:r>
            <a:r>
              <a:rPr lang="en" sz="1200">
                <a:solidFill>
                  <a:srgbClr val="000000"/>
                </a:solidFill>
                <a:latin typeface="Arial"/>
                <a:ea typeface="Arial"/>
                <a:cs typeface="Arial"/>
                <a:sym typeface="Arial"/>
              </a:rPr>
              <a:t>(2828), 42-45.</a:t>
            </a:r>
            <a:endParaRPr sz="1200">
              <a:solidFill>
                <a:srgbClr val="222222"/>
              </a:solidFill>
              <a:highlight>
                <a:srgbClr val="FFFFFF"/>
              </a:highlight>
              <a:latin typeface="Arial"/>
              <a:ea typeface="Arial"/>
              <a:cs typeface="Arial"/>
              <a:sym typeface="Arial"/>
            </a:endParaRPr>
          </a:p>
          <a:p>
            <a:pPr marL="457200" lvl="0" indent="-457200" algn="l" rtl="0">
              <a:spcBef>
                <a:spcPts val="1600"/>
              </a:spcBef>
              <a:spcAft>
                <a:spcPts val="0"/>
              </a:spcAft>
              <a:buNone/>
            </a:pPr>
            <a:r>
              <a:rPr lang="en" sz="1200">
                <a:solidFill>
                  <a:srgbClr val="3A3A3A"/>
                </a:solidFill>
                <a:highlight>
                  <a:srgbClr val="FFFFFF"/>
                </a:highlight>
                <a:latin typeface="Arial"/>
                <a:ea typeface="Arial"/>
                <a:cs typeface="Arial"/>
                <a:sym typeface="Arial"/>
              </a:rPr>
              <a:t>Tausczik, Yla R, &amp; Pennebaker, James W. (2010). The Psychological Meaning of Words: LIWC and Computerized Text Analysis Methods. </a:t>
            </a:r>
            <a:r>
              <a:rPr lang="en" sz="1200" i="1">
                <a:solidFill>
                  <a:srgbClr val="3A3A3A"/>
                </a:solidFill>
                <a:latin typeface="Arial"/>
                <a:ea typeface="Arial"/>
                <a:cs typeface="Arial"/>
                <a:sym typeface="Arial"/>
              </a:rPr>
              <a:t>Journal of Language and Social Psychology.,</a:t>
            </a:r>
            <a:r>
              <a:rPr lang="en" sz="1200">
                <a:solidFill>
                  <a:srgbClr val="3A3A3A"/>
                </a:solidFill>
                <a:highlight>
                  <a:srgbClr val="FFFFFF"/>
                </a:highlight>
                <a:latin typeface="Arial"/>
                <a:ea typeface="Arial"/>
                <a:cs typeface="Arial"/>
                <a:sym typeface="Arial"/>
              </a:rPr>
              <a:t> </a:t>
            </a:r>
            <a:r>
              <a:rPr lang="en" sz="1200" i="1">
                <a:solidFill>
                  <a:srgbClr val="3A3A3A"/>
                </a:solidFill>
                <a:latin typeface="Arial"/>
                <a:ea typeface="Arial"/>
                <a:cs typeface="Arial"/>
                <a:sym typeface="Arial"/>
              </a:rPr>
              <a:t>29</a:t>
            </a:r>
            <a:r>
              <a:rPr lang="en" sz="1200">
                <a:solidFill>
                  <a:srgbClr val="3A3A3A"/>
                </a:solidFill>
                <a:highlight>
                  <a:srgbClr val="FFFFFF"/>
                </a:highlight>
                <a:latin typeface="Arial"/>
                <a:ea typeface="Arial"/>
                <a:cs typeface="Arial"/>
                <a:sym typeface="Arial"/>
              </a:rPr>
              <a:t>(1), 24-54.</a:t>
            </a:r>
            <a:endParaRPr sz="1200">
              <a:solidFill>
                <a:srgbClr val="3A3A3A"/>
              </a:solidFill>
              <a:highlight>
                <a:srgbClr val="FFFFFF"/>
              </a:highlight>
              <a:latin typeface="Arial"/>
              <a:ea typeface="Arial"/>
              <a:cs typeface="Arial"/>
              <a:sym typeface="Arial"/>
            </a:endParaRPr>
          </a:p>
          <a:p>
            <a:pPr marL="0" marR="76200" lvl="0" indent="0" algn="l" rtl="0">
              <a:lnSpc>
                <a:spcPct val="100000"/>
              </a:lnSpc>
              <a:spcBef>
                <a:spcPts val="1600"/>
              </a:spcBef>
              <a:spcAft>
                <a:spcPts val="0"/>
              </a:spcAft>
              <a:buNone/>
            </a:pPr>
            <a:r>
              <a:rPr lang="en" sz="1200">
                <a:solidFill>
                  <a:srgbClr val="3A3A3A"/>
                </a:solidFill>
                <a:highlight>
                  <a:srgbClr val="FFFFFF"/>
                </a:highlight>
                <a:latin typeface="Arial"/>
                <a:ea typeface="Arial"/>
                <a:cs typeface="Arial"/>
                <a:sym typeface="Arial"/>
              </a:rPr>
              <a:t>Vecchione, Michele, Alessandri, Guido, Barbaranelli, Claudio, &amp; Caprara, Gianvittorio. (2011). Higher‐order factors of the big five and basic values: Empirical and theoretical relations. </a:t>
            </a:r>
            <a:r>
              <a:rPr lang="en" sz="1200" i="1">
                <a:solidFill>
                  <a:srgbClr val="3A3A3A"/>
                </a:solidFill>
                <a:highlight>
                  <a:srgbClr val="FFFFFF"/>
                </a:highlight>
                <a:latin typeface="Arial"/>
                <a:ea typeface="Arial"/>
                <a:cs typeface="Arial"/>
                <a:sym typeface="Arial"/>
              </a:rPr>
              <a:t>The British Journal of Psychology,</a:t>
            </a:r>
            <a:r>
              <a:rPr lang="en" sz="1200">
                <a:solidFill>
                  <a:srgbClr val="3A3A3A"/>
                </a:solidFill>
                <a:highlight>
                  <a:srgbClr val="FFFFFF"/>
                </a:highlight>
                <a:latin typeface="Arial"/>
                <a:ea typeface="Arial"/>
                <a:cs typeface="Arial"/>
                <a:sym typeface="Arial"/>
              </a:rPr>
              <a:t> </a:t>
            </a:r>
            <a:r>
              <a:rPr lang="en" sz="1200" i="1">
                <a:solidFill>
                  <a:srgbClr val="3A3A3A"/>
                </a:solidFill>
                <a:highlight>
                  <a:srgbClr val="FFFFFF"/>
                </a:highlight>
                <a:latin typeface="Arial"/>
                <a:ea typeface="Arial"/>
                <a:cs typeface="Arial"/>
                <a:sym typeface="Arial"/>
              </a:rPr>
              <a:t>102</a:t>
            </a:r>
            <a:r>
              <a:rPr lang="en" sz="1200">
                <a:solidFill>
                  <a:srgbClr val="3A3A3A"/>
                </a:solidFill>
                <a:highlight>
                  <a:srgbClr val="FFFFFF"/>
                </a:highlight>
                <a:latin typeface="Arial"/>
                <a:ea typeface="Arial"/>
                <a:cs typeface="Arial"/>
                <a:sym typeface="Arial"/>
              </a:rPr>
              <a:t>(3), 478-498.</a:t>
            </a:r>
            <a:endParaRPr sz="1200">
              <a:solidFill>
                <a:srgbClr val="3A3A3A"/>
              </a:solidFill>
              <a:highlight>
                <a:srgbClr val="FFFFFF"/>
              </a:highlight>
              <a:latin typeface="Arial"/>
              <a:ea typeface="Arial"/>
              <a:cs typeface="Arial"/>
              <a:sym typeface="Arial"/>
            </a:endParaRPr>
          </a:p>
          <a:p>
            <a:pPr marL="0" marR="76200" lvl="0" indent="0" algn="l" rtl="0">
              <a:lnSpc>
                <a:spcPct val="100000"/>
              </a:lnSpc>
              <a:spcBef>
                <a:spcPts val="500"/>
              </a:spcBef>
              <a:spcAft>
                <a:spcPts val="0"/>
              </a:spcAft>
              <a:buNone/>
            </a:pPr>
            <a:endParaRPr sz="1200">
              <a:solidFill>
                <a:srgbClr val="3A3A3A"/>
              </a:solidFill>
              <a:highlight>
                <a:srgbClr val="FFFFFF"/>
              </a:highlight>
              <a:latin typeface="Arial"/>
              <a:ea typeface="Arial"/>
              <a:cs typeface="Arial"/>
              <a:sym typeface="Arial"/>
            </a:endParaRPr>
          </a:p>
          <a:p>
            <a:pPr marL="0" lvl="0" indent="0" algn="l" rtl="0">
              <a:spcBef>
                <a:spcPts val="500"/>
              </a:spcBef>
              <a:spcAft>
                <a:spcPts val="0"/>
              </a:spcAft>
              <a:buNone/>
            </a:pPr>
            <a:r>
              <a:rPr lang="en" sz="1200">
                <a:solidFill>
                  <a:srgbClr val="3A3A3A"/>
                </a:solidFill>
                <a:highlight>
                  <a:srgbClr val="FFFFFF"/>
                </a:highlight>
                <a:latin typeface="Arial"/>
                <a:ea typeface="Arial"/>
                <a:cs typeface="Arial"/>
                <a:sym typeface="Arial"/>
              </a:rPr>
              <a:t>Vinson, Donald E, Scott, Jerome E, &amp; Lamont, Lawrence M. (1977). The Role of Personal Values in Marketing and Consumer Behavior. </a:t>
            </a:r>
            <a:r>
              <a:rPr lang="en" sz="1200" i="1">
                <a:solidFill>
                  <a:srgbClr val="3A3A3A"/>
                </a:solidFill>
                <a:highlight>
                  <a:srgbClr val="FFFFFF"/>
                </a:highlight>
                <a:latin typeface="Arial"/>
                <a:ea typeface="Arial"/>
                <a:cs typeface="Arial"/>
                <a:sym typeface="Arial"/>
              </a:rPr>
              <a:t>Journal of Marketing.,</a:t>
            </a:r>
            <a:r>
              <a:rPr lang="en" sz="1200">
                <a:solidFill>
                  <a:srgbClr val="3A3A3A"/>
                </a:solidFill>
                <a:highlight>
                  <a:srgbClr val="FFFFFF"/>
                </a:highlight>
                <a:latin typeface="Arial"/>
                <a:ea typeface="Arial"/>
                <a:cs typeface="Arial"/>
                <a:sym typeface="Arial"/>
              </a:rPr>
              <a:t> </a:t>
            </a:r>
            <a:r>
              <a:rPr lang="en" sz="1200" i="1">
                <a:solidFill>
                  <a:srgbClr val="3A3A3A"/>
                </a:solidFill>
                <a:highlight>
                  <a:srgbClr val="FFFFFF"/>
                </a:highlight>
                <a:latin typeface="Arial"/>
                <a:ea typeface="Arial"/>
                <a:cs typeface="Arial"/>
                <a:sym typeface="Arial"/>
              </a:rPr>
              <a:t>41</a:t>
            </a:r>
            <a:r>
              <a:rPr lang="en" sz="1200">
                <a:solidFill>
                  <a:srgbClr val="3A3A3A"/>
                </a:solidFill>
                <a:highlight>
                  <a:srgbClr val="FFFFFF"/>
                </a:highlight>
                <a:latin typeface="Arial"/>
                <a:ea typeface="Arial"/>
                <a:cs typeface="Arial"/>
                <a:sym typeface="Arial"/>
              </a:rPr>
              <a:t>(2), 44-50.</a:t>
            </a:r>
            <a:endParaRPr sz="1200">
              <a:solidFill>
                <a:srgbClr val="3A3A3A"/>
              </a:solidFill>
              <a:highlight>
                <a:srgbClr val="FFFFFF"/>
              </a:highlight>
              <a:latin typeface="Arial"/>
              <a:ea typeface="Arial"/>
              <a:cs typeface="Arial"/>
              <a:sym typeface="Arial"/>
            </a:endParaRPr>
          </a:p>
          <a:p>
            <a:pPr marL="0" lvl="0" indent="0" algn="l" rtl="0">
              <a:spcBef>
                <a:spcPts val="0"/>
              </a:spcBef>
              <a:spcAft>
                <a:spcPts val="0"/>
              </a:spcAft>
              <a:buNone/>
            </a:pPr>
            <a:endParaRPr sz="1200">
              <a:solidFill>
                <a:srgbClr val="3A3A3A"/>
              </a:solidFill>
              <a:highlight>
                <a:srgbClr val="FFFFFF"/>
              </a:highlight>
              <a:latin typeface="Arial"/>
              <a:ea typeface="Arial"/>
              <a:cs typeface="Arial"/>
              <a:sym typeface="Arial"/>
            </a:endParaRPr>
          </a:p>
          <a:p>
            <a:pPr marL="0" lvl="0" indent="0" algn="l" rtl="0">
              <a:spcBef>
                <a:spcPts val="0"/>
              </a:spcBef>
              <a:spcAft>
                <a:spcPts val="0"/>
              </a:spcAft>
              <a:buNone/>
            </a:pPr>
            <a:r>
              <a:rPr lang="en" sz="1200">
                <a:solidFill>
                  <a:srgbClr val="222222"/>
                </a:solidFill>
                <a:highlight>
                  <a:srgbClr val="FFFFFF"/>
                </a:highlight>
                <a:latin typeface="Arial"/>
                <a:ea typeface="Arial"/>
                <a:cs typeface="Arial"/>
                <a:sym typeface="Arial"/>
              </a:rPr>
              <a:t>Wolsko, C., Ariceaga, H., &amp; Seiden, J. (2016). Red, white, and blue enough to be green: Effects of moral framing on climate change attitudes and conservation behaviors. </a:t>
            </a:r>
            <a:r>
              <a:rPr lang="en" sz="1200" i="1">
                <a:solidFill>
                  <a:srgbClr val="222222"/>
                </a:solidFill>
                <a:highlight>
                  <a:srgbClr val="FFFFFF"/>
                </a:highlight>
                <a:latin typeface="Arial"/>
                <a:ea typeface="Arial"/>
                <a:cs typeface="Arial"/>
                <a:sym typeface="Arial"/>
              </a:rPr>
              <a:t>Journal of Experimental Social Psychology</a:t>
            </a:r>
            <a:r>
              <a:rPr lang="en" sz="1200">
                <a:solidFill>
                  <a:srgbClr val="222222"/>
                </a:solidFill>
                <a:highlight>
                  <a:srgbClr val="FFFFFF"/>
                </a:highlight>
                <a:latin typeface="Arial"/>
                <a:ea typeface="Arial"/>
                <a:cs typeface="Arial"/>
                <a:sym typeface="Arial"/>
              </a:rPr>
              <a:t>, </a:t>
            </a:r>
            <a:r>
              <a:rPr lang="en" sz="1200" i="1">
                <a:solidFill>
                  <a:srgbClr val="222222"/>
                </a:solidFill>
                <a:highlight>
                  <a:srgbClr val="FFFFFF"/>
                </a:highlight>
                <a:latin typeface="Arial"/>
                <a:ea typeface="Arial"/>
                <a:cs typeface="Arial"/>
                <a:sym typeface="Arial"/>
              </a:rPr>
              <a:t>65</a:t>
            </a:r>
            <a:r>
              <a:rPr lang="en" sz="1200">
                <a:solidFill>
                  <a:srgbClr val="222222"/>
                </a:solidFill>
                <a:highlight>
                  <a:srgbClr val="FFFFFF"/>
                </a:highlight>
                <a:latin typeface="Arial"/>
                <a:ea typeface="Arial"/>
                <a:cs typeface="Arial"/>
                <a:sym typeface="Arial"/>
              </a:rPr>
              <a:t>, 7-19.</a:t>
            </a:r>
            <a:endParaRPr sz="1200">
              <a:solidFill>
                <a:srgbClr val="3A3A3A"/>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7"/>
          <p:cNvPicPr preferRelativeResize="0"/>
          <p:nvPr/>
        </p:nvPicPr>
        <p:blipFill rotWithShape="1">
          <a:blip r:embed="rId3">
            <a:alphaModFix/>
          </a:blip>
          <a:srcRect l="8534" t="7704" r="8284" b="40690"/>
          <a:stretch/>
        </p:blipFill>
        <p:spPr>
          <a:xfrm>
            <a:off x="213350" y="96978"/>
            <a:ext cx="5085175" cy="4730121"/>
          </a:xfrm>
          <a:prstGeom prst="rect">
            <a:avLst/>
          </a:prstGeom>
          <a:noFill/>
          <a:ln>
            <a:noFill/>
          </a:ln>
        </p:spPr>
      </p:pic>
      <p:sp>
        <p:nvSpPr>
          <p:cNvPr id="118" name="Google Shape;118;p17"/>
          <p:cNvSpPr txBox="1"/>
          <p:nvPr/>
        </p:nvSpPr>
        <p:spPr>
          <a:xfrm>
            <a:off x="6218325" y="4101050"/>
            <a:ext cx="2811300" cy="615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(Barnea and Schwartz 1998)</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(Schwartz 2012)</a:t>
            </a:r>
            <a:endParaRPr>
              <a:latin typeface="Roboto"/>
              <a:ea typeface="Roboto"/>
              <a:cs typeface="Roboto"/>
              <a:sym typeface="Roboto"/>
            </a:endParaRPr>
          </a:p>
        </p:txBody>
      </p:sp>
      <p:sp>
        <p:nvSpPr>
          <p:cNvPr id="119" name="Google Shape;119;p17"/>
          <p:cNvSpPr txBox="1"/>
          <p:nvPr/>
        </p:nvSpPr>
        <p:spPr>
          <a:xfrm>
            <a:off x="5192700" y="1789100"/>
            <a:ext cx="38766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Roboto"/>
                <a:ea typeface="Roboto"/>
                <a:cs typeface="Roboto"/>
                <a:sym typeface="Roboto"/>
              </a:rPr>
              <a:t>Reveals two additional continuums:</a:t>
            </a:r>
            <a:endParaRPr sz="1500">
              <a:latin typeface="Roboto"/>
              <a:ea typeface="Roboto"/>
              <a:cs typeface="Roboto"/>
              <a:sym typeface="Roboto"/>
            </a:endParaRPr>
          </a:p>
          <a:p>
            <a:pPr marL="0" lvl="0" indent="0" algn="ctr" rtl="0">
              <a:spcBef>
                <a:spcPts val="0"/>
              </a:spcBef>
              <a:spcAft>
                <a:spcPts val="0"/>
              </a:spcAft>
              <a:buNone/>
            </a:pPr>
            <a:r>
              <a:rPr lang="en" sz="1500">
                <a:latin typeface="Roboto"/>
                <a:ea typeface="Roboto"/>
                <a:cs typeface="Roboto"/>
                <a:sym typeface="Roboto"/>
              </a:rPr>
              <a:t>Conservation vs Openness to Change</a:t>
            </a:r>
            <a:endParaRPr sz="1500">
              <a:latin typeface="Roboto"/>
              <a:ea typeface="Roboto"/>
              <a:cs typeface="Roboto"/>
              <a:sym typeface="Roboto"/>
            </a:endParaRPr>
          </a:p>
          <a:p>
            <a:pPr marL="0" lvl="0" indent="0" algn="ctr" rtl="0">
              <a:spcBef>
                <a:spcPts val="0"/>
              </a:spcBef>
              <a:spcAft>
                <a:spcPts val="0"/>
              </a:spcAft>
              <a:buNone/>
            </a:pPr>
            <a:r>
              <a:rPr lang="en" sz="1500">
                <a:latin typeface="Roboto"/>
                <a:ea typeface="Roboto"/>
                <a:cs typeface="Roboto"/>
                <a:sym typeface="Roboto"/>
              </a:rPr>
              <a:t>Self-Enhancement vs Self-Transcendence</a:t>
            </a:r>
            <a:endParaRPr sz="15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p:tgtEl>
                                          <p:spTgt spid="1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2760900" y="8675"/>
            <a:ext cx="3622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Politics and Values</a:t>
            </a:r>
            <a:endParaRPr/>
          </a:p>
        </p:txBody>
      </p:sp>
      <p:sp>
        <p:nvSpPr>
          <p:cNvPr id="125" name="Google Shape;125;p18"/>
          <p:cNvSpPr txBox="1">
            <a:spLocks noGrp="1"/>
          </p:cNvSpPr>
          <p:nvPr>
            <p:ph type="body" idx="1"/>
          </p:nvPr>
        </p:nvSpPr>
        <p:spPr>
          <a:xfrm>
            <a:off x="311700" y="6164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Value priorities predispose individuals to vote for particular political parties in response to their ideological symbols and messages</a:t>
            </a:r>
            <a:endParaRPr/>
          </a:p>
          <a:p>
            <a:pPr marL="0" lvl="0" indent="0" algn="l" rtl="0">
              <a:spcBef>
                <a:spcPts val="1600"/>
              </a:spcBef>
              <a:spcAft>
                <a:spcPts val="0"/>
              </a:spcAft>
              <a:buNone/>
            </a:pPr>
            <a:r>
              <a:rPr lang="en"/>
              <a:t>Rokeach (1973) identifies two value dimensions associated with political ideologies: freedom and equality</a:t>
            </a:r>
            <a:br>
              <a:rPr lang="en"/>
            </a:br>
            <a:r>
              <a:rPr lang="en"/>
              <a:t>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26" name="Google Shape;126;p18"/>
          <p:cNvSpPr txBox="1"/>
          <p:nvPr/>
        </p:nvSpPr>
        <p:spPr>
          <a:xfrm>
            <a:off x="6813900" y="87425"/>
            <a:ext cx="2330100" cy="4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27" name="Google Shape;127;p18"/>
          <p:cNvSpPr txBox="1"/>
          <p:nvPr/>
        </p:nvSpPr>
        <p:spPr>
          <a:xfrm>
            <a:off x="660800" y="2765575"/>
            <a:ext cx="3622200" cy="18210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Roboto"/>
                <a:ea typeface="Roboto"/>
                <a:cs typeface="Roboto"/>
                <a:sym typeface="Roboto"/>
              </a:rPr>
              <a:t>Conservatism:</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Resistance to change</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Necessity for inequalities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High orderliness and politeness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Lower compassion</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Respect for tradition</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Respect for authority</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Free enterprise</a:t>
            </a:r>
            <a:endParaRPr>
              <a:solidFill>
                <a:schemeClr val="lt1"/>
              </a:solidFill>
              <a:latin typeface="Roboto"/>
              <a:ea typeface="Roboto"/>
              <a:cs typeface="Roboto"/>
              <a:sym typeface="Roboto"/>
            </a:endParaRPr>
          </a:p>
        </p:txBody>
      </p:sp>
      <p:sp>
        <p:nvSpPr>
          <p:cNvPr id="128" name="Google Shape;128;p18"/>
          <p:cNvSpPr txBox="1"/>
          <p:nvPr/>
        </p:nvSpPr>
        <p:spPr>
          <a:xfrm>
            <a:off x="4943600" y="2741775"/>
            <a:ext cx="3030900" cy="18210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Liberalism:</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High compassion</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Equality</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High openness</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Focus on social change</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Freedom of choice</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Government intervention</a:t>
            </a:r>
            <a:endParaRPr>
              <a:solidFill>
                <a:srgbClr val="FFFFFF"/>
              </a:solidFill>
              <a:latin typeface="Roboto"/>
              <a:ea typeface="Roboto"/>
              <a:cs typeface="Roboto"/>
              <a:sym typeface="Roboto"/>
            </a:endParaRPr>
          </a:p>
        </p:txBody>
      </p:sp>
      <p:sp>
        <p:nvSpPr>
          <p:cNvPr id="129" name="Google Shape;129;p18"/>
          <p:cNvSpPr txBox="1"/>
          <p:nvPr/>
        </p:nvSpPr>
        <p:spPr>
          <a:xfrm>
            <a:off x="6858000" y="398725"/>
            <a:ext cx="18021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0" name="Google Shape;130;p18"/>
          <p:cNvSpPr txBox="1"/>
          <p:nvPr/>
        </p:nvSpPr>
        <p:spPr>
          <a:xfrm>
            <a:off x="1033975" y="2114525"/>
            <a:ext cx="7965000" cy="3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2"/>
                </a:solidFill>
                <a:latin typeface="Roboto"/>
                <a:ea typeface="Roboto"/>
                <a:cs typeface="Roboto"/>
                <a:sym typeface="Roboto"/>
              </a:rPr>
              <a:t>Since then, researchers have expanded these original dimensions and connected them with other values and personality models</a:t>
            </a:r>
            <a:endParaRPr>
              <a:latin typeface="Roboto"/>
              <a:ea typeface="Roboto"/>
              <a:cs typeface="Roboto"/>
              <a:sym typeface="Roboto"/>
            </a:endParaRPr>
          </a:p>
        </p:txBody>
      </p:sp>
      <p:sp>
        <p:nvSpPr>
          <p:cNvPr id="131" name="Google Shape;131;p18"/>
          <p:cNvSpPr txBox="1"/>
          <p:nvPr/>
        </p:nvSpPr>
        <p:spPr>
          <a:xfrm>
            <a:off x="0" y="4776600"/>
            <a:ext cx="9144000" cy="366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a:t>
            </a:r>
            <a:r>
              <a:rPr lang="en">
                <a:highlight>
                  <a:schemeClr val="lt1"/>
                </a:highlight>
              </a:rPr>
              <a:t>Olver and Mooradian 2003)        </a:t>
            </a:r>
            <a:r>
              <a:rPr lang="en">
                <a:latin typeface="Roboto"/>
                <a:ea typeface="Roboto"/>
                <a:cs typeface="Roboto"/>
                <a:sym typeface="Roboto"/>
              </a:rPr>
              <a:t>(Barnea and Schwartz 1998)         (Fleishman 1988)            (Hirsh et. al. 2010)</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 calcmode="lin" valueType="num">
                                      <p:cBhvr additive="base">
                                        <p:cTn id="7" dur="1000"/>
                                        <p:tgtEl>
                                          <p:spTgt spid="12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 calcmode="lin" valueType="num">
                                      <p:cBhvr additive="base">
                                        <p:cTn id="12" dur="1000"/>
                                        <p:tgtEl>
                                          <p:spTgt spid="12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 calcmode="lin" valueType="num">
                                      <p:cBhvr additive="base">
                                        <p:cTn id="17" dur="1000"/>
                                        <p:tgtEl>
                                          <p:spTgt spid="12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 calcmode="lin" valueType="num">
                                      <p:cBhvr additive="base">
                                        <p:cTn id="22" dur="1000"/>
                                        <p:tgtEl>
                                          <p:spTgt spid="12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1000"/>
                                        <p:tgtEl>
                                          <p:spTgt spid="1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1000"/>
                                        <p:tgtEl>
                                          <p:spTgt spid="127"/>
                                        </p:tgtEl>
                                      </p:cBhvr>
                                    </p:animEffect>
                                  </p:childTnLst>
                                </p:cTn>
                              </p:par>
                              <p:par>
                                <p:cTn id="33" presetID="10" presetClass="entr" presetSubtype="0" fill="hold" nodeType="with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fade">
                                      <p:cBhvr>
                                        <p:cTn id="35"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Importance of Branding and Message Framing</a:t>
            </a:r>
            <a:endParaRPr/>
          </a:p>
        </p:txBody>
      </p:sp>
      <p:sp>
        <p:nvSpPr>
          <p:cNvPr id="137" name="Google Shape;137;p19"/>
          <p:cNvSpPr txBox="1">
            <a:spLocks noGrp="1"/>
          </p:cNvSpPr>
          <p:nvPr>
            <p:ph type="body" idx="1"/>
          </p:nvPr>
        </p:nvSpPr>
        <p:spPr>
          <a:xfrm>
            <a:off x="351400" y="1123838"/>
            <a:ext cx="8520600" cy="35406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Promotion strategies that appeal to values are most successful and highly effective: values affect how we choose products and services.</a:t>
            </a:r>
            <a:endParaRPr>
              <a:solidFill>
                <a:srgbClr val="FFFFFF"/>
              </a:solidFill>
            </a:endParaRPr>
          </a:p>
          <a:p>
            <a:pPr marL="0" lvl="0" indent="0" algn="l" rtl="0">
              <a:spcBef>
                <a:spcPts val="1600"/>
              </a:spcBef>
              <a:spcAft>
                <a:spcPts val="0"/>
              </a:spcAft>
              <a:buNone/>
            </a:pPr>
            <a:r>
              <a:rPr lang="en">
                <a:solidFill>
                  <a:srgbClr val="FFFFFF"/>
                </a:solidFill>
              </a:rPr>
              <a:t>Strong social media presence has positive effects on brand loyalty and trust</a:t>
            </a:r>
            <a:endParaRPr>
              <a:solidFill>
                <a:srgbClr val="FFFFFF"/>
              </a:solidFill>
            </a:endParaRPr>
          </a:p>
          <a:p>
            <a:pPr marL="0" lvl="0" indent="0" algn="l" rtl="0">
              <a:spcBef>
                <a:spcPts val="1600"/>
              </a:spcBef>
              <a:spcAft>
                <a:spcPts val="0"/>
              </a:spcAft>
              <a:buNone/>
            </a:pPr>
            <a:r>
              <a:rPr lang="en">
                <a:solidFill>
                  <a:srgbClr val="FFFFFF"/>
                </a:solidFill>
              </a:rPr>
              <a:t>People reject information that conflicts with pre-existing values, regardless of factual content</a:t>
            </a:r>
            <a:endParaRPr>
              <a:solidFill>
                <a:srgbClr val="FFFFFF"/>
              </a:solidFill>
            </a:endParaRPr>
          </a:p>
          <a:p>
            <a:pPr marL="0" lvl="0" indent="0" algn="l" rtl="0">
              <a:spcBef>
                <a:spcPts val="1600"/>
              </a:spcBef>
              <a:spcAft>
                <a:spcPts val="0"/>
              </a:spcAft>
              <a:buNone/>
            </a:pPr>
            <a:r>
              <a:rPr lang="en">
                <a:solidFill>
                  <a:srgbClr val="FFFFFF"/>
                </a:solidFill>
              </a:rPr>
              <a:t>People are increasingly relying on mass media for science and policy information</a:t>
            </a:r>
            <a:endParaRPr>
              <a:solidFill>
                <a:srgbClr val="FFFFFF"/>
              </a:solidFill>
            </a:endParaRPr>
          </a:p>
          <a:p>
            <a:pPr marL="0" lvl="0" indent="0" algn="l" rtl="0">
              <a:spcBef>
                <a:spcPts val="1600"/>
              </a:spcBef>
              <a:spcAft>
                <a:spcPts val="1600"/>
              </a:spcAft>
              <a:buNone/>
            </a:pPr>
            <a:r>
              <a:rPr lang="en">
                <a:solidFill>
                  <a:srgbClr val="FFFFFF"/>
                </a:solidFill>
              </a:rPr>
              <a:t>Framing issues in conservative moral language changes their views on typically liberal stances</a:t>
            </a:r>
            <a:br>
              <a:rPr lang="en">
                <a:solidFill>
                  <a:srgbClr val="FFFFFF"/>
                </a:solidFill>
              </a:rPr>
            </a:br>
            <a:endParaRPr>
              <a:solidFill>
                <a:srgbClr val="FFFFFF"/>
              </a:solidFill>
            </a:endParaRPr>
          </a:p>
        </p:txBody>
      </p:sp>
      <p:sp>
        <p:nvSpPr>
          <p:cNvPr id="138" name="Google Shape;138;p19"/>
          <p:cNvSpPr txBox="1"/>
          <p:nvPr/>
        </p:nvSpPr>
        <p:spPr>
          <a:xfrm>
            <a:off x="2659050" y="4770475"/>
            <a:ext cx="6519600" cy="354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(Vinson et al. 1977, Wolsko et al. 2016, Laroche et al. 2013, Hurst &amp; Stern 2020)</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560000" y="568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Purpose</a:t>
            </a:r>
            <a:endParaRPr/>
          </a:p>
        </p:txBody>
      </p:sp>
      <p:sp>
        <p:nvSpPr>
          <p:cNvPr id="144" name="Google Shape;144;p20"/>
          <p:cNvSpPr txBox="1"/>
          <p:nvPr/>
        </p:nvSpPr>
        <p:spPr>
          <a:xfrm>
            <a:off x="560000" y="895650"/>
            <a:ext cx="6962700" cy="3966600"/>
          </a:xfrm>
          <a:prstGeom prst="rect">
            <a:avLst/>
          </a:prstGeom>
          <a:noFill/>
          <a:ln>
            <a:noFill/>
          </a:ln>
        </p:spPr>
        <p:txBody>
          <a:bodyPr spcFirstLastPara="1" wrap="square" lIns="91425" tIns="91425" rIns="91425" bIns="91425" anchor="t" anchorCtr="0">
            <a:spAutoFit/>
          </a:bodyPr>
          <a:lstStyle/>
          <a:p>
            <a:pPr marL="457200" marR="457200" lvl="0" indent="-342900" algn="l" rtl="0">
              <a:lnSpc>
                <a:spcPct val="115000"/>
              </a:lnSpc>
              <a:spcBef>
                <a:spcPts val="0"/>
              </a:spcBef>
              <a:spcAft>
                <a:spcPts val="0"/>
              </a:spcAft>
              <a:buClr>
                <a:srgbClr val="FFFFFF"/>
              </a:buClr>
              <a:buSzPts val="1800"/>
              <a:buChar char="●"/>
            </a:pPr>
            <a:r>
              <a:rPr lang="en" sz="1800">
                <a:solidFill>
                  <a:srgbClr val="FFFFFF"/>
                </a:solidFill>
              </a:rPr>
              <a:t>The purpose of this study is to evaluate the effectiveness of conservation nonprofit communication with the public through:</a:t>
            </a:r>
            <a:endParaRPr sz="1800">
              <a:solidFill>
                <a:srgbClr val="FFFFFF"/>
              </a:solidFill>
            </a:endParaRPr>
          </a:p>
          <a:p>
            <a:pPr marL="1371600" marR="457200" lvl="1" indent="-342900" algn="l" rtl="0">
              <a:lnSpc>
                <a:spcPct val="115000"/>
              </a:lnSpc>
              <a:spcBef>
                <a:spcPts val="0"/>
              </a:spcBef>
              <a:spcAft>
                <a:spcPts val="0"/>
              </a:spcAft>
              <a:buClr>
                <a:srgbClr val="FFFFFF"/>
              </a:buClr>
              <a:buSzPts val="1800"/>
              <a:buChar char="○"/>
            </a:pPr>
            <a:r>
              <a:rPr lang="en" sz="1800">
                <a:solidFill>
                  <a:srgbClr val="FFFFFF"/>
                </a:solidFill>
              </a:rPr>
              <a:t>Values they </a:t>
            </a:r>
            <a:r>
              <a:rPr lang="en" sz="1800" u="sng">
                <a:solidFill>
                  <a:srgbClr val="FFFFFF"/>
                </a:solidFill>
              </a:rPr>
              <a:t>want</a:t>
            </a:r>
            <a:r>
              <a:rPr lang="en" sz="1800">
                <a:solidFill>
                  <a:srgbClr val="FFFFFF"/>
                </a:solidFill>
              </a:rPr>
              <a:t> to portray through their mission, vision, and values statements (MVVs)</a:t>
            </a:r>
            <a:endParaRPr sz="1800">
              <a:solidFill>
                <a:srgbClr val="FFFFFF"/>
              </a:solidFill>
            </a:endParaRPr>
          </a:p>
          <a:p>
            <a:pPr marL="1371600" marR="457200" lvl="1" indent="-342900" algn="l" rtl="0">
              <a:lnSpc>
                <a:spcPct val="115000"/>
              </a:lnSpc>
              <a:spcBef>
                <a:spcPts val="0"/>
              </a:spcBef>
              <a:spcAft>
                <a:spcPts val="0"/>
              </a:spcAft>
              <a:buClr>
                <a:srgbClr val="FFFFFF"/>
              </a:buClr>
              <a:buSzPts val="1800"/>
              <a:buChar char="○"/>
            </a:pPr>
            <a:r>
              <a:rPr lang="en" sz="1800">
                <a:solidFill>
                  <a:srgbClr val="FFFFFF"/>
                </a:solidFill>
              </a:rPr>
              <a:t>Values they </a:t>
            </a:r>
            <a:r>
              <a:rPr lang="en" sz="1800" u="sng">
                <a:solidFill>
                  <a:srgbClr val="FFFFFF"/>
                </a:solidFill>
              </a:rPr>
              <a:t>are</a:t>
            </a:r>
            <a:r>
              <a:rPr lang="en" sz="1800">
                <a:solidFill>
                  <a:srgbClr val="FFFFFF"/>
                </a:solidFill>
              </a:rPr>
              <a:t> communicating to the public via social media (Twitter)</a:t>
            </a:r>
            <a:endParaRPr sz="1800">
              <a:solidFill>
                <a:srgbClr val="FFFFFF"/>
              </a:solidFill>
            </a:endParaRPr>
          </a:p>
          <a:p>
            <a:pPr marL="1371600" marR="457200" lvl="1" indent="-342900" algn="l" rtl="0">
              <a:lnSpc>
                <a:spcPct val="115000"/>
              </a:lnSpc>
              <a:spcBef>
                <a:spcPts val="0"/>
              </a:spcBef>
              <a:spcAft>
                <a:spcPts val="0"/>
              </a:spcAft>
              <a:buClr>
                <a:srgbClr val="FFFFFF"/>
              </a:buClr>
              <a:buSzPts val="1800"/>
              <a:buChar char="○"/>
            </a:pPr>
            <a:r>
              <a:rPr lang="en" sz="1800">
                <a:solidFill>
                  <a:srgbClr val="FFFFFF"/>
                </a:solidFill>
              </a:rPr>
              <a:t>Similarity between values in MVVs and tweets</a:t>
            </a:r>
            <a:endParaRPr sz="1800">
              <a:solidFill>
                <a:srgbClr val="FFFFFF"/>
              </a:solidFill>
            </a:endParaRPr>
          </a:p>
          <a:p>
            <a:pPr marL="1371600" marR="457200" lvl="1" indent="-342900" algn="l" rtl="0">
              <a:lnSpc>
                <a:spcPct val="115000"/>
              </a:lnSpc>
              <a:spcBef>
                <a:spcPts val="0"/>
              </a:spcBef>
              <a:spcAft>
                <a:spcPts val="0"/>
              </a:spcAft>
              <a:buClr>
                <a:srgbClr val="FFFFFF"/>
              </a:buClr>
              <a:buSzPts val="1800"/>
              <a:buChar char="○"/>
            </a:pPr>
            <a:r>
              <a:rPr lang="en" sz="1800">
                <a:solidFill>
                  <a:srgbClr val="FFFFFF"/>
                </a:solidFill>
              </a:rPr>
              <a:t>Identifying connections between nonprofit size and values similarity</a:t>
            </a:r>
            <a:endParaRPr sz="1800">
              <a:solidFill>
                <a:srgbClr val="FFFFFF"/>
              </a:solidFill>
            </a:endParaRPr>
          </a:p>
          <a:p>
            <a:pPr marL="1371600" marR="457200" lvl="1" indent="-342900" algn="l" rtl="0">
              <a:lnSpc>
                <a:spcPct val="115000"/>
              </a:lnSpc>
              <a:spcBef>
                <a:spcPts val="0"/>
              </a:spcBef>
              <a:spcAft>
                <a:spcPts val="0"/>
              </a:spcAft>
              <a:buClr>
                <a:srgbClr val="FFFFFF"/>
              </a:buClr>
              <a:buSzPts val="1800"/>
              <a:buChar char="○"/>
            </a:pPr>
            <a:r>
              <a:rPr lang="en" sz="1800">
                <a:solidFill>
                  <a:srgbClr val="FFFFFF"/>
                </a:solidFill>
              </a:rPr>
              <a:t>Identifying which types of audiences a nonprofit’s values resonate most with</a:t>
            </a:r>
            <a:endParaRPr sz="1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base">
                                        <p:cTn id="7" dur="1000"/>
                                        <p:tgtEl>
                                          <p:spTgt spid="14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1000"/>
                                        <p:tgtEl>
                                          <p:spTgt spid="14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 calcmode="lin" valueType="num">
                                      <p:cBhvr additive="base">
                                        <p:cTn id="17" dur="1000"/>
                                        <p:tgtEl>
                                          <p:spTgt spid="14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 calcmode="lin" valueType="num">
                                      <p:cBhvr additive="base">
                                        <p:cTn id="22" dur="1000"/>
                                        <p:tgtEl>
                                          <p:spTgt spid="14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 calcmode="lin" valueType="num">
                                      <p:cBhvr additive="base">
                                        <p:cTn id="27" dur="1000"/>
                                        <p:tgtEl>
                                          <p:spTgt spid="14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 calcmode="lin" valueType="num">
                                      <p:cBhvr additive="base">
                                        <p:cTn id="32" dur="1000"/>
                                        <p:tgtEl>
                                          <p:spTgt spid="14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p:nvPr/>
        </p:nvSpPr>
        <p:spPr>
          <a:xfrm>
            <a:off x="209550" y="628650"/>
            <a:ext cx="7667700" cy="4179000"/>
          </a:xfrm>
          <a:prstGeom prst="rect">
            <a:avLst/>
          </a:prstGeom>
          <a:solidFill>
            <a:schemeClr val="accent6"/>
          </a:solid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000000"/>
              </a:buClr>
              <a:buSzPts val="1800"/>
              <a:buFont typeface="Roboto"/>
              <a:buAutoNum type="arabicPeriod"/>
            </a:pPr>
            <a:r>
              <a:rPr lang="en" sz="1800">
                <a:latin typeface="Roboto"/>
                <a:ea typeface="Roboto"/>
                <a:cs typeface="Roboto"/>
                <a:sym typeface="Roboto"/>
              </a:rPr>
              <a:t>What are the basic values portrayed by a nonprofit’s mission, vision, and values statements (MVVs) in relation to:</a:t>
            </a:r>
            <a:endParaRPr sz="1800">
              <a:latin typeface="Roboto"/>
              <a:ea typeface="Roboto"/>
              <a:cs typeface="Roboto"/>
              <a:sym typeface="Roboto"/>
            </a:endParaRPr>
          </a:p>
          <a:p>
            <a:pPr marL="914400" lvl="1" indent="-317500" algn="l" rtl="0">
              <a:lnSpc>
                <a:spcPct val="115000"/>
              </a:lnSpc>
              <a:spcBef>
                <a:spcPts val="0"/>
              </a:spcBef>
              <a:spcAft>
                <a:spcPts val="0"/>
              </a:spcAft>
              <a:buClr>
                <a:srgbClr val="000000"/>
              </a:buClr>
              <a:buSzPts val="1400"/>
              <a:buFont typeface="Roboto"/>
              <a:buAutoNum type="alphaLcPeriod"/>
            </a:pPr>
            <a:r>
              <a:rPr lang="en">
                <a:latin typeface="Roboto"/>
                <a:ea typeface="Roboto"/>
                <a:cs typeface="Roboto"/>
                <a:sym typeface="Roboto"/>
              </a:rPr>
              <a:t>Schwartz’s theory of 10 basic values?</a:t>
            </a:r>
            <a:endParaRPr>
              <a:latin typeface="Roboto"/>
              <a:ea typeface="Roboto"/>
              <a:cs typeface="Roboto"/>
              <a:sym typeface="Roboto"/>
            </a:endParaRPr>
          </a:p>
          <a:p>
            <a:pPr marL="914400" lvl="1" indent="-317500" algn="l" rtl="0">
              <a:lnSpc>
                <a:spcPct val="115000"/>
              </a:lnSpc>
              <a:spcBef>
                <a:spcPts val="0"/>
              </a:spcBef>
              <a:spcAft>
                <a:spcPts val="0"/>
              </a:spcAft>
              <a:buClr>
                <a:srgbClr val="000000"/>
              </a:buClr>
              <a:buSzPts val="1400"/>
              <a:buFont typeface="Roboto"/>
              <a:buAutoNum type="alphaLcPeriod"/>
            </a:pPr>
            <a:r>
              <a:rPr lang="en">
                <a:latin typeface="Roboto"/>
                <a:ea typeface="Roboto"/>
                <a:cs typeface="Roboto"/>
                <a:sym typeface="Roboto"/>
              </a:rPr>
              <a:t>Word frequencies of the MVVs?</a:t>
            </a:r>
            <a:endParaRPr>
              <a:latin typeface="Roboto"/>
              <a:ea typeface="Roboto"/>
              <a:cs typeface="Roboto"/>
              <a:sym typeface="Roboto"/>
            </a:endParaRPr>
          </a:p>
          <a:p>
            <a:pPr marL="457200" lvl="0" indent="-342900" algn="l" rtl="0">
              <a:lnSpc>
                <a:spcPct val="115000"/>
              </a:lnSpc>
              <a:spcBef>
                <a:spcPts val="0"/>
              </a:spcBef>
              <a:spcAft>
                <a:spcPts val="0"/>
              </a:spcAft>
              <a:buClr>
                <a:srgbClr val="000000"/>
              </a:buClr>
              <a:buSzPts val="1800"/>
              <a:buFont typeface="Roboto"/>
              <a:buAutoNum type="arabicPeriod"/>
            </a:pPr>
            <a:r>
              <a:rPr lang="en" sz="1800">
                <a:latin typeface="Roboto"/>
                <a:ea typeface="Roboto"/>
                <a:cs typeface="Roboto"/>
                <a:sym typeface="Roboto"/>
              </a:rPr>
              <a:t>What are the basic values portrayed in conservation nonprofits’ tweets in relation to:</a:t>
            </a:r>
            <a:endParaRPr sz="1800">
              <a:latin typeface="Roboto"/>
              <a:ea typeface="Roboto"/>
              <a:cs typeface="Roboto"/>
              <a:sym typeface="Roboto"/>
            </a:endParaRPr>
          </a:p>
          <a:p>
            <a:pPr marL="914400" lvl="1" indent="-317500" algn="l" rtl="0">
              <a:lnSpc>
                <a:spcPct val="115000"/>
              </a:lnSpc>
              <a:spcBef>
                <a:spcPts val="0"/>
              </a:spcBef>
              <a:spcAft>
                <a:spcPts val="0"/>
              </a:spcAft>
              <a:buClr>
                <a:srgbClr val="000000"/>
              </a:buClr>
              <a:buSzPts val="1400"/>
              <a:buFont typeface="Roboto"/>
              <a:buAutoNum type="alphaLcPeriod"/>
            </a:pPr>
            <a:r>
              <a:rPr lang="en">
                <a:latin typeface="Roboto"/>
                <a:ea typeface="Roboto"/>
                <a:cs typeface="Roboto"/>
                <a:sym typeface="Roboto"/>
              </a:rPr>
              <a:t>Schwartz’s theory of 10 basic values?</a:t>
            </a:r>
            <a:endParaRPr>
              <a:latin typeface="Roboto"/>
              <a:ea typeface="Roboto"/>
              <a:cs typeface="Roboto"/>
              <a:sym typeface="Roboto"/>
            </a:endParaRPr>
          </a:p>
          <a:p>
            <a:pPr marL="914400" lvl="1" indent="-317500" algn="l" rtl="0">
              <a:lnSpc>
                <a:spcPct val="115000"/>
              </a:lnSpc>
              <a:spcBef>
                <a:spcPts val="0"/>
              </a:spcBef>
              <a:spcAft>
                <a:spcPts val="0"/>
              </a:spcAft>
              <a:buClr>
                <a:srgbClr val="000000"/>
              </a:buClr>
              <a:buSzPts val="1400"/>
              <a:buFont typeface="Roboto"/>
              <a:buAutoNum type="alphaLcPeriod"/>
            </a:pPr>
            <a:r>
              <a:rPr lang="en">
                <a:latin typeface="Roboto"/>
                <a:ea typeface="Roboto"/>
                <a:cs typeface="Roboto"/>
                <a:sym typeface="Roboto"/>
              </a:rPr>
              <a:t>Word frequencies of the tweets?</a:t>
            </a:r>
            <a:endParaRPr>
              <a:latin typeface="Roboto"/>
              <a:ea typeface="Roboto"/>
              <a:cs typeface="Roboto"/>
              <a:sym typeface="Roboto"/>
            </a:endParaRPr>
          </a:p>
          <a:p>
            <a:pPr marL="457200" lvl="0" indent="-342900" algn="l" rtl="0">
              <a:lnSpc>
                <a:spcPct val="115000"/>
              </a:lnSpc>
              <a:spcBef>
                <a:spcPts val="0"/>
              </a:spcBef>
              <a:spcAft>
                <a:spcPts val="0"/>
              </a:spcAft>
              <a:buClr>
                <a:srgbClr val="000000"/>
              </a:buClr>
              <a:buSzPts val="1800"/>
              <a:buFont typeface="Roboto"/>
              <a:buAutoNum type="arabicPeriod"/>
            </a:pPr>
            <a:r>
              <a:rPr lang="en" sz="1800">
                <a:latin typeface="Roboto"/>
                <a:ea typeface="Roboto"/>
                <a:cs typeface="Roboto"/>
                <a:sym typeface="Roboto"/>
              </a:rPr>
              <a:t>Are the values communicated by conservation nonprofits’ MVVs congruent with the values portrayed by tweets?</a:t>
            </a:r>
            <a:endParaRPr sz="1800">
              <a:latin typeface="Roboto"/>
              <a:ea typeface="Roboto"/>
              <a:cs typeface="Roboto"/>
              <a:sym typeface="Roboto"/>
            </a:endParaRPr>
          </a:p>
          <a:p>
            <a:pPr marL="914400" lvl="1" indent="-317500" algn="l" rtl="0">
              <a:lnSpc>
                <a:spcPct val="115000"/>
              </a:lnSpc>
              <a:spcBef>
                <a:spcPts val="0"/>
              </a:spcBef>
              <a:spcAft>
                <a:spcPts val="0"/>
              </a:spcAft>
              <a:buClr>
                <a:srgbClr val="000000"/>
              </a:buClr>
              <a:buSzPts val="1400"/>
              <a:buFont typeface="Roboto"/>
              <a:buAutoNum type="alphaLcPeriod"/>
            </a:pPr>
            <a:r>
              <a:rPr lang="en">
                <a:latin typeface="Roboto"/>
                <a:ea typeface="Roboto"/>
                <a:cs typeface="Roboto"/>
                <a:sym typeface="Roboto"/>
              </a:rPr>
              <a:t>Is there a correlation between a conservation nonprofit’s size and how effectively they communicate their values?</a:t>
            </a:r>
            <a:endParaRPr>
              <a:latin typeface="Roboto"/>
              <a:ea typeface="Roboto"/>
              <a:cs typeface="Roboto"/>
              <a:sym typeface="Roboto"/>
            </a:endParaRPr>
          </a:p>
          <a:p>
            <a:pPr marL="457200" lvl="0" indent="-342900" algn="l" rtl="0">
              <a:lnSpc>
                <a:spcPct val="115000"/>
              </a:lnSpc>
              <a:spcBef>
                <a:spcPts val="0"/>
              </a:spcBef>
              <a:spcAft>
                <a:spcPts val="0"/>
              </a:spcAft>
              <a:buClr>
                <a:srgbClr val="000000"/>
              </a:buClr>
              <a:buSzPts val="1800"/>
              <a:buFont typeface="Roboto"/>
              <a:buAutoNum type="arabicPeriod"/>
            </a:pPr>
            <a:r>
              <a:rPr lang="en" sz="1800">
                <a:latin typeface="Roboto"/>
                <a:ea typeface="Roboto"/>
                <a:cs typeface="Roboto"/>
                <a:sym typeface="Roboto"/>
              </a:rPr>
              <a:t>Can the values embedded within nonprofit communication be used to identify a current target audience?</a:t>
            </a:r>
            <a:endParaRPr/>
          </a:p>
        </p:txBody>
      </p:sp>
      <p:sp>
        <p:nvSpPr>
          <p:cNvPr id="150" name="Google Shape;150;p21"/>
          <p:cNvSpPr txBox="1"/>
          <p:nvPr/>
        </p:nvSpPr>
        <p:spPr>
          <a:xfrm>
            <a:off x="1615440" y="0"/>
            <a:ext cx="385191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dirty="0">
                <a:latin typeface="Roboto"/>
                <a:ea typeface="Roboto"/>
                <a:cs typeface="Roboto"/>
                <a:sym typeface="Roboto"/>
              </a:rPr>
              <a:t>Research Questions:</a:t>
            </a:r>
            <a:endParaRPr sz="2300" dirty="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 calcmode="lin" valueType="num">
                                      <p:cBhvr additive="base">
                                        <p:cTn id="7" dur="1000"/>
                                        <p:tgtEl>
                                          <p:spTgt spid="14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 calcmode="lin" valueType="num">
                                      <p:cBhvr additive="base">
                                        <p:cTn id="12" dur="1000"/>
                                        <p:tgtEl>
                                          <p:spTgt spid="14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 calcmode="lin" valueType="num">
                                      <p:cBhvr additive="base">
                                        <p:cTn id="17" dur="1000"/>
                                        <p:tgtEl>
                                          <p:spTgt spid="14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 calcmode="lin" valueType="num">
                                      <p:cBhvr additive="base">
                                        <p:cTn id="22" dur="1000"/>
                                        <p:tgtEl>
                                          <p:spTgt spid="14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9">
                                            <p:txEl>
                                              <p:pRg st="4" end="4"/>
                                            </p:txEl>
                                          </p:spTgt>
                                        </p:tgtEl>
                                        <p:attrNameLst>
                                          <p:attrName>style.visibility</p:attrName>
                                        </p:attrNameLst>
                                      </p:cBhvr>
                                      <p:to>
                                        <p:strVal val="visible"/>
                                      </p:to>
                                    </p:set>
                                    <p:anim calcmode="lin" valueType="num">
                                      <p:cBhvr additive="base">
                                        <p:cTn id="27" dur="1000"/>
                                        <p:tgtEl>
                                          <p:spTgt spid="14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49">
                                            <p:txEl>
                                              <p:pRg st="5" end="5"/>
                                            </p:txEl>
                                          </p:spTgt>
                                        </p:tgtEl>
                                        <p:attrNameLst>
                                          <p:attrName>style.visibility</p:attrName>
                                        </p:attrNameLst>
                                      </p:cBhvr>
                                      <p:to>
                                        <p:strVal val="visible"/>
                                      </p:to>
                                    </p:set>
                                    <p:anim calcmode="lin" valueType="num">
                                      <p:cBhvr additive="base">
                                        <p:cTn id="32" dur="1000"/>
                                        <p:tgtEl>
                                          <p:spTgt spid="14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9">
                                            <p:txEl>
                                              <p:pRg st="6" end="6"/>
                                            </p:txEl>
                                          </p:spTgt>
                                        </p:tgtEl>
                                        <p:attrNameLst>
                                          <p:attrName>style.visibility</p:attrName>
                                        </p:attrNameLst>
                                      </p:cBhvr>
                                      <p:to>
                                        <p:strVal val="visible"/>
                                      </p:to>
                                    </p:set>
                                    <p:anim calcmode="lin" valueType="num">
                                      <p:cBhvr additive="base">
                                        <p:cTn id="37" dur="1000"/>
                                        <p:tgtEl>
                                          <p:spTgt spid="149">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49">
                                            <p:txEl>
                                              <p:pRg st="7" end="7"/>
                                            </p:txEl>
                                          </p:spTgt>
                                        </p:tgtEl>
                                        <p:attrNameLst>
                                          <p:attrName>style.visibility</p:attrName>
                                        </p:attrNameLst>
                                      </p:cBhvr>
                                      <p:to>
                                        <p:strVal val="visible"/>
                                      </p:to>
                                    </p:set>
                                    <p:anim calcmode="lin" valueType="num">
                                      <p:cBhvr additive="base">
                                        <p:cTn id="42" dur="1000"/>
                                        <p:tgtEl>
                                          <p:spTgt spid="149">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9">
                                            <p:txEl>
                                              <p:pRg st="8" end="8"/>
                                            </p:txEl>
                                          </p:spTgt>
                                        </p:tgtEl>
                                        <p:attrNameLst>
                                          <p:attrName>style.visibility</p:attrName>
                                        </p:attrNameLst>
                                      </p:cBhvr>
                                      <p:to>
                                        <p:strVal val="visible"/>
                                      </p:to>
                                    </p:set>
                                    <p:anim calcmode="lin" valueType="num">
                                      <p:cBhvr additive="base">
                                        <p:cTn id="47" dur="1000"/>
                                        <p:tgtEl>
                                          <p:spTgt spid="149">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3065</Words>
  <Application>Microsoft Office PowerPoint</Application>
  <PresentationFormat>On-screen Show (16:9)</PresentationFormat>
  <Paragraphs>362</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Roboto</vt:lpstr>
      <vt:lpstr>Georgia</vt:lpstr>
      <vt:lpstr>Arial</vt:lpstr>
      <vt:lpstr>Times New Roman</vt:lpstr>
      <vt:lpstr>Geometric</vt:lpstr>
      <vt:lpstr>Conservation Nonprofits and Communication of Values</vt:lpstr>
      <vt:lpstr>The Problem</vt:lpstr>
      <vt:lpstr>Guiding Theory and Literature: Schwartz Values Theory</vt:lpstr>
      <vt:lpstr>PowerPoint Presentation</vt:lpstr>
      <vt:lpstr>PowerPoint Presentation</vt:lpstr>
      <vt:lpstr>Politics and Values</vt:lpstr>
      <vt:lpstr>Importance of Branding and Message Framing</vt:lpstr>
      <vt:lpstr>Purpose</vt:lpstr>
      <vt:lpstr>PowerPoint Presentation</vt:lpstr>
      <vt:lpstr>Text Mining</vt:lpstr>
      <vt:lpstr>PowerPoint Presentation</vt:lpstr>
      <vt:lpstr>Defining the Sample</vt:lpstr>
      <vt:lpstr>Extracting MVVs</vt:lpstr>
      <vt:lpstr>Identifying Most Common Tokens</vt:lpstr>
      <vt:lpstr>Schwartz Values Theory Analysis</vt:lpstr>
      <vt:lpstr>Sample output:</vt:lpstr>
      <vt:lpstr>Cosine Similarity and Principal Components Analysis</vt:lpstr>
      <vt:lpstr>Results:</vt:lpstr>
      <vt:lpstr>Student Conservation Association (Large Organization)</vt:lpstr>
      <vt:lpstr>PowerPoint Presentation</vt:lpstr>
      <vt:lpstr>PowerPoint Presentation</vt:lpstr>
      <vt:lpstr>The Secret Life of Pronouns James Pennebaker</vt:lpstr>
      <vt:lpstr>PowerPoint Presentation</vt:lpstr>
      <vt:lpstr>Which values did conservation nonprofits use most?</vt:lpstr>
      <vt:lpstr>PowerPoint Presentation</vt:lpstr>
      <vt:lpstr>PowerPoint Presentation</vt:lpstr>
      <vt:lpstr>PowerPoint Presentation</vt:lpstr>
      <vt:lpstr>Cosine Similarity</vt:lpstr>
      <vt:lpstr>PowerPoint Presentation</vt:lpstr>
      <vt:lpstr>PowerPoint Presentation</vt:lpstr>
      <vt:lpstr>PowerPoint Presentation</vt:lpstr>
      <vt:lpstr>PowerPoint Presentation</vt:lpstr>
      <vt:lpstr>PowerPoint Presentation</vt:lpstr>
      <vt:lpstr>Principal Components Analysis (PCA)</vt:lpstr>
      <vt:lpstr>PowerPoint Presentation</vt:lpstr>
      <vt:lpstr>Literature Review</vt:lpstr>
      <vt:lpstr>PowerPoint Presentation</vt:lpstr>
      <vt:lpstr>Suggestions for Improving Environmental Communication</vt:lpstr>
      <vt:lpstr>Utilizing Values in Communication</vt:lpstr>
      <vt:lpstr>PowerPoint Presentation</vt:lpstr>
      <vt:lpstr>PowerPoint Presentation</vt:lpstr>
      <vt:lpstr>PowerPoint Presentation</vt:lpstr>
      <vt:lpstr>Thank you!</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Nonprofits and Communication of Values</dc:title>
  <cp:lastModifiedBy>Madeline Damon</cp:lastModifiedBy>
  <cp:revision>1</cp:revision>
  <dcterms:modified xsi:type="dcterms:W3CDTF">2021-04-10T18:53:11Z</dcterms:modified>
</cp:coreProperties>
</file>