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8BC9F-10BE-B000-D2F4-D63991BB4C89}" v="303" dt="2021-04-10T20:42:33.809"/>
    <p1510:client id="{7CD1D8AC-663F-4120-9A5F-33DFA0850FB5}" v="31" dt="2021-04-10T18:08:32.428"/>
    <p1510:client id="{93F2BC9F-C0C7-B000-D4E7-91576E8C3FDC}" v="504" dt="2021-04-10T19:50:37.239"/>
    <p1510:client id="{B2F95B8B-5F90-6DE4-37FC-A94BD3DF8F51}" v="15" dt="2021-04-11T21:19:24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727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FC977-28C2-4B68-BF08-20B3FAB7EDC4}" type="datetimeFigureOut">
              <a:rPr lang="en-US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A315A-F5C3-4F1F-A9F3-600D94F0B83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1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3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2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br>
              <a:rPr lang="en-US" dirty="0">
                <a:cs typeface="+mn-lt"/>
              </a:rPr>
            </a:br>
            <a:endParaRPr lang="en-US">
              <a:cs typeface="Calibri"/>
            </a:endParaRPr>
          </a:p>
          <a:p>
            <a:br>
              <a:rPr lang="en-US" dirty="0">
                <a:cs typeface="+mn-lt"/>
              </a:rPr>
            </a:br>
            <a:endParaRPr lang="en-US">
              <a:cs typeface="Calibri"/>
            </a:endParaRPr>
          </a:p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2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>
              <a:cs typeface="+mn-lt"/>
            </a:endParaRPr>
          </a:p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>
              <a:buFont typeface="Arial"/>
              <a:buChar char="•"/>
            </a:pPr>
            <a:endParaRPr lang="en-US" dirty="0">
              <a:cs typeface="+mn-lt"/>
            </a:endParaRPr>
          </a:p>
          <a:p>
            <a:br>
              <a:rPr lang="en-US" dirty="0">
                <a:cs typeface="+mn-lt"/>
              </a:rPr>
            </a:br>
            <a:endParaRPr lang="en-US" dirty="0">
              <a:cs typeface="+mn-lt"/>
            </a:endParaRPr>
          </a:p>
          <a:p>
            <a:pPr>
              <a:buFont typeface="Arial"/>
              <a:buChar char="•"/>
            </a:pPr>
            <a:endParaRPr lang="en-US" dirty="0">
              <a:cs typeface="Calibri"/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+mn-lt"/>
            </a:endParaRPr>
          </a:p>
          <a:p>
            <a:pPr>
              <a:buFont typeface="Arial"/>
              <a:buChar char="•"/>
            </a:pPr>
            <a:endParaRPr lang="en-US" dirty="0">
              <a:cs typeface="+mn-lt"/>
            </a:endParaRPr>
          </a:p>
          <a:p>
            <a:pPr>
              <a:buFont typeface="Arial"/>
              <a:buChar char="•"/>
            </a:pPr>
            <a:endParaRPr lang="en-US" dirty="0">
              <a:cs typeface="+mn-lt"/>
            </a:endParaRPr>
          </a:p>
          <a:p>
            <a:pPr>
              <a:buFont typeface="Arial"/>
              <a:buChar char="•"/>
            </a:pPr>
            <a:endParaRPr lang="en-US" dirty="0">
              <a:cs typeface="+mn-lt"/>
            </a:endParaRPr>
          </a:p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7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98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A315A-F5C3-4F1F-A9F3-600D94F0B83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0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3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5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5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1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8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86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46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9A4E4D9-81C5-47CC-AAF8-94D002B71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9" r="2644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cs typeface="Calibri Light"/>
              </a:rPr>
              <a:t>African-American Women in Montana 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cs typeface="Calibri"/>
              </a:rPr>
              <a:t>Molly Putnam</a:t>
            </a:r>
          </a:p>
          <a:p>
            <a:pPr algn="l"/>
            <a:r>
              <a:rPr lang="en-US" sz="2000" dirty="0">
                <a:cs typeface="Calibri"/>
              </a:rPr>
              <a:t>Faculty Mentor Dr. Tobin Miller Shearer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5F14C-3D3E-456A-81CE-0AB0E860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Methodology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11A815D-3AF8-4A00-920F-187648923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06" y="476573"/>
            <a:ext cx="2593589" cy="3774916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AC3689F-FFF4-4CE9-8594-F58E4C56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773" y="476573"/>
            <a:ext cx="2038454" cy="3774916"/>
          </a:xfrm>
          <a:prstGeom prst="rect">
            <a:avLst/>
          </a:prstGeom>
        </p:spPr>
      </p:pic>
      <p:pic>
        <p:nvPicPr>
          <p:cNvPr id="4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CC11FA5-25E3-4B33-80E7-0606D8ED0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53400" y="1177894"/>
            <a:ext cx="3553968" cy="2372273"/>
          </a:xfrm>
          <a:prstGeom prst="rect">
            <a:avLst/>
          </a:prstGeom>
        </p:spPr>
      </p:pic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82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building, ground, outdoor, old&#10;&#10;Description automatically generated">
            <a:extLst>
              <a:ext uri="{FF2B5EF4-FFF2-40B4-BE49-F238E27FC236}">
                <a16:creationId xmlns:a16="http://schemas.microsoft.com/office/drawing/2014/main" id="{FF5BBD98-DE8A-42D1-87AF-3C528555D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969" r="-2" b="13315"/>
          <a:stretch/>
        </p:blipFill>
        <p:spPr>
          <a:xfrm>
            <a:off x="4875554" y="29892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2FF1D70-94E3-49F2-A25E-B816C147E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21" r="-2" b="744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26159-8FEF-4AA3-A721-38A6182D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Racism in Montana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62CE24-3D3D-4A84-89F1-49F890A419F7}"/>
              </a:ext>
            </a:extLst>
          </p:cNvPr>
          <p:cNvSpPr txBox="1"/>
          <p:nvPr/>
        </p:nvSpPr>
        <p:spPr>
          <a:xfrm>
            <a:off x="6084045" y="2535517"/>
            <a:ext cx="6090027" cy="923330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cs typeface="Calibri"/>
              </a:rPr>
              <a:t>Unidentified Great Fall-area homesteader on the agricultural frontier.</a:t>
            </a:r>
            <a:endParaRPr lang="en-US" b="1">
              <a:solidFill>
                <a:schemeClr val="bg1"/>
              </a:solidFill>
              <a:cs typeface="Calibri"/>
            </a:endParaRPr>
          </a:p>
          <a:p>
            <a:r>
              <a:rPr lang="en-US" b="1" i="1" dirty="0">
                <a:solidFill>
                  <a:schemeClr val="bg1"/>
                </a:solidFill>
                <a:cs typeface="Calibri"/>
              </a:rPr>
              <a:t>Great Falls Photo View Company, Ken Robison Collection</a:t>
            </a:r>
            <a:r>
              <a:rPr lang="en-US" i="1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530B7-CBE3-4F83-9184-2E7E7634DD93}"/>
              </a:ext>
            </a:extLst>
          </p:cNvPr>
          <p:cNvSpPr txBox="1"/>
          <p:nvPr/>
        </p:nvSpPr>
        <p:spPr>
          <a:xfrm>
            <a:off x="6338049" y="6203575"/>
            <a:ext cx="5850963" cy="646331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cs typeface="Calibri"/>
              </a:rPr>
              <a:t>Mary Fields arriving in Montana in the mid 1800s</a:t>
            </a:r>
            <a:endParaRPr lang="en-US" b="1">
              <a:solidFill>
                <a:schemeClr val="bg1"/>
              </a:solidFill>
              <a:cs typeface="Calibri"/>
            </a:endParaRPr>
          </a:p>
          <a:p>
            <a:r>
              <a:rPr lang="en-US" b="1" i="1" dirty="0">
                <a:solidFill>
                  <a:schemeClr val="bg1"/>
                </a:solidFill>
                <a:cs typeface="Calibri"/>
              </a:rPr>
              <a:t>Ursuline Sisters Archives, Great Falls </a:t>
            </a:r>
          </a:p>
        </p:txBody>
      </p:sp>
    </p:spTree>
    <p:extLst>
      <p:ext uri="{BB962C8B-B14F-4D97-AF65-F5344CB8AC3E}">
        <p14:creationId xmlns:p14="http://schemas.microsoft.com/office/powerpoint/2010/main" val="3258687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3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1134E-4A31-420F-AA43-126D550C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African-American Western Women</a:t>
            </a: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081F9F-6031-4190-8BC1-E6D435CC8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5" r="17573" b="-1"/>
          <a:stretch/>
        </p:blipFill>
        <p:spPr>
          <a:xfrm>
            <a:off x="1390621" y="643464"/>
            <a:ext cx="9421126" cy="32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4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1659B-61D6-4923-BA4D-3847826A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Montana Federation of Colored Women’s Club 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81166FF-5E79-45E8-97BF-BA1B34450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7" r="2" b="8754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4" descr="A group of people sitting around a table posing for the camera&#10;&#10;Description automatically generated">
            <a:extLst>
              <a:ext uri="{FF2B5EF4-FFF2-40B4-BE49-F238E27FC236}">
                <a16:creationId xmlns:a16="http://schemas.microsoft.com/office/drawing/2014/main" id="{270C8C51-8DE9-458B-A457-9BBE77F0C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" b="1131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9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AAE3FAD2-A789-4D05-8518-3AB3C80B5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22307"/>
          <a:stretch/>
        </p:blipFill>
        <p:spPr>
          <a:xfrm>
            <a:off x="1023938" y="2166938"/>
            <a:ext cx="3338513" cy="3457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00A09A-CC9D-4078-A84C-90F423AD145A}"/>
              </a:ext>
            </a:extLst>
          </p:cNvPr>
          <p:cNvSpPr txBox="1"/>
          <p:nvPr/>
        </p:nvSpPr>
        <p:spPr>
          <a:xfrm>
            <a:off x="1023938" y="4933950"/>
            <a:ext cx="3338513" cy="6921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Union Bethel Church</a:t>
            </a:r>
            <a:endParaRPr lang="en-US" sz="800">
              <a:solidFill>
                <a:srgbClr val="FFFFFF"/>
              </a:solidFill>
              <a:cs typeface="Calibri"/>
            </a:endParaRPr>
          </a:p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  <a:cs typeface="Calibri"/>
              </a:rPr>
              <a:t>Great Falls, MT</a:t>
            </a:r>
          </a:p>
        </p:txBody>
      </p:sp>
      <p:pic>
        <p:nvPicPr>
          <p:cNvPr id="5" name="Picture 5" descr="A picture containing text, sky, outdoor, house&#10;&#10;Description automatically generated">
            <a:extLst>
              <a:ext uri="{FF2B5EF4-FFF2-40B4-BE49-F238E27FC236}">
                <a16:creationId xmlns:a16="http://schemas.microsoft.com/office/drawing/2014/main" id="{AD116EF0-44AB-4D0D-82AD-74DD7D4FD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" r="3394" b="1"/>
          <a:stretch/>
        </p:blipFill>
        <p:spPr>
          <a:xfrm>
            <a:off x="4430713" y="2166938"/>
            <a:ext cx="3333750" cy="3457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F0442-63E1-452E-94C4-37F2938327AD}"/>
              </a:ext>
            </a:extLst>
          </p:cNvPr>
          <p:cNvSpPr txBox="1"/>
          <p:nvPr/>
        </p:nvSpPr>
        <p:spPr>
          <a:xfrm>
            <a:off x="4430713" y="4933950"/>
            <a:ext cx="3333750" cy="6921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Wayman AME Chapel, Billings, MT</a:t>
            </a:r>
            <a:endParaRPr lang="en-US" sz="8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" name="Picture 8" descr="A picture containing text, person, outdoor, old&#10;&#10;Description automatically generated">
            <a:extLst>
              <a:ext uri="{FF2B5EF4-FFF2-40B4-BE49-F238E27FC236}">
                <a16:creationId xmlns:a16="http://schemas.microsoft.com/office/drawing/2014/main" id="{0F134FC8-F2E8-4C3F-8DD1-2657B413E8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266" b="-2"/>
          <a:stretch/>
        </p:blipFill>
        <p:spPr>
          <a:xfrm>
            <a:off x="7834313" y="2166938"/>
            <a:ext cx="3333750" cy="3457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7EBF6B-AF0C-44AD-B928-9FB613407591}"/>
              </a:ext>
            </a:extLst>
          </p:cNvPr>
          <p:cNvSpPr txBox="1"/>
          <p:nvPr/>
        </p:nvSpPr>
        <p:spPr>
          <a:xfrm>
            <a:off x="7834313" y="4933950"/>
            <a:ext cx="3333750" cy="6921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Emma Riley Smith</a:t>
            </a:r>
            <a:endParaRPr lang="en-US" sz="800">
              <a:solidFill>
                <a:srgbClr val="FFFFFF"/>
              </a:solidFill>
              <a:cs typeface="Calibri"/>
            </a:endParaRPr>
          </a:p>
          <a:p>
            <a:pPr algn="ctr"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  <a:cs typeface="Calibri"/>
              </a:rPr>
              <a:t>Great Falls, 1920s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16211-C5A6-414A-ACE3-07384DEF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Church</a:t>
            </a:r>
          </a:p>
        </p:txBody>
      </p:sp>
    </p:spTree>
    <p:extLst>
      <p:ext uri="{BB962C8B-B14F-4D97-AF65-F5344CB8AC3E}">
        <p14:creationId xmlns:p14="http://schemas.microsoft.com/office/powerpoint/2010/main" val="185905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person, old&#10;&#10;Description automatically generated">
            <a:extLst>
              <a:ext uri="{FF2B5EF4-FFF2-40B4-BE49-F238E27FC236}">
                <a16:creationId xmlns:a16="http://schemas.microsoft.com/office/drawing/2014/main" id="{20EC548D-3DAE-4124-AEA1-EA4CB8FF0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3" b="15273"/>
          <a:stretch/>
        </p:blipFill>
        <p:spPr>
          <a:xfrm>
            <a:off x="6897318" y="709725"/>
            <a:ext cx="5294678" cy="6145051"/>
          </a:xfrm>
          <a:custGeom>
            <a:avLst/>
            <a:gdLst/>
            <a:ahLst/>
            <a:cxnLst/>
            <a:rect l="l" t="t" r="r" b="b"/>
            <a:pathLst>
              <a:path w="5294678" h="6145051">
                <a:moveTo>
                  <a:pt x="3479124" y="0"/>
                </a:moveTo>
                <a:cubicBezTo>
                  <a:pt x="4079583" y="0"/>
                  <a:pt x="4644513" y="152115"/>
                  <a:pt x="5137482" y="419912"/>
                </a:cubicBezTo>
                <a:lnTo>
                  <a:pt x="5294678" y="515411"/>
                </a:lnTo>
                <a:lnTo>
                  <a:pt x="5294678" y="6145051"/>
                </a:lnTo>
                <a:lnTo>
                  <a:pt x="1245466" y="6145051"/>
                </a:lnTo>
                <a:lnTo>
                  <a:pt x="1019012" y="5939236"/>
                </a:lnTo>
                <a:cubicBezTo>
                  <a:pt x="389414" y="5309639"/>
                  <a:pt x="0" y="4439858"/>
                  <a:pt x="0" y="3479124"/>
                </a:cubicBezTo>
                <a:cubicBezTo>
                  <a:pt x="0" y="1557657"/>
                  <a:pt x="1557657" y="0"/>
                  <a:pt x="3479124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6D104383-AD7E-45AE-BEBC-A74A7E336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51D59D4C-F850-4F71-B442-3AFD7A8A0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/>
          </a:blip>
          <a:srcRect t="14736" r="1" b="28333"/>
          <a:stretch/>
        </p:blipFill>
        <p:spPr>
          <a:xfrm>
            <a:off x="2824800" y="1"/>
            <a:ext cx="5061985" cy="3630170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86CCA-E48B-43F4-9E6A-9898AD19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20" y="4592325"/>
            <a:ext cx="5946579" cy="14528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Case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C7480-5613-43D3-8EEF-40D47B0090E6}"/>
              </a:ext>
            </a:extLst>
          </p:cNvPr>
          <p:cNvSpPr txBox="1"/>
          <p:nvPr/>
        </p:nvSpPr>
        <p:spPr>
          <a:xfrm>
            <a:off x="1603131" y="2350476"/>
            <a:ext cx="3045068" cy="46166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+mn-lt"/>
                <a:cs typeface="+mn-lt"/>
              </a:rPr>
              <a:t>Octavia </a:t>
            </a:r>
            <a:r>
              <a:rPr lang="en-US" sz="2400" b="1">
                <a:solidFill>
                  <a:srgbClr val="000000"/>
                </a:solidFill>
                <a:ea typeface="+mn-lt"/>
                <a:cs typeface="+mn-lt"/>
              </a:rPr>
              <a:t>Bridgewater</a:t>
            </a:r>
            <a:endParaRPr lang="en-US" dirty="0" err="1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A957B0-21B8-43C7-8260-659654AB06B0}"/>
              </a:ext>
            </a:extLst>
          </p:cNvPr>
          <p:cNvSpPr txBox="1"/>
          <p:nvPr/>
        </p:nvSpPr>
        <p:spPr>
          <a:xfrm>
            <a:off x="6438900" y="6219091"/>
            <a:ext cx="2625968" cy="461665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Sarah</a:t>
            </a:r>
            <a:r>
              <a:rPr lang="en-US" sz="2400" b="1" dirty="0">
                <a:ea typeface="+mn-lt"/>
                <a:cs typeface="+mn-lt"/>
              </a:rPr>
              <a:t> </a:t>
            </a:r>
            <a:r>
              <a:rPr lang="en-US" sz="2400" b="1" dirty="0">
                <a:solidFill>
                  <a:schemeClr val="bg1"/>
                </a:solidFill>
                <a:ea typeface="+mn-lt"/>
                <a:cs typeface="+mn-lt"/>
              </a:rPr>
              <a:t>Bickford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5868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BFC9A-4AFC-4810-AE68-5B8DE9AD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23" y="233240"/>
            <a:ext cx="2749062" cy="1149717"/>
          </a:xfrm>
        </p:spPr>
        <p:txBody>
          <a:bodyPr>
            <a:normAutofit/>
          </a:bodyPr>
          <a:lstStyle/>
          <a:p>
            <a:r>
              <a:rPr lang="en-US" sz="6000" dirty="0">
                <a:cs typeface="Calibri Light"/>
              </a:rPr>
              <a:t>Legacy</a:t>
            </a:r>
            <a:endParaRPr lang="en-US" sz="6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DD657A0-F75F-4F0C-89A7-D355C805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843" y="1272687"/>
            <a:ext cx="4479680" cy="2524857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BF14C54A-6248-44FB-B75D-E4576CEEE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669" y="230915"/>
            <a:ext cx="4560275" cy="3567976"/>
          </a:xfrm>
          <a:prstGeom prst="rect">
            <a:avLst/>
          </a:prstGeom>
        </p:spPr>
      </p:pic>
      <p:pic>
        <p:nvPicPr>
          <p:cNvPr id="11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30F650E1-3BC9-41AA-8F1B-C7F4973B3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62" y="4434681"/>
            <a:ext cx="12192000" cy="2419350"/>
          </a:xfrm>
        </p:spPr>
      </p:pic>
    </p:spTree>
    <p:extLst>
      <p:ext uri="{BB962C8B-B14F-4D97-AF65-F5344CB8AC3E}">
        <p14:creationId xmlns:p14="http://schemas.microsoft.com/office/powerpoint/2010/main" val="289285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5EBB-745D-4590-A09E-56D95ABBB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127454-05ED-4566-85B8-9B19E8D6D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DD1F1A9-297A-4AD6-B2D8-CA0907A0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129" y="581891"/>
            <a:ext cx="5564058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64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112</Words>
  <Application>Microsoft Office PowerPoint</Application>
  <PresentationFormat>Widescreen</PresentationFormat>
  <Paragraphs>47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 LT Pro</vt:lpstr>
      <vt:lpstr>Calibri</vt:lpstr>
      <vt:lpstr>Calibri Light</vt:lpstr>
      <vt:lpstr>Office Theme</vt:lpstr>
      <vt:lpstr>African-American Women in Montana </vt:lpstr>
      <vt:lpstr>Methodology </vt:lpstr>
      <vt:lpstr>Racism in Montana</vt:lpstr>
      <vt:lpstr>African-American Western Women</vt:lpstr>
      <vt:lpstr>The Montana Federation of Colored Women’s Club </vt:lpstr>
      <vt:lpstr>The Church</vt:lpstr>
      <vt:lpstr>Case Studies</vt:lpstr>
      <vt:lpstr>Legacy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Putnam</dc:creator>
  <cp:lastModifiedBy>Molly Putnam</cp:lastModifiedBy>
  <cp:revision>761</cp:revision>
  <dcterms:created xsi:type="dcterms:W3CDTF">2021-04-10T18:02:32Z</dcterms:created>
  <dcterms:modified xsi:type="dcterms:W3CDTF">2021-04-11T23:18:51Z</dcterms:modified>
</cp:coreProperties>
</file>