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9"/>
  </p:notesMasterIdLst>
  <p:sldIdLst>
    <p:sldId id="256" r:id="rId2"/>
    <p:sldId id="257" r:id="rId3"/>
    <p:sldId id="266" r:id="rId4"/>
    <p:sldId id="258"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5077" autoAdjust="0"/>
  </p:normalViewPr>
  <p:slideViewPr>
    <p:cSldViewPr snapToGrid="0">
      <p:cViewPr varScale="1">
        <p:scale>
          <a:sx n="44" d="100"/>
          <a:sy n="44" d="100"/>
        </p:scale>
        <p:origin x="152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88C8D6-44EB-4B4A-AF86-6E343189CB87}" type="datetimeFigureOut">
              <a:rPr lang="en-US" smtClean="0"/>
              <a:t>4/20/2022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5D8AE4-97A9-4CA2-9586-4ECF56718A18}" type="slidenum">
              <a:rPr lang="en-US" smtClean="0"/>
              <a:t>‹#›</a:t>
            </a:fld>
            <a:endParaRPr lang="en-US"/>
          </a:p>
        </p:txBody>
      </p:sp>
    </p:spTree>
    <p:extLst>
      <p:ext uri="{BB962C8B-B14F-4D97-AF65-F5344CB8AC3E}">
        <p14:creationId xmlns:p14="http://schemas.microsoft.com/office/powerpoint/2010/main" val="1167145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Name, major, graduating, DHC capstone project</a:t>
            </a:r>
          </a:p>
          <a:p>
            <a:endParaRPr lang="en-US" dirty="0"/>
          </a:p>
          <a:p>
            <a:r>
              <a:rPr lang="en-US" dirty="0"/>
              <a:t>Increasing housing prices mean it is more important than ever for Missoulians to be aware of the resources available to them that support access to affordable housing</a:t>
            </a:r>
          </a:p>
          <a:p>
            <a:endParaRPr lang="en-US" dirty="0"/>
          </a:p>
          <a:p>
            <a:r>
              <a:rPr lang="en-US" dirty="0"/>
              <a:t>The following charts prove the increasing prices Missoulians are facing when paying rent and purchasing a home over the last few year.</a:t>
            </a:r>
          </a:p>
          <a:p>
            <a:endParaRPr lang="en-US" dirty="0"/>
          </a:p>
          <a:p>
            <a:r>
              <a:rPr lang="en-US" dirty="0"/>
              <a:t>The first chart shows that as the population of Montana has steadily increased over the past 5 years, the housing supply as steadily decreased. This means the existing housing has become more valuable, leading to ever increasing prices.</a:t>
            </a:r>
          </a:p>
          <a:p>
            <a:endParaRPr lang="en-US" dirty="0"/>
          </a:p>
          <a:p>
            <a:r>
              <a:rPr lang="en-US" dirty="0"/>
              <a:t>The second chart displays rent prices, that have been steadily increasing and recently taken a huge spike in the past year since January 2021. This means displacement for many people, including lower income families and college students that cannot anticipate or afford steadily increasing monthly rent. The monthly rent in Missoula has increased 3% since just March 2022, as of April 11</a:t>
            </a:r>
            <a:r>
              <a:rPr lang="en-US" baseline="30000" dirty="0"/>
              <a:t>th</a:t>
            </a:r>
            <a:r>
              <a:rPr lang="en-US" dirty="0"/>
              <a:t>.</a:t>
            </a:r>
          </a:p>
          <a:p>
            <a:endParaRPr lang="en-US" dirty="0"/>
          </a:p>
          <a:p>
            <a:r>
              <a:rPr lang="en-US" dirty="0"/>
              <a:t>The City of Missoula is aware of these statistics and concerned for the future of many Missoulians. This is why the Affordable Housing Trust Fund was created, and why I partnered with them to help design a webpage specifically for the fund.</a:t>
            </a:r>
          </a:p>
        </p:txBody>
      </p:sp>
      <p:sp>
        <p:nvSpPr>
          <p:cNvPr id="4" name="Slide Number Placeholder 3"/>
          <p:cNvSpPr>
            <a:spLocks noGrp="1"/>
          </p:cNvSpPr>
          <p:nvPr>
            <p:ph type="sldNum" sz="quarter" idx="5"/>
          </p:nvPr>
        </p:nvSpPr>
        <p:spPr/>
        <p:txBody>
          <a:bodyPr/>
          <a:lstStyle/>
          <a:p>
            <a:fld id="{585D8AE4-97A9-4CA2-9586-4ECF56718A18}" type="slidenum">
              <a:rPr lang="en-US" smtClean="0"/>
              <a:t>2</a:t>
            </a:fld>
            <a:endParaRPr lang="en-US"/>
          </a:p>
        </p:txBody>
      </p:sp>
    </p:spTree>
    <p:extLst>
      <p:ext uri="{BB962C8B-B14F-4D97-AF65-F5344CB8AC3E}">
        <p14:creationId xmlns:p14="http://schemas.microsoft.com/office/powerpoint/2010/main" val="3770490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 previous info was scattered across the City website, people would have to call to find anything on the website (which defeats the purpose of a website), very few people knew about the fund, private donors didn’t know how to do so</a:t>
            </a:r>
          </a:p>
        </p:txBody>
      </p:sp>
      <p:sp>
        <p:nvSpPr>
          <p:cNvPr id="4" name="Slide Number Placeholder 3"/>
          <p:cNvSpPr>
            <a:spLocks noGrp="1"/>
          </p:cNvSpPr>
          <p:nvPr>
            <p:ph type="sldNum" sz="quarter" idx="5"/>
          </p:nvPr>
        </p:nvSpPr>
        <p:spPr/>
        <p:txBody>
          <a:bodyPr/>
          <a:lstStyle/>
          <a:p>
            <a:fld id="{585D8AE4-97A9-4CA2-9586-4ECF56718A18}" type="slidenum">
              <a:rPr lang="en-US" smtClean="0"/>
              <a:t>4</a:t>
            </a:fld>
            <a:endParaRPr lang="en-US"/>
          </a:p>
        </p:txBody>
      </p:sp>
    </p:spTree>
    <p:extLst>
      <p:ext uri="{BB962C8B-B14F-4D97-AF65-F5344CB8AC3E}">
        <p14:creationId xmlns:p14="http://schemas.microsoft.com/office/powerpoint/2010/main" val="3109061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Project process and methods:</a:t>
            </a:r>
          </a:p>
          <a:p>
            <a:pPr marL="171450" indent="-171450">
              <a:buFontTx/>
              <a:buChar char="-"/>
            </a:pPr>
            <a:r>
              <a:rPr lang="en-US" dirty="0"/>
              <a:t>Weekly meetings with 2 women from the City of Missoula staff that work in Community Planning and Development</a:t>
            </a:r>
          </a:p>
          <a:p>
            <a:pPr marL="171450" indent="-171450">
              <a:buFontTx/>
              <a:buChar char="-"/>
            </a:pPr>
            <a:r>
              <a:rPr lang="en-US" dirty="0"/>
              <a:t>Received lots of info to organize and reframe in an easily understandable and accessible way</a:t>
            </a:r>
          </a:p>
          <a:p>
            <a:pPr marL="171450" indent="-171450">
              <a:buFontTx/>
              <a:buChar char="-"/>
            </a:pPr>
            <a:r>
              <a:rPr lang="en-US" dirty="0"/>
              <a:t>Developed multiple versions of the page, final one will be passed off to Professional Consultant the City hired to redo entire website</a:t>
            </a:r>
          </a:p>
          <a:p>
            <a:pPr marL="171450" indent="-171450">
              <a:buFontTx/>
              <a:buChar char="-"/>
            </a:pPr>
            <a:endParaRPr lang="en-US" dirty="0"/>
          </a:p>
          <a:p>
            <a:pPr marL="0" indent="0">
              <a:buFontTx/>
              <a:buNone/>
            </a:pPr>
            <a:r>
              <a:rPr lang="en-US" dirty="0"/>
              <a:t>Now will demo my work for you all to see…</a:t>
            </a:r>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585D8AE4-97A9-4CA2-9586-4ECF56718A18}" type="slidenum">
              <a:rPr lang="en-US" smtClean="0"/>
              <a:t>5</a:t>
            </a:fld>
            <a:endParaRPr lang="en-US"/>
          </a:p>
        </p:txBody>
      </p:sp>
    </p:spTree>
    <p:extLst>
      <p:ext uri="{BB962C8B-B14F-4D97-AF65-F5344CB8AC3E}">
        <p14:creationId xmlns:p14="http://schemas.microsoft.com/office/powerpoint/2010/main" val="2055972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Management Information Systems is an interesting and engaging major that teaches students how to be professional in business and also proficient in current technologies that are changing the face of the working world everyday. MIS students are adaptable and resourceful, and use their skills to help others in business by solving problems with technology that is up to date and efficient.</a:t>
            </a:r>
          </a:p>
          <a:p>
            <a:endParaRPr lang="en-US" dirty="0"/>
          </a:p>
          <a:p>
            <a:r>
              <a:rPr lang="en-US" dirty="0"/>
              <a:t>As the world continues to modernize and technology is constantly changing, there is an increasing need for companies to digitally upscale and have a coherent digital presence in order to reach their audiences. This has created a high demand for people that understand business problems and how technology can work to solve them.</a:t>
            </a:r>
          </a:p>
          <a:p>
            <a:endParaRPr lang="en-US" dirty="0"/>
          </a:p>
          <a:p>
            <a:r>
              <a:rPr lang="en-US" dirty="0"/>
              <a:t>This summer, I will be starting my career in IT Consulting where I will be working on many projects that help outside companies reform their digital strategies to better support and grow their businesses. Therefore, this project was a great way to get actual hands on “research” in my field of work and provide value to a real client in the community</a:t>
            </a:r>
          </a:p>
        </p:txBody>
      </p:sp>
      <p:sp>
        <p:nvSpPr>
          <p:cNvPr id="4" name="Slide Number Placeholder 3"/>
          <p:cNvSpPr>
            <a:spLocks noGrp="1"/>
          </p:cNvSpPr>
          <p:nvPr>
            <p:ph type="sldNum" sz="quarter" idx="5"/>
          </p:nvPr>
        </p:nvSpPr>
        <p:spPr/>
        <p:txBody>
          <a:bodyPr/>
          <a:lstStyle/>
          <a:p>
            <a:fld id="{585D8AE4-97A9-4CA2-9586-4ECF56718A18}" type="slidenum">
              <a:rPr lang="en-US" smtClean="0"/>
              <a:t>6</a:t>
            </a:fld>
            <a:endParaRPr lang="en-US"/>
          </a:p>
        </p:txBody>
      </p:sp>
    </p:spTree>
    <p:extLst>
      <p:ext uri="{BB962C8B-B14F-4D97-AF65-F5344CB8AC3E}">
        <p14:creationId xmlns:p14="http://schemas.microsoft.com/office/powerpoint/2010/main" val="1508422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Doing this project not only benefitted me, however. As I mentioned, the page I designed will be launched on the City of Missoula’s website and incorporated in their larger website redesign in the next couple of years. It will be the landing spot for people in the community to find information on a great asset the City has created that will benefit many Missoulians and increase their quality of life. I am very happy with the results of this project and thrilled that I am able to give back to the community that I have come to love very much over the last four years at UM with my senior capstone project.</a:t>
            </a:r>
          </a:p>
        </p:txBody>
      </p:sp>
      <p:sp>
        <p:nvSpPr>
          <p:cNvPr id="4" name="Slide Number Placeholder 3"/>
          <p:cNvSpPr>
            <a:spLocks noGrp="1"/>
          </p:cNvSpPr>
          <p:nvPr>
            <p:ph type="sldNum" sz="quarter" idx="5"/>
          </p:nvPr>
        </p:nvSpPr>
        <p:spPr/>
        <p:txBody>
          <a:bodyPr/>
          <a:lstStyle/>
          <a:p>
            <a:fld id="{585D8AE4-97A9-4CA2-9586-4ECF56718A18}" type="slidenum">
              <a:rPr lang="en-US" smtClean="0"/>
              <a:t>7</a:t>
            </a:fld>
            <a:endParaRPr lang="en-US"/>
          </a:p>
        </p:txBody>
      </p:sp>
    </p:spTree>
    <p:extLst>
      <p:ext uri="{BB962C8B-B14F-4D97-AF65-F5344CB8AC3E}">
        <p14:creationId xmlns:p14="http://schemas.microsoft.com/office/powerpoint/2010/main" val="1591544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5DDBEFC6-239F-4B16-A69B-5E826241CD8E}" type="datetimeFigureOut">
              <a:rPr lang="en-US" smtClean="0"/>
              <a:t>4/20/2022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581797-E8E6-4F02-AD1F-9D2F2B742A2B}" type="slidenum">
              <a:rPr lang="en-US" smtClean="0"/>
              <a:t>‹#›</a:t>
            </a:fld>
            <a:endParaRPr lang="en-US"/>
          </a:p>
        </p:txBody>
      </p:sp>
    </p:spTree>
    <p:extLst>
      <p:ext uri="{BB962C8B-B14F-4D97-AF65-F5344CB8AC3E}">
        <p14:creationId xmlns:p14="http://schemas.microsoft.com/office/powerpoint/2010/main" val="372496203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DBEFC6-239F-4B16-A69B-5E826241CD8E}"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81797-E8E6-4F02-AD1F-9D2F2B742A2B}" type="slidenum">
              <a:rPr lang="en-US" smtClean="0"/>
              <a:t>‹#›</a:t>
            </a:fld>
            <a:endParaRPr lang="en-US"/>
          </a:p>
        </p:txBody>
      </p:sp>
    </p:spTree>
    <p:extLst>
      <p:ext uri="{BB962C8B-B14F-4D97-AF65-F5344CB8AC3E}">
        <p14:creationId xmlns:p14="http://schemas.microsoft.com/office/powerpoint/2010/main" val="122514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DBEFC6-239F-4B16-A69B-5E826241CD8E}" type="datetimeFigureOut">
              <a:rPr lang="en-US" smtClean="0"/>
              <a:t>4/20/2022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81797-E8E6-4F02-AD1F-9D2F2B742A2B}" type="slidenum">
              <a:rPr lang="en-US" smtClean="0"/>
              <a:t>‹#›</a:t>
            </a:fld>
            <a:endParaRPr lang="en-US"/>
          </a:p>
        </p:txBody>
      </p:sp>
    </p:spTree>
    <p:extLst>
      <p:ext uri="{BB962C8B-B14F-4D97-AF65-F5344CB8AC3E}">
        <p14:creationId xmlns:p14="http://schemas.microsoft.com/office/powerpoint/2010/main" val="4122185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DBEFC6-239F-4B16-A69B-5E826241CD8E}" type="datetimeFigureOut">
              <a:rPr lang="en-US" smtClean="0"/>
              <a:t>4/20/2022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581797-E8E6-4F02-AD1F-9D2F2B742A2B}" type="slidenum">
              <a:rPr lang="en-US" smtClean="0"/>
              <a:t>‹#›</a:t>
            </a:fld>
            <a:endParaRPr lang="en-US"/>
          </a:p>
        </p:txBody>
      </p:sp>
    </p:spTree>
    <p:extLst>
      <p:ext uri="{BB962C8B-B14F-4D97-AF65-F5344CB8AC3E}">
        <p14:creationId xmlns:p14="http://schemas.microsoft.com/office/powerpoint/2010/main" val="10834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5DDBEFC6-239F-4B16-A69B-5E826241CD8E}" type="datetimeFigureOut">
              <a:rPr lang="en-US" smtClean="0"/>
              <a:t>4/20/2022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581797-E8E6-4F02-AD1F-9D2F2B742A2B}" type="slidenum">
              <a:rPr lang="en-US" smtClean="0"/>
              <a:t>‹#›</a:t>
            </a:fld>
            <a:endParaRPr lang="en-US"/>
          </a:p>
        </p:txBody>
      </p:sp>
    </p:spTree>
    <p:extLst>
      <p:ext uri="{BB962C8B-B14F-4D97-AF65-F5344CB8AC3E}">
        <p14:creationId xmlns:p14="http://schemas.microsoft.com/office/powerpoint/2010/main" val="107240353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DDBEFC6-239F-4B16-A69B-5E826241CD8E}" type="datetimeFigureOut">
              <a:rPr lang="en-US" smtClean="0"/>
              <a:t>4/20/2022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18581797-E8E6-4F02-AD1F-9D2F2B742A2B}" type="slidenum">
              <a:rPr lang="en-US" smtClean="0"/>
              <a:t>‹#›</a:t>
            </a:fld>
            <a:endParaRPr lang="en-US"/>
          </a:p>
        </p:txBody>
      </p:sp>
    </p:spTree>
    <p:extLst>
      <p:ext uri="{BB962C8B-B14F-4D97-AF65-F5344CB8AC3E}">
        <p14:creationId xmlns:p14="http://schemas.microsoft.com/office/powerpoint/2010/main" val="490526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5DDBEFC6-239F-4B16-A69B-5E826241CD8E}" type="datetimeFigureOut">
              <a:rPr lang="en-US" smtClean="0"/>
              <a:t>4/20/2022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581797-E8E6-4F02-AD1F-9D2F2B742A2B}"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768449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DBEFC6-239F-4B16-A69B-5E826241CD8E}" type="datetimeFigureOut">
              <a:rPr lang="en-US" smtClean="0"/>
              <a:t>4/20/2022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581797-E8E6-4F02-AD1F-9D2F2B742A2B}" type="slidenum">
              <a:rPr lang="en-US" smtClean="0"/>
              <a:t>‹#›</a:t>
            </a:fld>
            <a:endParaRPr lang="en-US"/>
          </a:p>
        </p:txBody>
      </p:sp>
    </p:spTree>
    <p:extLst>
      <p:ext uri="{BB962C8B-B14F-4D97-AF65-F5344CB8AC3E}">
        <p14:creationId xmlns:p14="http://schemas.microsoft.com/office/powerpoint/2010/main" val="658154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BEFC6-239F-4B16-A69B-5E826241CD8E}" type="datetimeFigureOut">
              <a:rPr lang="en-US" smtClean="0"/>
              <a:t>4/20/2022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581797-E8E6-4F02-AD1F-9D2F2B742A2B}" type="slidenum">
              <a:rPr lang="en-US" smtClean="0"/>
              <a:t>‹#›</a:t>
            </a:fld>
            <a:endParaRPr lang="en-US"/>
          </a:p>
        </p:txBody>
      </p:sp>
    </p:spTree>
    <p:extLst>
      <p:ext uri="{BB962C8B-B14F-4D97-AF65-F5344CB8AC3E}">
        <p14:creationId xmlns:p14="http://schemas.microsoft.com/office/powerpoint/2010/main" val="1005635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DBEFC6-239F-4B16-A69B-5E826241CD8E}" type="datetimeFigureOut">
              <a:rPr lang="en-US" smtClean="0"/>
              <a:t>4/20/2022</a:t>
            </a:fld>
            <a:endParaRPr lang="en-US"/>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a:p>
        </p:txBody>
      </p:sp>
      <p:sp>
        <p:nvSpPr>
          <p:cNvPr id="7" name="Slide Number Placeholder 6"/>
          <p:cNvSpPr>
            <a:spLocks noGrp="1"/>
          </p:cNvSpPr>
          <p:nvPr>
            <p:ph type="sldNum" sz="quarter" idx="12"/>
          </p:nvPr>
        </p:nvSpPr>
        <p:spPr/>
        <p:txBody>
          <a:bodyPr/>
          <a:lstStyle/>
          <a:p>
            <a:fld id="{18581797-E8E6-4F02-AD1F-9D2F2B742A2B}" type="slidenum">
              <a:rPr lang="en-US" smtClean="0"/>
              <a:t>‹#›</a:t>
            </a:fld>
            <a:endParaRPr lang="en-US"/>
          </a:p>
        </p:txBody>
      </p:sp>
    </p:spTree>
    <p:extLst>
      <p:ext uri="{BB962C8B-B14F-4D97-AF65-F5344CB8AC3E}">
        <p14:creationId xmlns:p14="http://schemas.microsoft.com/office/powerpoint/2010/main" val="3815156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5DDBEFC6-239F-4B16-A69B-5E826241CD8E}" type="datetimeFigureOut">
              <a:rPr lang="en-US" smtClean="0"/>
              <a:t>4/20/2022</a:t>
            </a:fld>
            <a:endParaRPr lang="en-US"/>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a:p>
        </p:txBody>
      </p:sp>
      <p:sp>
        <p:nvSpPr>
          <p:cNvPr id="7" name="Slide Number Placeholder 6"/>
          <p:cNvSpPr>
            <a:spLocks noGrp="1"/>
          </p:cNvSpPr>
          <p:nvPr>
            <p:ph type="sldNum" sz="quarter" idx="12"/>
          </p:nvPr>
        </p:nvSpPr>
        <p:spPr/>
        <p:txBody>
          <a:bodyPr/>
          <a:lstStyle/>
          <a:p>
            <a:fld id="{18581797-E8E6-4F02-AD1F-9D2F2B742A2B}" type="slidenum">
              <a:rPr lang="en-US" smtClean="0"/>
              <a:t>‹#›</a:t>
            </a:fld>
            <a:endParaRPr lang="en-US"/>
          </a:p>
        </p:txBody>
      </p:sp>
    </p:spTree>
    <p:extLst>
      <p:ext uri="{BB962C8B-B14F-4D97-AF65-F5344CB8AC3E}">
        <p14:creationId xmlns:p14="http://schemas.microsoft.com/office/powerpoint/2010/main" val="3364911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5DDBEFC6-239F-4B16-A69B-5E826241CD8E}" type="datetimeFigureOut">
              <a:rPr lang="en-US" smtClean="0"/>
              <a:t>4/20/2022</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18581797-E8E6-4F02-AD1F-9D2F2B742A2B}" type="slidenum">
              <a:rPr lang="en-US" smtClean="0"/>
              <a:t>‹#›</a:t>
            </a:fld>
            <a:endParaRPr lang="en-US"/>
          </a:p>
        </p:txBody>
      </p:sp>
    </p:spTree>
    <p:extLst>
      <p:ext uri="{BB962C8B-B14F-4D97-AF65-F5344CB8AC3E}">
        <p14:creationId xmlns:p14="http://schemas.microsoft.com/office/powerpoint/2010/main" val="94698490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montanafreepress.org/2021/11/29/expert-says-montana-home-costs-driven-by-shortage/" TargetMode="Externa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3" Type="http://schemas.openxmlformats.org/officeDocument/2006/relationships/hyperlink" Target="https://petraslater0.wixsite.com/ahtfwebpag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66CB5-43DF-4577-AFFE-F8DBBA626ACC}"/>
              </a:ext>
            </a:extLst>
          </p:cNvPr>
          <p:cNvSpPr>
            <a:spLocks noGrp="1"/>
          </p:cNvSpPr>
          <p:nvPr>
            <p:ph type="ctrTitle"/>
          </p:nvPr>
        </p:nvSpPr>
        <p:spPr>
          <a:xfrm>
            <a:off x="1600200" y="4269282"/>
            <a:ext cx="8991600" cy="1264762"/>
          </a:xfrm>
        </p:spPr>
        <p:txBody>
          <a:bodyPr>
            <a:normAutofit/>
          </a:bodyPr>
          <a:lstStyle/>
          <a:p>
            <a:r>
              <a:rPr lang="en-US" sz="2200"/>
              <a:t>City of Missoula Partnership Project: Supporting the Affordable Housing Trust Fund</a:t>
            </a:r>
          </a:p>
        </p:txBody>
      </p:sp>
      <p:sp>
        <p:nvSpPr>
          <p:cNvPr id="3" name="Subtitle 2">
            <a:extLst>
              <a:ext uri="{FF2B5EF4-FFF2-40B4-BE49-F238E27FC236}">
                <a16:creationId xmlns:a16="http://schemas.microsoft.com/office/drawing/2014/main" id="{7D7D36F2-96AD-4F97-8E49-7F63D107411E}"/>
              </a:ext>
            </a:extLst>
          </p:cNvPr>
          <p:cNvSpPr>
            <a:spLocks noGrp="1"/>
          </p:cNvSpPr>
          <p:nvPr>
            <p:ph type="subTitle" idx="1"/>
          </p:nvPr>
        </p:nvSpPr>
        <p:spPr>
          <a:xfrm>
            <a:off x="2560320" y="5688535"/>
            <a:ext cx="7071360" cy="536125"/>
          </a:xfrm>
        </p:spPr>
        <p:txBody>
          <a:bodyPr>
            <a:normAutofit/>
          </a:bodyPr>
          <a:lstStyle/>
          <a:p>
            <a:r>
              <a:rPr lang="en-US" sz="2400" dirty="0"/>
              <a:t>Petra Slater</a:t>
            </a:r>
          </a:p>
        </p:txBody>
      </p:sp>
      <p:sp>
        <p:nvSpPr>
          <p:cNvPr id="16" name="Rectangle 11">
            <a:extLst>
              <a:ext uri="{FF2B5EF4-FFF2-40B4-BE49-F238E27FC236}">
                <a16:creationId xmlns:a16="http://schemas.microsoft.com/office/drawing/2014/main" id="{54798C77-D8F3-45A7-AFCA-17447536FA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15865" y="640555"/>
            <a:ext cx="3760270" cy="33120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3">
            <a:extLst>
              <a:ext uri="{FF2B5EF4-FFF2-40B4-BE49-F238E27FC236}">
                <a16:creationId xmlns:a16="http://schemas.microsoft.com/office/drawing/2014/main" id="{F47F1C13-DA1C-434E-BA34-7E431CCF00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1500" y="806112"/>
            <a:ext cx="3429000" cy="298094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City">
            <a:extLst>
              <a:ext uri="{FF2B5EF4-FFF2-40B4-BE49-F238E27FC236}">
                <a16:creationId xmlns:a16="http://schemas.microsoft.com/office/drawing/2014/main" id="{F5BE9D75-950E-AEDA-14C3-AB0D62A573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770120" y="970704"/>
            <a:ext cx="2651760" cy="2651760"/>
          </a:xfrm>
          <a:prstGeom prst="rect">
            <a:avLst/>
          </a:prstGeom>
        </p:spPr>
      </p:pic>
    </p:spTree>
    <p:extLst>
      <p:ext uri="{BB962C8B-B14F-4D97-AF65-F5344CB8AC3E}">
        <p14:creationId xmlns:p14="http://schemas.microsoft.com/office/powerpoint/2010/main" val="2696593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9535D-65E7-45A9-BD73-0CA7A5E2104B}"/>
              </a:ext>
            </a:extLst>
          </p:cNvPr>
          <p:cNvSpPr>
            <a:spLocks noGrp="1"/>
          </p:cNvSpPr>
          <p:nvPr>
            <p:ph type="title"/>
          </p:nvPr>
        </p:nvSpPr>
        <p:spPr>
          <a:xfrm>
            <a:off x="2231136" y="165730"/>
            <a:ext cx="7729728" cy="952242"/>
          </a:xfrm>
        </p:spPr>
        <p:txBody>
          <a:bodyPr/>
          <a:lstStyle/>
          <a:p>
            <a:r>
              <a:rPr lang="en-US" dirty="0"/>
              <a:t>Missoula housing market trends</a:t>
            </a:r>
          </a:p>
        </p:txBody>
      </p:sp>
      <p:pic>
        <p:nvPicPr>
          <p:cNvPr id="21" name="Picture 20" descr="Chart, line chart&#10;&#10;Description automatically generated">
            <a:extLst>
              <a:ext uri="{FF2B5EF4-FFF2-40B4-BE49-F238E27FC236}">
                <a16:creationId xmlns:a16="http://schemas.microsoft.com/office/drawing/2014/main" id="{3C5CFD3A-2607-45A2-AD77-ABEB06649E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9328" y="1422112"/>
            <a:ext cx="5720019" cy="3190138"/>
          </a:xfrm>
          <a:prstGeom prst="rect">
            <a:avLst/>
          </a:prstGeom>
        </p:spPr>
      </p:pic>
      <p:cxnSp>
        <p:nvCxnSpPr>
          <p:cNvPr id="25" name="Straight Connector 24">
            <a:extLst>
              <a:ext uri="{FF2B5EF4-FFF2-40B4-BE49-F238E27FC236}">
                <a16:creationId xmlns:a16="http://schemas.microsoft.com/office/drawing/2014/main" id="{C2F1F163-90BF-4E05-A1C0-3DD472537772}"/>
              </a:ext>
            </a:extLst>
          </p:cNvPr>
          <p:cNvCxnSpPr/>
          <p:nvPr/>
        </p:nvCxnSpPr>
        <p:spPr>
          <a:xfrm>
            <a:off x="6096000" y="1297075"/>
            <a:ext cx="0" cy="5144877"/>
          </a:xfrm>
          <a:prstGeom prst="line">
            <a:avLst/>
          </a:prstGeom>
        </p:spPr>
        <p:style>
          <a:lnRef idx="3">
            <a:schemeClr val="dk1"/>
          </a:lnRef>
          <a:fillRef idx="0">
            <a:schemeClr val="dk1"/>
          </a:fillRef>
          <a:effectRef idx="2">
            <a:schemeClr val="dk1"/>
          </a:effectRef>
          <a:fontRef idx="minor">
            <a:schemeClr val="tx1"/>
          </a:fontRef>
        </p:style>
      </p:cxnSp>
      <p:sp>
        <p:nvSpPr>
          <p:cNvPr id="28" name="Rectangle 27">
            <a:extLst>
              <a:ext uri="{FF2B5EF4-FFF2-40B4-BE49-F238E27FC236}">
                <a16:creationId xmlns:a16="http://schemas.microsoft.com/office/drawing/2014/main" id="{0935AF7C-6054-46A0-B275-B829B61A7381}"/>
              </a:ext>
            </a:extLst>
          </p:cNvPr>
          <p:cNvSpPr/>
          <p:nvPr/>
        </p:nvSpPr>
        <p:spPr>
          <a:xfrm>
            <a:off x="656993" y="4801958"/>
            <a:ext cx="4781378" cy="134176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CA04EC7-4190-42E6-884C-9ECF47F03770}"/>
              </a:ext>
            </a:extLst>
          </p:cNvPr>
          <p:cNvSpPr/>
          <p:nvPr/>
        </p:nvSpPr>
        <p:spPr>
          <a:xfrm>
            <a:off x="6753630" y="1730708"/>
            <a:ext cx="4571993" cy="164961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182F053C-D256-4376-8298-B315975AC6A1}"/>
              </a:ext>
            </a:extLst>
          </p:cNvPr>
          <p:cNvSpPr txBox="1"/>
          <p:nvPr/>
        </p:nvSpPr>
        <p:spPr>
          <a:xfrm>
            <a:off x="783340" y="4938348"/>
            <a:ext cx="4571994" cy="1015663"/>
          </a:xfrm>
          <a:prstGeom prst="rect">
            <a:avLst/>
          </a:prstGeom>
          <a:noFill/>
        </p:spPr>
        <p:txBody>
          <a:bodyPr wrap="square" rtlCol="0">
            <a:spAutoFit/>
          </a:bodyPr>
          <a:lstStyle/>
          <a:p>
            <a:r>
              <a:rPr lang="en-US" sz="2000" dirty="0"/>
              <a:t>Low housing supply continues to reduce affordability as the population continues to grow faster than homes are being built.</a:t>
            </a:r>
          </a:p>
        </p:txBody>
      </p:sp>
      <p:sp>
        <p:nvSpPr>
          <p:cNvPr id="32" name="TextBox 31">
            <a:extLst>
              <a:ext uri="{FF2B5EF4-FFF2-40B4-BE49-F238E27FC236}">
                <a16:creationId xmlns:a16="http://schemas.microsoft.com/office/drawing/2014/main" id="{6123866D-2EFE-4697-8928-9C057DD48E73}"/>
              </a:ext>
            </a:extLst>
          </p:cNvPr>
          <p:cNvSpPr txBox="1"/>
          <p:nvPr/>
        </p:nvSpPr>
        <p:spPr>
          <a:xfrm>
            <a:off x="6982227" y="2093851"/>
            <a:ext cx="4114800" cy="923330"/>
          </a:xfrm>
          <a:prstGeom prst="rect">
            <a:avLst/>
          </a:prstGeom>
          <a:noFill/>
        </p:spPr>
        <p:txBody>
          <a:bodyPr wrap="square" rtlCol="0">
            <a:spAutoFit/>
          </a:bodyPr>
          <a:lstStyle/>
          <a:p>
            <a:r>
              <a:rPr lang="en-US" dirty="0"/>
              <a:t>Average rent prices in Missoula have risen by over 14% in the past year, with a 3% increase from just one month ago.</a:t>
            </a:r>
          </a:p>
        </p:txBody>
      </p:sp>
      <p:pic>
        <p:nvPicPr>
          <p:cNvPr id="34" name="Picture 33" descr="Graphical user interface, application&#10;&#10;Description automatically generated">
            <a:extLst>
              <a:ext uri="{FF2B5EF4-FFF2-40B4-BE49-F238E27FC236}">
                <a16:creationId xmlns:a16="http://schemas.microsoft.com/office/drawing/2014/main" id="{F2C42695-F55E-4754-963B-7ED462E5A3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62654" y="3651691"/>
            <a:ext cx="5712475" cy="2395554"/>
          </a:xfrm>
          <a:prstGeom prst="rect">
            <a:avLst/>
          </a:prstGeom>
        </p:spPr>
      </p:pic>
      <p:sp>
        <p:nvSpPr>
          <p:cNvPr id="35" name="TextBox 34">
            <a:extLst>
              <a:ext uri="{FF2B5EF4-FFF2-40B4-BE49-F238E27FC236}">
                <a16:creationId xmlns:a16="http://schemas.microsoft.com/office/drawing/2014/main" id="{1F087B08-B93C-443E-BD5F-F3B373A1707C}"/>
              </a:ext>
            </a:extLst>
          </p:cNvPr>
          <p:cNvSpPr txBox="1"/>
          <p:nvPr/>
        </p:nvSpPr>
        <p:spPr>
          <a:xfrm>
            <a:off x="6753630" y="6313509"/>
            <a:ext cx="5082773" cy="369332"/>
          </a:xfrm>
          <a:prstGeom prst="rect">
            <a:avLst/>
          </a:prstGeom>
          <a:noFill/>
        </p:spPr>
        <p:txBody>
          <a:bodyPr wrap="square" rtlCol="0">
            <a:spAutoFit/>
          </a:bodyPr>
          <a:lstStyle/>
          <a:p>
            <a:r>
              <a:rPr lang="en-US" dirty="0">
                <a:solidFill>
                  <a:schemeClr val="bg2">
                    <a:lumMod val="75000"/>
                  </a:schemeClr>
                </a:solidFill>
              </a:rPr>
              <a:t>https://www.zumper.com/rent-research/missoula-mt</a:t>
            </a:r>
          </a:p>
        </p:txBody>
      </p:sp>
      <p:sp>
        <p:nvSpPr>
          <p:cNvPr id="36" name="TextBox 35">
            <a:extLst>
              <a:ext uri="{FF2B5EF4-FFF2-40B4-BE49-F238E27FC236}">
                <a16:creationId xmlns:a16="http://schemas.microsoft.com/office/drawing/2014/main" id="{6EC7BD94-46B0-41F7-AF78-A89DBE82DB9F}"/>
              </a:ext>
            </a:extLst>
          </p:cNvPr>
          <p:cNvSpPr txBox="1"/>
          <p:nvPr/>
        </p:nvSpPr>
        <p:spPr>
          <a:xfrm>
            <a:off x="771248" y="6210294"/>
            <a:ext cx="4892952" cy="923330"/>
          </a:xfrm>
          <a:prstGeom prst="rect">
            <a:avLst/>
          </a:prstGeom>
          <a:noFill/>
        </p:spPr>
        <p:txBody>
          <a:bodyPr wrap="square" rtlCol="0">
            <a:spAutoFit/>
          </a:bodyPr>
          <a:lstStyle/>
          <a:p>
            <a:r>
              <a:rPr lang="en-US" dirty="0">
                <a:solidFill>
                  <a:schemeClr val="bg2">
                    <a:lumMod val="75000"/>
                  </a:schemeClr>
                </a:solidFill>
                <a:hlinkClick r:id="rId5">
                  <a:extLst>
                    <a:ext uri="{A12FA001-AC4F-418D-AE19-62706E023703}">
                      <ahyp:hlinkClr xmlns:ahyp="http://schemas.microsoft.com/office/drawing/2018/hyperlinkcolor" val="tx"/>
                    </a:ext>
                  </a:extLst>
                </a:hlinkClick>
              </a:rPr>
              <a:t>https://montanafreepress.org/2021/11/29/expert-says-montana-home-costs-driven-by-shortage/</a:t>
            </a:r>
            <a:endParaRPr lang="en-US" dirty="0">
              <a:solidFill>
                <a:schemeClr val="bg2">
                  <a:lumMod val="75000"/>
                </a:schemeClr>
              </a:solidFill>
            </a:endParaRPr>
          </a:p>
          <a:p>
            <a:endParaRPr lang="en-US" dirty="0"/>
          </a:p>
        </p:txBody>
      </p:sp>
    </p:spTree>
    <p:extLst>
      <p:ext uri="{BB962C8B-B14F-4D97-AF65-F5344CB8AC3E}">
        <p14:creationId xmlns:p14="http://schemas.microsoft.com/office/powerpoint/2010/main" val="330784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7F3B8-8DB8-4D42-804C-588E755359F6}"/>
              </a:ext>
            </a:extLst>
          </p:cNvPr>
          <p:cNvSpPr>
            <a:spLocks noGrp="1"/>
          </p:cNvSpPr>
          <p:nvPr>
            <p:ph type="title"/>
          </p:nvPr>
        </p:nvSpPr>
        <p:spPr>
          <a:xfrm>
            <a:off x="6900672" y="483476"/>
            <a:ext cx="4486656" cy="1174991"/>
          </a:xfrm>
        </p:spPr>
        <p:txBody>
          <a:bodyPr vert="horz" lIns="182880" tIns="182880" rIns="182880" bIns="182880" rtlCol="0" anchor="ctr">
            <a:normAutofit/>
          </a:bodyPr>
          <a:lstStyle/>
          <a:p>
            <a:r>
              <a:rPr lang="en-US" sz="2400" dirty="0">
                <a:solidFill>
                  <a:schemeClr val="tx1">
                    <a:lumMod val="85000"/>
                    <a:lumOff val="15000"/>
                  </a:schemeClr>
                </a:solidFill>
              </a:rPr>
              <a:t>The affordable housing trust fund</a:t>
            </a:r>
          </a:p>
        </p:txBody>
      </p:sp>
      <p:pic>
        <p:nvPicPr>
          <p:cNvPr id="6" name="Picture Placeholder 5" descr="Diagram&#10;&#10;Description automatically generated">
            <a:extLst>
              <a:ext uri="{FF2B5EF4-FFF2-40B4-BE49-F238E27FC236}">
                <a16:creationId xmlns:a16="http://schemas.microsoft.com/office/drawing/2014/main" id="{C6E74A7D-5168-4C73-9D55-6566278245D4}"/>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4411" r="15270" b="1"/>
          <a:stretch/>
        </p:blipFill>
        <p:spPr>
          <a:xfrm>
            <a:off x="20" y="10"/>
            <a:ext cx="6086621" cy="6857990"/>
          </a:xfrm>
          <a:prstGeom prst="rect">
            <a:avLst/>
          </a:prstGeom>
        </p:spPr>
      </p:pic>
      <p:sp>
        <p:nvSpPr>
          <p:cNvPr id="4" name="Text Placeholder 3">
            <a:extLst>
              <a:ext uri="{FF2B5EF4-FFF2-40B4-BE49-F238E27FC236}">
                <a16:creationId xmlns:a16="http://schemas.microsoft.com/office/drawing/2014/main" id="{E6E81D58-2716-45E6-BA89-E369797302B5}"/>
              </a:ext>
            </a:extLst>
          </p:cNvPr>
          <p:cNvSpPr>
            <a:spLocks noGrp="1"/>
          </p:cNvSpPr>
          <p:nvPr>
            <p:ph type="body" sz="half" idx="2"/>
          </p:nvPr>
        </p:nvSpPr>
        <p:spPr>
          <a:xfrm>
            <a:off x="6900672" y="2183524"/>
            <a:ext cx="4486656" cy="4191000"/>
          </a:xfrm>
        </p:spPr>
        <p:txBody>
          <a:bodyPr vert="horz" lIns="91440" tIns="45720" rIns="91440" bIns="45720" rtlCol="0">
            <a:normAutofit/>
          </a:bodyPr>
          <a:lstStyle/>
          <a:p>
            <a:pPr indent="-228600" algn="l">
              <a:buFont typeface="Arial" panose="020B0604020202020204" pitchFamily="34" charset="0"/>
              <a:buChar char="•"/>
            </a:pPr>
            <a:r>
              <a:rPr lang="en-US" sz="2000" dirty="0">
                <a:solidFill>
                  <a:schemeClr val="tx1">
                    <a:lumMod val="85000"/>
                    <a:lumOff val="15000"/>
                  </a:schemeClr>
                </a:solidFill>
              </a:rPr>
              <a:t>Established in July 2020</a:t>
            </a:r>
          </a:p>
          <a:p>
            <a:pPr indent="-228600" algn="l">
              <a:buFont typeface="Arial" panose="020B0604020202020204" pitchFamily="34" charset="0"/>
              <a:buChar char="•"/>
            </a:pPr>
            <a:r>
              <a:rPr lang="en-US" sz="2000" dirty="0">
                <a:solidFill>
                  <a:schemeClr val="tx1">
                    <a:lumMod val="85000"/>
                    <a:lumOff val="15000"/>
                  </a:schemeClr>
                </a:solidFill>
              </a:rPr>
              <a:t>Missoula’s only local funding source for affordable homes</a:t>
            </a:r>
          </a:p>
          <a:p>
            <a:pPr indent="-228600" algn="l">
              <a:buFont typeface="Arial" panose="020B0604020202020204" pitchFamily="34" charset="0"/>
              <a:buChar char="•"/>
            </a:pPr>
            <a:r>
              <a:rPr lang="en-US" sz="2000" dirty="0">
                <a:solidFill>
                  <a:schemeClr val="tx1">
                    <a:lumMod val="85000"/>
                    <a:lumOff val="15000"/>
                  </a:schemeClr>
                </a:solidFill>
              </a:rPr>
              <a:t>To enable long range planning, multi-year projects, and measured risk taking to address the city’s severe housing needs</a:t>
            </a:r>
          </a:p>
          <a:p>
            <a:pPr indent="-228600" algn="l">
              <a:buFont typeface="Arial" panose="020B0604020202020204" pitchFamily="34" charset="0"/>
              <a:buChar char="•"/>
            </a:pPr>
            <a:r>
              <a:rPr lang="en-US" sz="2000" dirty="0">
                <a:solidFill>
                  <a:schemeClr val="tx1">
                    <a:lumMod val="85000"/>
                    <a:lumOff val="15000"/>
                  </a:schemeClr>
                </a:solidFill>
              </a:rPr>
              <a:t>Involves a competitive application process</a:t>
            </a:r>
          </a:p>
          <a:p>
            <a:pPr indent="-228600" algn="l">
              <a:buFont typeface="Arial" panose="020B0604020202020204" pitchFamily="34" charset="0"/>
              <a:buChar char="•"/>
            </a:pPr>
            <a:r>
              <a:rPr lang="en-US" sz="2000" dirty="0">
                <a:solidFill>
                  <a:schemeClr val="tx1">
                    <a:lumMod val="85000"/>
                    <a:lumOff val="15000"/>
                  </a:schemeClr>
                </a:solidFill>
              </a:rPr>
              <a:t>Funding from federal and private sources</a:t>
            </a:r>
          </a:p>
        </p:txBody>
      </p:sp>
    </p:spTree>
    <p:extLst>
      <p:ext uri="{BB962C8B-B14F-4D97-AF65-F5344CB8AC3E}">
        <p14:creationId xmlns:p14="http://schemas.microsoft.com/office/powerpoint/2010/main" val="2496630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57071-DA47-4AAA-AA78-0C87C2EFBA5F}"/>
              </a:ext>
            </a:extLst>
          </p:cNvPr>
          <p:cNvSpPr>
            <a:spLocks noGrp="1"/>
          </p:cNvSpPr>
          <p:nvPr>
            <p:ph type="title"/>
          </p:nvPr>
        </p:nvSpPr>
        <p:spPr>
          <a:xfrm>
            <a:off x="871728" y="534323"/>
            <a:ext cx="5894832" cy="1188720"/>
          </a:xfrm>
        </p:spPr>
        <p:txBody>
          <a:bodyPr>
            <a:normAutofit/>
          </a:bodyPr>
          <a:lstStyle/>
          <a:p>
            <a:r>
              <a:rPr lang="en-US" dirty="0"/>
              <a:t>Project Goals</a:t>
            </a:r>
          </a:p>
        </p:txBody>
      </p:sp>
      <p:sp>
        <p:nvSpPr>
          <p:cNvPr id="3" name="Content Placeholder 2">
            <a:extLst>
              <a:ext uri="{FF2B5EF4-FFF2-40B4-BE49-F238E27FC236}">
                <a16:creationId xmlns:a16="http://schemas.microsoft.com/office/drawing/2014/main" id="{48FE196A-7BBC-439E-BC4D-990A8BC2579F}"/>
              </a:ext>
            </a:extLst>
          </p:cNvPr>
          <p:cNvSpPr>
            <a:spLocks noGrp="1"/>
          </p:cNvSpPr>
          <p:nvPr>
            <p:ph idx="1"/>
          </p:nvPr>
        </p:nvSpPr>
        <p:spPr>
          <a:xfrm>
            <a:off x="803243" y="1981200"/>
            <a:ext cx="5963317" cy="4445000"/>
          </a:xfrm>
        </p:spPr>
        <p:txBody>
          <a:bodyPr>
            <a:normAutofit/>
          </a:bodyPr>
          <a:lstStyle/>
          <a:p>
            <a:pPr marL="0" indent="0">
              <a:buNone/>
            </a:pPr>
            <a:r>
              <a:rPr lang="en-US" sz="2400" b="1" dirty="0"/>
              <a:t>Expand community awareness and knowledge of the fund and increase accessibility to funds available.</a:t>
            </a:r>
          </a:p>
          <a:p>
            <a:pPr marL="342900" indent="-342900">
              <a:buFont typeface="+mj-lt"/>
              <a:buAutoNum type="arabicPeriod"/>
            </a:pPr>
            <a:r>
              <a:rPr lang="en-US" sz="2000" dirty="0"/>
              <a:t>Condense scattered information into one, easy to find webpage</a:t>
            </a:r>
          </a:p>
          <a:p>
            <a:pPr marL="342900" indent="-342900">
              <a:buFont typeface="+mj-lt"/>
              <a:buAutoNum type="arabicPeriod"/>
            </a:pPr>
            <a:r>
              <a:rPr lang="en-US" sz="2000" dirty="0"/>
              <a:t>Increase engagement through use of accessible language for multiple types of audiences</a:t>
            </a:r>
          </a:p>
          <a:p>
            <a:pPr marL="342900" indent="-342900">
              <a:buFont typeface="+mj-lt"/>
              <a:buAutoNum type="arabicPeriod"/>
            </a:pPr>
            <a:r>
              <a:rPr lang="en-US" sz="2000" dirty="0"/>
              <a:t>Build and encourage options for fund-raising and private donations</a:t>
            </a:r>
          </a:p>
          <a:p>
            <a:pPr lvl="1"/>
            <a:endParaRPr lang="en-US" dirty="0"/>
          </a:p>
        </p:txBody>
      </p:sp>
      <p:sp>
        <p:nvSpPr>
          <p:cNvPr id="17" name="Rectangle 16">
            <a:extLst>
              <a:ext uri="{FF2B5EF4-FFF2-40B4-BE49-F238E27FC236}">
                <a16:creationId xmlns:a16="http://schemas.microsoft.com/office/drawing/2014/main" id="{8CC23146-3D9E-4DD1-90F2-D9AAE4927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6706" y="964692"/>
            <a:ext cx="3986784"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FB165923-D8A4-48EF-BD8D-8DF410BBE4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1298" y="1128683"/>
            <a:ext cx="3657600"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Bullseye">
            <a:extLst>
              <a:ext uri="{FF2B5EF4-FFF2-40B4-BE49-F238E27FC236}">
                <a16:creationId xmlns:a16="http://schemas.microsoft.com/office/drawing/2014/main" id="{69E66086-D053-1855-40EF-F3112F8757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15890" y="1768763"/>
            <a:ext cx="3328416" cy="3328416"/>
          </a:xfrm>
          <a:prstGeom prst="rect">
            <a:avLst/>
          </a:prstGeom>
        </p:spPr>
      </p:pic>
    </p:spTree>
    <p:extLst>
      <p:ext uri="{BB962C8B-B14F-4D97-AF65-F5344CB8AC3E}">
        <p14:creationId xmlns:p14="http://schemas.microsoft.com/office/powerpoint/2010/main" val="1287312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27808-724A-4FC7-BA44-961F9EC3A69A}"/>
              </a:ext>
            </a:extLst>
          </p:cNvPr>
          <p:cNvSpPr>
            <a:spLocks noGrp="1"/>
          </p:cNvSpPr>
          <p:nvPr>
            <p:ph type="title"/>
          </p:nvPr>
        </p:nvSpPr>
        <p:spPr>
          <a:xfrm>
            <a:off x="2231136" y="259612"/>
            <a:ext cx="7729728" cy="1188720"/>
          </a:xfrm>
        </p:spPr>
        <p:txBody>
          <a:bodyPr/>
          <a:lstStyle/>
          <a:p>
            <a:r>
              <a:rPr lang="en-US" dirty="0"/>
              <a:t>Webpage demo</a:t>
            </a:r>
          </a:p>
        </p:txBody>
      </p:sp>
      <p:sp>
        <p:nvSpPr>
          <p:cNvPr id="3" name="Content Placeholder 2">
            <a:extLst>
              <a:ext uri="{FF2B5EF4-FFF2-40B4-BE49-F238E27FC236}">
                <a16:creationId xmlns:a16="http://schemas.microsoft.com/office/drawing/2014/main" id="{B0F51D07-2993-45BE-9757-F0DCB60DF303}"/>
              </a:ext>
            </a:extLst>
          </p:cNvPr>
          <p:cNvSpPr>
            <a:spLocks noGrp="1"/>
          </p:cNvSpPr>
          <p:nvPr>
            <p:ph idx="1"/>
          </p:nvPr>
        </p:nvSpPr>
        <p:spPr>
          <a:xfrm>
            <a:off x="1905000" y="1943100"/>
            <a:ext cx="8585200" cy="4076699"/>
          </a:xfrm>
        </p:spPr>
        <p:txBody>
          <a:bodyPr/>
          <a:lstStyle/>
          <a:p>
            <a:r>
              <a:rPr lang="en-US" sz="2800" b="1" dirty="0"/>
              <a:t>Project Process</a:t>
            </a:r>
          </a:p>
          <a:p>
            <a:pPr lvl="1"/>
            <a:r>
              <a:rPr lang="en-US" sz="2400" dirty="0"/>
              <a:t>2-month process</a:t>
            </a:r>
          </a:p>
          <a:p>
            <a:pPr lvl="1"/>
            <a:r>
              <a:rPr lang="en-US" sz="2400" dirty="0"/>
              <a:t>Worked closely with staff from the City of Missoula</a:t>
            </a:r>
          </a:p>
          <a:p>
            <a:pPr lvl="1"/>
            <a:r>
              <a:rPr lang="en-US" sz="2400" dirty="0"/>
              <a:t>Organize information</a:t>
            </a:r>
          </a:p>
          <a:p>
            <a:pPr lvl="1"/>
            <a:r>
              <a:rPr lang="en-US" sz="2400" dirty="0"/>
              <a:t>Edit, edit, edit</a:t>
            </a:r>
          </a:p>
          <a:p>
            <a:r>
              <a:rPr lang="en-US" sz="2800" b="1" dirty="0"/>
              <a:t>Now for the final product!</a:t>
            </a:r>
          </a:p>
          <a:p>
            <a:r>
              <a:rPr lang="en-US" sz="2400" dirty="0">
                <a:solidFill>
                  <a:schemeClr val="accent1">
                    <a:lumMod val="75000"/>
                  </a:schemeClr>
                </a:solidFill>
                <a:hlinkClick r:id="rId3">
                  <a:extLst>
                    <a:ext uri="{A12FA001-AC4F-418D-AE19-62706E023703}">
                      <ahyp:hlinkClr xmlns:ahyp="http://schemas.microsoft.com/office/drawing/2018/hyperlinkcolor" val="tx"/>
                    </a:ext>
                  </a:extLst>
                </a:hlinkClick>
              </a:rPr>
              <a:t>https://petraslater0.wixsite.com/ahtfwebpage</a:t>
            </a:r>
            <a:endParaRPr lang="en-US" sz="2400" dirty="0">
              <a:solidFill>
                <a:schemeClr val="accent1">
                  <a:lumMod val="75000"/>
                </a:schemeClr>
              </a:solidFill>
            </a:endParaRPr>
          </a:p>
          <a:p>
            <a:pPr marL="0" indent="0">
              <a:buNone/>
            </a:pPr>
            <a:endParaRPr lang="en-US" sz="2400" dirty="0"/>
          </a:p>
        </p:txBody>
      </p:sp>
    </p:spTree>
    <p:extLst>
      <p:ext uri="{BB962C8B-B14F-4D97-AF65-F5344CB8AC3E}">
        <p14:creationId xmlns:p14="http://schemas.microsoft.com/office/powerpoint/2010/main" val="3611138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BBA6D-6630-49B9-80AC-B064D4A53F06}"/>
              </a:ext>
            </a:extLst>
          </p:cNvPr>
          <p:cNvSpPr>
            <a:spLocks noGrp="1"/>
          </p:cNvSpPr>
          <p:nvPr>
            <p:ph type="title"/>
          </p:nvPr>
        </p:nvSpPr>
        <p:spPr>
          <a:xfrm>
            <a:off x="2231136" y="259612"/>
            <a:ext cx="7729728" cy="1188720"/>
          </a:xfrm>
        </p:spPr>
        <p:txBody>
          <a:bodyPr/>
          <a:lstStyle/>
          <a:p>
            <a:r>
              <a:rPr lang="en-US"/>
              <a:t>Project significance</a:t>
            </a:r>
            <a:endParaRPr lang="en-US" dirty="0"/>
          </a:p>
        </p:txBody>
      </p:sp>
      <p:grpSp>
        <p:nvGrpSpPr>
          <p:cNvPr id="6" name="Group 5">
            <a:extLst>
              <a:ext uri="{FF2B5EF4-FFF2-40B4-BE49-F238E27FC236}">
                <a16:creationId xmlns:a16="http://schemas.microsoft.com/office/drawing/2014/main" id="{A58BC1B8-171B-4FE4-B83B-43ADE2ED1E80}"/>
              </a:ext>
            </a:extLst>
          </p:cNvPr>
          <p:cNvGrpSpPr/>
          <p:nvPr/>
        </p:nvGrpSpPr>
        <p:grpSpPr>
          <a:xfrm>
            <a:off x="2231135" y="1880083"/>
            <a:ext cx="7729729" cy="3961060"/>
            <a:chOff x="2231135" y="1918183"/>
            <a:chExt cx="7729729" cy="3961060"/>
          </a:xfrm>
        </p:grpSpPr>
        <p:sp>
          <p:nvSpPr>
            <p:cNvPr id="8" name="Rectangle: Rounded Corners 7">
              <a:extLst>
                <a:ext uri="{FF2B5EF4-FFF2-40B4-BE49-F238E27FC236}">
                  <a16:creationId xmlns:a16="http://schemas.microsoft.com/office/drawing/2014/main" id="{BC1B6E80-E735-4256-93B8-6E4E51B4FF04}"/>
                </a:ext>
              </a:extLst>
            </p:cNvPr>
            <p:cNvSpPr/>
            <p:nvPr/>
          </p:nvSpPr>
          <p:spPr>
            <a:xfrm>
              <a:off x="2231136" y="1918183"/>
              <a:ext cx="7729728" cy="1131731"/>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2" name="Freeform: Shape 11">
              <a:extLst>
                <a:ext uri="{FF2B5EF4-FFF2-40B4-BE49-F238E27FC236}">
                  <a16:creationId xmlns:a16="http://schemas.microsoft.com/office/drawing/2014/main" id="{5A2C7DC2-D5E2-47F8-B72D-874A13BCAE15}"/>
                </a:ext>
              </a:extLst>
            </p:cNvPr>
            <p:cNvSpPr/>
            <p:nvPr/>
          </p:nvSpPr>
          <p:spPr>
            <a:xfrm>
              <a:off x="3538285" y="1918183"/>
              <a:ext cx="6422578" cy="1131731"/>
            </a:xfrm>
            <a:custGeom>
              <a:avLst/>
              <a:gdLst>
                <a:gd name="connsiteX0" fmla="*/ 0 w 6422578"/>
                <a:gd name="connsiteY0" fmla="*/ 0 h 1131731"/>
                <a:gd name="connsiteX1" fmla="*/ 6422578 w 6422578"/>
                <a:gd name="connsiteY1" fmla="*/ 0 h 1131731"/>
                <a:gd name="connsiteX2" fmla="*/ 6422578 w 6422578"/>
                <a:gd name="connsiteY2" fmla="*/ 1131731 h 1131731"/>
                <a:gd name="connsiteX3" fmla="*/ 0 w 6422578"/>
                <a:gd name="connsiteY3" fmla="*/ 1131731 h 1131731"/>
                <a:gd name="connsiteX4" fmla="*/ 0 w 6422578"/>
                <a:gd name="connsiteY4" fmla="*/ 0 h 11317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2578" h="1131731">
                  <a:moveTo>
                    <a:pt x="0" y="0"/>
                  </a:moveTo>
                  <a:lnTo>
                    <a:pt x="6422578" y="0"/>
                  </a:lnTo>
                  <a:lnTo>
                    <a:pt x="6422578" y="1131731"/>
                  </a:lnTo>
                  <a:lnTo>
                    <a:pt x="0" y="11317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9775" tIns="119775" rIns="119775" bIns="119775" numCol="1" spcCol="1270" anchor="ctr" anchorCtr="0">
              <a:noAutofit/>
            </a:bodyPr>
            <a:lstStyle/>
            <a:p>
              <a:pPr marL="0" lvl="0" indent="0" algn="l" defTabSz="889000">
                <a:lnSpc>
                  <a:spcPct val="100000"/>
                </a:lnSpc>
                <a:spcBef>
                  <a:spcPct val="0"/>
                </a:spcBef>
                <a:spcAft>
                  <a:spcPct val="35000"/>
                </a:spcAft>
                <a:buNone/>
              </a:pPr>
              <a:r>
                <a:rPr lang="en-US" sz="2000" kern="1200" dirty="0"/>
                <a:t>MIS = solving business problems with technology</a:t>
              </a:r>
            </a:p>
          </p:txBody>
        </p:sp>
        <p:sp>
          <p:nvSpPr>
            <p:cNvPr id="13" name="Rectangle: Rounded Corners 12">
              <a:extLst>
                <a:ext uri="{FF2B5EF4-FFF2-40B4-BE49-F238E27FC236}">
                  <a16:creationId xmlns:a16="http://schemas.microsoft.com/office/drawing/2014/main" id="{9A3B8055-117B-469A-9819-A1E853E573F0}"/>
                </a:ext>
              </a:extLst>
            </p:cNvPr>
            <p:cNvSpPr/>
            <p:nvPr/>
          </p:nvSpPr>
          <p:spPr>
            <a:xfrm>
              <a:off x="2231135" y="3361141"/>
              <a:ext cx="7729728" cy="1131731"/>
            </a:xfrm>
            <a:prstGeom prst="roundRect">
              <a:avLst>
                <a:gd name="adj" fmla="val 5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US" dirty="0"/>
            </a:p>
          </p:txBody>
        </p:sp>
        <p:sp>
          <p:nvSpPr>
            <p:cNvPr id="14" name="Rectangle 13" descr="Help">
              <a:extLst>
                <a:ext uri="{FF2B5EF4-FFF2-40B4-BE49-F238E27FC236}">
                  <a16:creationId xmlns:a16="http://schemas.microsoft.com/office/drawing/2014/main" id="{40BD1CDD-F98F-4E12-9A82-5650F09B9A63}"/>
                </a:ext>
              </a:extLst>
            </p:cNvPr>
            <p:cNvSpPr/>
            <p:nvPr/>
          </p:nvSpPr>
          <p:spPr>
            <a:xfrm>
              <a:off x="2522686" y="2172822"/>
              <a:ext cx="622452" cy="622452"/>
            </a:xfrm>
            <a:prstGeom prst="rect">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Freeform: Shape 14">
              <a:extLst>
                <a:ext uri="{FF2B5EF4-FFF2-40B4-BE49-F238E27FC236}">
                  <a16:creationId xmlns:a16="http://schemas.microsoft.com/office/drawing/2014/main" id="{D790F16A-F98A-433E-B32C-3550075715CC}"/>
                </a:ext>
              </a:extLst>
            </p:cNvPr>
            <p:cNvSpPr/>
            <p:nvPr/>
          </p:nvSpPr>
          <p:spPr>
            <a:xfrm>
              <a:off x="3538285" y="3332847"/>
              <a:ext cx="6422578" cy="1131731"/>
            </a:xfrm>
            <a:custGeom>
              <a:avLst/>
              <a:gdLst>
                <a:gd name="connsiteX0" fmla="*/ 0 w 6422578"/>
                <a:gd name="connsiteY0" fmla="*/ 0 h 1131731"/>
                <a:gd name="connsiteX1" fmla="*/ 6422578 w 6422578"/>
                <a:gd name="connsiteY1" fmla="*/ 0 h 1131731"/>
                <a:gd name="connsiteX2" fmla="*/ 6422578 w 6422578"/>
                <a:gd name="connsiteY2" fmla="*/ 1131731 h 1131731"/>
                <a:gd name="connsiteX3" fmla="*/ 0 w 6422578"/>
                <a:gd name="connsiteY3" fmla="*/ 1131731 h 1131731"/>
                <a:gd name="connsiteX4" fmla="*/ 0 w 6422578"/>
                <a:gd name="connsiteY4" fmla="*/ 0 h 11317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2578" h="1131731">
                  <a:moveTo>
                    <a:pt x="0" y="0"/>
                  </a:moveTo>
                  <a:lnTo>
                    <a:pt x="6422578" y="0"/>
                  </a:lnTo>
                  <a:lnTo>
                    <a:pt x="6422578" y="1131731"/>
                  </a:lnTo>
                  <a:lnTo>
                    <a:pt x="0" y="11317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9775" tIns="119775" rIns="119775" bIns="119775" numCol="1" spcCol="1270" anchor="ctr" anchorCtr="0">
              <a:noAutofit/>
            </a:bodyPr>
            <a:lstStyle/>
            <a:p>
              <a:pPr marL="0" lvl="0" indent="0" algn="l" defTabSz="889000">
                <a:lnSpc>
                  <a:spcPct val="100000"/>
                </a:lnSpc>
                <a:spcBef>
                  <a:spcPct val="0"/>
                </a:spcBef>
                <a:spcAft>
                  <a:spcPct val="35000"/>
                </a:spcAft>
                <a:buNone/>
              </a:pPr>
              <a:endParaRPr lang="en-US" sz="2000" kern="1200" dirty="0"/>
            </a:p>
          </p:txBody>
        </p:sp>
        <p:sp>
          <p:nvSpPr>
            <p:cNvPr id="16" name="Rectangle: Rounded Corners 15">
              <a:extLst>
                <a:ext uri="{FF2B5EF4-FFF2-40B4-BE49-F238E27FC236}">
                  <a16:creationId xmlns:a16="http://schemas.microsoft.com/office/drawing/2014/main" id="{931EE72A-F67A-4D63-A951-A40660C30382}"/>
                </a:ext>
              </a:extLst>
            </p:cNvPr>
            <p:cNvSpPr/>
            <p:nvPr/>
          </p:nvSpPr>
          <p:spPr>
            <a:xfrm>
              <a:off x="2231136" y="4747512"/>
              <a:ext cx="7729728" cy="1131731"/>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7" name="Rectangle 16" descr="Magnifying glass">
              <a:extLst>
                <a:ext uri="{FF2B5EF4-FFF2-40B4-BE49-F238E27FC236}">
                  <a16:creationId xmlns:a16="http://schemas.microsoft.com/office/drawing/2014/main" id="{563E9A56-9E75-44E4-83F2-4F709A3CBF32}"/>
                </a:ext>
              </a:extLst>
            </p:cNvPr>
            <p:cNvSpPr/>
            <p:nvPr/>
          </p:nvSpPr>
          <p:spPr>
            <a:xfrm>
              <a:off x="2573484" y="5002151"/>
              <a:ext cx="622452" cy="622452"/>
            </a:xfrm>
            <a:prstGeom prst="rect">
              <a:avLst/>
            </a:prstGeom>
            <a: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8" name="Freeform: Shape 17">
              <a:extLst>
                <a:ext uri="{FF2B5EF4-FFF2-40B4-BE49-F238E27FC236}">
                  <a16:creationId xmlns:a16="http://schemas.microsoft.com/office/drawing/2014/main" id="{E200E4D0-8461-42DE-B014-1B242965641A}"/>
                </a:ext>
              </a:extLst>
            </p:cNvPr>
            <p:cNvSpPr/>
            <p:nvPr/>
          </p:nvSpPr>
          <p:spPr>
            <a:xfrm>
              <a:off x="3538285" y="4747512"/>
              <a:ext cx="6422578" cy="1131731"/>
            </a:xfrm>
            <a:custGeom>
              <a:avLst/>
              <a:gdLst>
                <a:gd name="connsiteX0" fmla="*/ 0 w 6422578"/>
                <a:gd name="connsiteY0" fmla="*/ 0 h 1131731"/>
                <a:gd name="connsiteX1" fmla="*/ 6422578 w 6422578"/>
                <a:gd name="connsiteY1" fmla="*/ 0 h 1131731"/>
                <a:gd name="connsiteX2" fmla="*/ 6422578 w 6422578"/>
                <a:gd name="connsiteY2" fmla="*/ 1131731 h 1131731"/>
                <a:gd name="connsiteX3" fmla="*/ 0 w 6422578"/>
                <a:gd name="connsiteY3" fmla="*/ 1131731 h 1131731"/>
                <a:gd name="connsiteX4" fmla="*/ 0 w 6422578"/>
                <a:gd name="connsiteY4" fmla="*/ 0 h 11317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2578" h="1131731">
                  <a:moveTo>
                    <a:pt x="0" y="0"/>
                  </a:moveTo>
                  <a:lnTo>
                    <a:pt x="6422578" y="0"/>
                  </a:lnTo>
                  <a:lnTo>
                    <a:pt x="6422578" y="1131731"/>
                  </a:lnTo>
                  <a:lnTo>
                    <a:pt x="0" y="113173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9775" tIns="119775" rIns="119775" bIns="119775" numCol="1" spcCol="1270" anchor="ctr" anchorCtr="0">
              <a:noAutofit/>
            </a:bodyPr>
            <a:lstStyle/>
            <a:p>
              <a:pPr marL="0" lvl="0" indent="0" algn="l" defTabSz="889000">
                <a:lnSpc>
                  <a:spcPct val="100000"/>
                </a:lnSpc>
                <a:spcBef>
                  <a:spcPct val="0"/>
                </a:spcBef>
                <a:spcAft>
                  <a:spcPct val="35000"/>
                </a:spcAft>
                <a:buNone/>
              </a:pPr>
              <a:r>
                <a:rPr lang="en-US" sz="2000" kern="1200" dirty="0"/>
                <a:t>Consulting: helping </a:t>
              </a:r>
              <a:r>
                <a:rPr lang="en-US" sz="2000" dirty="0"/>
                <a:t>organizations</a:t>
              </a:r>
              <a:r>
                <a:rPr lang="en-US" sz="2000" kern="1200" dirty="0"/>
                <a:t> achieve their goals by problem solving and finding the right tools for them.</a:t>
              </a:r>
            </a:p>
          </p:txBody>
        </p:sp>
        <p:sp>
          <p:nvSpPr>
            <p:cNvPr id="10" name="Rectangle 9" descr="User Network">
              <a:extLst>
                <a:ext uri="{FF2B5EF4-FFF2-40B4-BE49-F238E27FC236}">
                  <a16:creationId xmlns:a16="http://schemas.microsoft.com/office/drawing/2014/main" id="{B1FF4ABC-A78B-46FD-B1DA-01E1E917BBDB}"/>
                </a:ext>
              </a:extLst>
            </p:cNvPr>
            <p:cNvSpPr/>
            <p:nvPr/>
          </p:nvSpPr>
          <p:spPr>
            <a:xfrm>
              <a:off x="2522686" y="3587486"/>
              <a:ext cx="622452" cy="622452"/>
            </a:xfrm>
            <a:prstGeom prst="rect">
              <a:avLst/>
            </a:prstGeom>
            <a: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sp>
        <p:nvSpPr>
          <p:cNvPr id="19" name="TextBox 18">
            <a:extLst>
              <a:ext uri="{FF2B5EF4-FFF2-40B4-BE49-F238E27FC236}">
                <a16:creationId xmlns:a16="http://schemas.microsoft.com/office/drawing/2014/main" id="{87BA6EDB-52C8-4537-B021-98F49B98E5A2}"/>
              </a:ext>
            </a:extLst>
          </p:cNvPr>
          <p:cNvSpPr txBox="1"/>
          <p:nvPr/>
        </p:nvSpPr>
        <p:spPr>
          <a:xfrm>
            <a:off x="3538285" y="3663686"/>
            <a:ext cx="6131029" cy="400110"/>
          </a:xfrm>
          <a:prstGeom prst="rect">
            <a:avLst/>
          </a:prstGeom>
          <a:noFill/>
        </p:spPr>
        <p:txBody>
          <a:bodyPr wrap="square" rtlCol="0">
            <a:spAutoFit/>
          </a:bodyPr>
          <a:lstStyle/>
          <a:p>
            <a:r>
              <a:rPr lang="en-US" sz="2000" dirty="0"/>
              <a:t>Increasing need for companies to digitally upscale</a:t>
            </a:r>
          </a:p>
        </p:txBody>
      </p:sp>
    </p:spTree>
    <p:extLst>
      <p:ext uri="{BB962C8B-B14F-4D97-AF65-F5344CB8AC3E}">
        <p14:creationId xmlns:p14="http://schemas.microsoft.com/office/powerpoint/2010/main" val="3443713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B8699-8BC7-4D18-B8A5-67576E9901B1}"/>
              </a:ext>
            </a:extLst>
          </p:cNvPr>
          <p:cNvSpPr>
            <a:spLocks noGrp="1"/>
          </p:cNvSpPr>
          <p:nvPr>
            <p:ph type="title"/>
          </p:nvPr>
        </p:nvSpPr>
        <p:spPr>
          <a:xfrm>
            <a:off x="804672" y="374560"/>
            <a:ext cx="4486656" cy="1174991"/>
          </a:xfrm>
        </p:spPr>
        <p:txBody>
          <a:bodyPr>
            <a:normAutofit/>
          </a:bodyPr>
          <a:lstStyle/>
          <a:p>
            <a:r>
              <a:rPr lang="en-US" sz="2400"/>
              <a:t>Project Implications</a:t>
            </a:r>
          </a:p>
        </p:txBody>
      </p:sp>
      <p:sp>
        <p:nvSpPr>
          <p:cNvPr id="3" name="Content Placeholder 2">
            <a:extLst>
              <a:ext uri="{FF2B5EF4-FFF2-40B4-BE49-F238E27FC236}">
                <a16:creationId xmlns:a16="http://schemas.microsoft.com/office/drawing/2014/main" id="{B3A785C0-6182-44E3-8257-79638E3371B0}"/>
              </a:ext>
            </a:extLst>
          </p:cNvPr>
          <p:cNvSpPr>
            <a:spLocks noGrp="1"/>
          </p:cNvSpPr>
          <p:nvPr>
            <p:ph idx="1"/>
          </p:nvPr>
        </p:nvSpPr>
        <p:spPr>
          <a:xfrm>
            <a:off x="330200" y="1866900"/>
            <a:ext cx="5372100" cy="4616540"/>
          </a:xfrm>
        </p:spPr>
        <p:txBody>
          <a:bodyPr>
            <a:normAutofit/>
          </a:bodyPr>
          <a:lstStyle/>
          <a:p>
            <a:pPr>
              <a:lnSpc>
                <a:spcPct val="150000"/>
              </a:lnSpc>
            </a:pPr>
            <a:r>
              <a:rPr lang="en-US" sz="2400" dirty="0"/>
              <a:t>Helps the City of Missoula achieve their organizational goals</a:t>
            </a:r>
          </a:p>
          <a:p>
            <a:pPr>
              <a:lnSpc>
                <a:spcPct val="150000"/>
              </a:lnSpc>
            </a:pPr>
            <a:r>
              <a:rPr lang="en-US" sz="2400" dirty="0"/>
              <a:t>Allows more developers to apply for and receive funding for increased affordable housing options</a:t>
            </a:r>
          </a:p>
          <a:p>
            <a:pPr>
              <a:lnSpc>
                <a:spcPct val="150000"/>
              </a:lnSpc>
            </a:pPr>
            <a:r>
              <a:rPr lang="en-US" sz="2400" dirty="0"/>
              <a:t>Gives Missoulians increased access to the affordable homes they deserve!</a:t>
            </a:r>
            <a:r>
              <a:rPr lang="en-US" dirty="0"/>
              <a:t>		</a:t>
            </a:r>
          </a:p>
          <a:p>
            <a:pPr marL="0" indent="0">
              <a:lnSpc>
                <a:spcPct val="90000"/>
              </a:lnSpc>
              <a:buNone/>
            </a:pPr>
            <a:endParaRPr lang="en-US" dirty="0"/>
          </a:p>
        </p:txBody>
      </p:sp>
      <p:pic>
        <p:nvPicPr>
          <p:cNvPr id="5" name="Picture 4">
            <a:extLst>
              <a:ext uri="{FF2B5EF4-FFF2-40B4-BE49-F238E27FC236}">
                <a16:creationId xmlns:a16="http://schemas.microsoft.com/office/drawing/2014/main" id="{5121B691-A5A8-3ADD-42F4-0A499CCA77AA}"/>
              </a:ext>
            </a:extLst>
          </p:cNvPr>
          <p:cNvPicPr>
            <a:picLocks noChangeAspect="1"/>
          </p:cNvPicPr>
          <p:nvPr/>
        </p:nvPicPr>
        <p:blipFill rotWithShape="1">
          <a:blip r:embed="rId3">
            <a:extLst>
              <a:ext uri="{28A0092B-C50C-407E-A947-70E740481C1C}">
                <a14:useLocalDpi xmlns:a14="http://schemas.microsoft.com/office/drawing/2010/main" val="0"/>
              </a:ext>
            </a:extLst>
          </a:blip>
          <a:srcRect l="38000" r="38000"/>
          <a:stretch/>
        </p:blipFill>
        <p:spPr>
          <a:xfrm>
            <a:off x="6096000" y="10"/>
            <a:ext cx="6096000" cy="6857990"/>
          </a:xfrm>
          <a:prstGeom prst="rect">
            <a:avLst/>
          </a:prstGeom>
        </p:spPr>
      </p:pic>
    </p:spTree>
    <p:extLst>
      <p:ext uri="{BB962C8B-B14F-4D97-AF65-F5344CB8AC3E}">
        <p14:creationId xmlns:p14="http://schemas.microsoft.com/office/powerpoint/2010/main" val="1911878746"/>
      </p:ext>
    </p:extLst>
  </p:cSld>
  <p:clrMapOvr>
    <a:masterClrMapping/>
  </p:clrMapOvr>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9276</TotalTime>
  <Words>935</Words>
  <Application>Microsoft Office PowerPoint</Application>
  <PresentationFormat>Widescreen</PresentationFormat>
  <Paragraphs>63</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Gill Sans MT</vt:lpstr>
      <vt:lpstr>Parcel</vt:lpstr>
      <vt:lpstr>City of Missoula Partnership Project: Supporting the Affordable Housing Trust Fund</vt:lpstr>
      <vt:lpstr>Missoula housing market trends</vt:lpstr>
      <vt:lpstr>The affordable housing trust fund</vt:lpstr>
      <vt:lpstr>Project Goals</vt:lpstr>
      <vt:lpstr>Webpage demo</vt:lpstr>
      <vt:lpstr>Project significance</vt:lpstr>
      <vt:lpstr>Project Implications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Slater, Petra</dc:creator>
  <cp:lastModifiedBy>Slater, Petra</cp:lastModifiedBy>
  <cp:revision>22</cp:revision>
  <dcterms:created xsi:type="dcterms:W3CDTF">2022-04-10T19:35:03Z</dcterms:created>
  <dcterms:modified xsi:type="dcterms:W3CDTF">2022-04-20T18:59:08Z</dcterms:modified>
</cp:coreProperties>
</file>