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4">
          <p15:clr>
            <a:srgbClr val="9AA0A6"/>
          </p15:clr>
        </p15:guide>
        <p15:guide id="2" orient="horz" pos="3099">
          <p15:clr>
            <a:srgbClr val="9AA0A6"/>
          </p15:clr>
        </p15:guide>
        <p15:guide id="3" pos="144">
          <p15:clr>
            <a:srgbClr val="9AA0A6"/>
          </p15:clr>
        </p15:guide>
        <p15:guide id="4" pos="562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CE017E-2B82-4EF8-BA19-873923E580DC}">
  <a:tblStyle styleId="{66CE017E-2B82-4EF8-BA19-873923E580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 orient="horz"/>
        <p:guide pos="3099" orient="horz"/>
        <p:guide pos="144"/>
        <p:guide pos="562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albertaparks/15939280425/in/album-72157647258258904/" TargetMode="External"/><Relationship Id="rId3" Type="http://schemas.openxmlformats.org/officeDocument/2006/relationships/hyperlink" Target="https://blog.hutong-school.com/defense-chinglish/#post/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askkell?utm_source=unsplash&amp;utm_medium=referral&amp;utm_content=creditCopyText" TargetMode="External"/><Relationship Id="rId3" Type="http://schemas.openxmlformats.org/officeDocument/2006/relationships/hyperlink" Target="https://unsplash.com/@askkell?utm_source=unsplash&amp;utm_medium=referral&amp;utm_content=creditCopyText" TargetMode="External"/><Relationship Id="rId4" Type="http://schemas.openxmlformats.org/officeDocument/2006/relationships/hyperlink" Target="https://unsplash.com/s/photos/human-robot?utm_source=unsplash&amp;utm_medium=referral&amp;utm_content=creditCopyText" TargetMode="External"/><Relationship Id="rId5" Type="http://schemas.openxmlformats.org/officeDocument/2006/relationships/hyperlink" Target="https://unsplash.com/s/photos/human-robot?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4fe9af9ff_0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4fe9af9f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4551d331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4551d331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4551d331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4551d331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24aa3d21f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24aa3d21f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4d0c9627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24d0c9627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24d0ca72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24d0ca72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24aa3d21f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24aa3d21f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51519b0a5_1_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51519b0a5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2cb7944e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2cb7944e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anthropomorphize animals the most readily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539c57c0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539c57c0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purposes of this discussion, I’ll use “humanize” and “mentalize” interchangeably with “anthropomorphize”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539c57c0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539c57c0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Cultures that anthropomorphize nature more are more eco-friendly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https://www.flickr.com/photos/albertaparks/15939280425/in/album-72157647258258904/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hlinkClick r:id="rId3"/>
              </a:rPr>
              <a:t>https://blog.hutong-school.com/defense-chinglish/#post/0</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539c57c0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539c57c0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Andy Kelly</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2cb7944e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2cb7944e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539c57c0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539c57c0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637ef3b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637ef3b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4551d331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24551d331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97B5E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7.jpg"/><Relationship Id="rId7"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title"/>
          </p:nvPr>
        </p:nvSpPr>
        <p:spPr>
          <a:xfrm>
            <a:off x="412650" y="291350"/>
            <a:ext cx="8318700" cy="3272100"/>
          </a:xfrm>
          <a:prstGeom prst="rect">
            <a:avLst/>
          </a:prstGeom>
          <a:ln>
            <a:noFill/>
          </a:ln>
          <a:effectLst>
            <a:outerShdw blurRad="57150" rotWithShape="0" algn="bl" dir="156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600"/>
          </a:p>
          <a:p>
            <a:pPr indent="0" lvl="0" marL="0" rtl="0" algn="l">
              <a:spcBef>
                <a:spcPts val="0"/>
              </a:spcBef>
              <a:spcAft>
                <a:spcPts val="0"/>
              </a:spcAft>
              <a:buNone/>
            </a:pPr>
            <a:r>
              <a:rPr lang="en" sz="3500"/>
              <a:t>Learning to see human: universal aspects and cultural variations in the development of anthropomorphism</a:t>
            </a:r>
            <a:endParaRPr sz="3500"/>
          </a:p>
          <a:p>
            <a:pPr indent="0" lvl="0" marL="0" rtl="0" algn="l">
              <a:spcBef>
                <a:spcPts val="0"/>
              </a:spcBef>
              <a:spcAft>
                <a:spcPts val="0"/>
              </a:spcAft>
              <a:buNone/>
            </a:pPr>
            <a:r>
              <a:t/>
            </a:r>
            <a:endParaRPr/>
          </a:p>
        </p:txBody>
      </p:sp>
      <p:sp>
        <p:nvSpPr>
          <p:cNvPr id="68" name="Google Shape;68;p13"/>
          <p:cNvSpPr txBox="1"/>
          <p:nvPr/>
        </p:nvSpPr>
        <p:spPr>
          <a:xfrm>
            <a:off x="5119950" y="3563450"/>
            <a:ext cx="3785100" cy="11436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lt1"/>
                </a:solidFill>
                <a:latin typeface="Roboto"/>
                <a:ea typeface="Roboto"/>
                <a:cs typeface="Roboto"/>
                <a:sym typeface="Roboto"/>
              </a:rPr>
              <a:t>Minds Lab</a:t>
            </a:r>
            <a:endParaRPr>
              <a:solidFill>
                <a:schemeClr val="lt1"/>
              </a:solidFill>
              <a:latin typeface="Roboto"/>
              <a:ea typeface="Roboto"/>
              <a:cs typeface="Roboto"/>
              <a:sym typeface="Roboto"/>
            </a:endParaRPr>
          </a:p>
          <a:p>
            <a:pPr indent="0" lvl="0" marL="0" rtl="0" algn="ctr">
              <a:lnSpc>
                <a:spcPct val="115000"/>
              </a:lnSpc>
              <a:spcBef>
                <a:spcPts val="0"/>
              </a:spcBef>
              <a:spcAft>
                <a:spcPts val="0"/>
              </a:spcAft>
              <a:buNone/>
            </a:pPr>
            <a:r>
              <a:rPr lang="en">
                <a:solidFill>
                  <a:schemeClr val="lt1"/>
                </a:solidFill>
                <a:latin typeface="Roboto"/>
                <a:ea typeface="Roboto"/>
                <a:cs typeface="Roboto"/>
                <a:sym typeface="Roboto"/>
              </a:rPr>
              <a:t>University of Montana </a:t>
            </a:r>
            <a:endParaRPr>
              <a:solidFill>
                <a:schemeClr val="lt1"/>
              </a:solidFill>
              <a:latin typeface="Roboto"/>
              <a:ea typeface="Roboto"/>
              <a:cs typeface="Roboto"/>
              <a:sym typeface="Roboto"/>
            </a:endParaRPr>
          </a:p>
          <a:p>
            <a:pPr indent="0" lvl="0" marL="0" rtl="0" algn="ctr">
              <a:lnSpc>
                <a:spcPct val="115000"/>
              </a:lnSpc>
              <a:spcBef>
                <a:spcPts val="0"/>
              </a:spcBef>
              <a:spcAft>
                <a:spcPts val="0"/>
              </a:spcAft>
              <a:buNone/>
            </a:pPr>
            <a:r>
              <a:rPr lang="en">
                <a:solidFill>
                  <a:schemeClr val="lt1"/>
                </a:solidFill>
                <a:latin typeface="Roboto"/>
                <a:ea typeface="Roboto"/>
                <a:cs typeface="Roboto"/>
                <a:sym typeface="Roboto"/>
              </a:rPr>
              <a:t>Conference of Undergraduate Research</a:t>
            </a:r>
            <a:endParaRPr>
              <a:solidFill>
                <a:schemeClr val="lt1"/>
              </a:solidFill>
              <a:latin typeface="Roboto"/>
              <a:ea typeface="Roboto"/>
              <a:cs typeface="Roboto"/>
              <a:sym typeface="Roboto"/>
            </a:endParaRPr>
          </a:p>
          <a:p>
            <a:pPr indent="0" lvl="0" marL="0" rtl="0" algn="ctr">
              <a:lnSpc>
                <a:spcPct val="115000"/>
              </a:lnSpc>
              <a:spcBef>
                <a:spcPts val="0"/>
              </a:spcBef>
              <a:spcAft>
                <a:spcPts val="0"/>
              </a:spcAft>
              <a:buNone/>
            </a:pPr>
            <a:r>
              <a:rPr lang="en">
                <a:solidFill>
                  <a:schemeClr val="lt1"/>
                </a:solidFill>
                <a:latin typeface="Roboto"/>
                <a:ea typeface="Roboto"/>
                <a:cs typeface="Roboto"/>
                <a:sym typeface="Roboto"/>
              </a:rPr>
              <a:t>April 22, 2022</a:t>
            </a:r>
            <a:endParaRPr>
              <a:solidFill>
                <a:schemeClr val="lt1"/>
              </a:solidFill>
              <a:latin typeface="Roboto"/>
              <a:ea typeface="Roboto"/>
              <a:cs typeface="Roboto"/>
              <a:sym typeface="Roboto"/>
            </a:endParaRPr>
          </a:p>
        </p:txBody>
      </p:sp>
      <p:sp>
        <p:nvSpPr>
          <p:cNvPr id="69" name="Google Shape;69;p13"/>
          <p:cNvSpPr txBox="1"/>
          <p:nvPr/>
        </p:nvSpPr>
        <p:spPr>
          <a:xfrm>
            <a:off x="499600" y="3919700"/>
            <a:ext cx="1411200" cy="4311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CFEFF"/>
                </a:solidFill>
                <a:latin typeface="Roboto"/>
                <a:ea typeface="Roboto"/>
                <a:cs typeface="Roboto"/>
                <a:sym typeface="Roboto"/>
              </a:rPr>
              <a:t>Kit Smith</a:t>
            </a:r>
            <a:r>
              <a:rPr lang="en" sz="1200">
                <a:solidFill>
                  <a:srgbClr val="FCFEFF"/>
                </a:solidFill>
                <a:latin typeface="Roboto"/>
                <a:ea typeface="Roboto"/>
                <a:cs typeface="Roboto"/>
                <a:sym typeface="Roboto"/>
              </a:rPr>
              <a:t>    </a:t>
            </a:r>
            <a:endParaRPr>
              <a:latin typeface="Roboto"/>
              <a:ea typeface="Roboto"/>
              <a:cs typeface="Roboto"/>
              <a:sym typeface="Roboto"/>
            </a:endParaRPr>
          </a:p>
        </p:txBody>
      </p:sp>
      <p:sp>
        <p:nvSpPr>
          <p:cNvPr id="70" name="Google Shape;70;p13"/>
          <p:cNvSpPr txBox="1"/>
          <p:nvPr/>
        </p:nvSpPr>
        <p:spPr>
          <a:xfrm>
            <a:off x="550900" y="4182475"/>
            <a:ext cx="1308600" cy="2925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rgbClr val="FCFEFF"/>
                </a:solidFill>
                <a:latin typeface="Roboto"/>
                <a:ea typeface="Roboto"/>
                <a:cs typeface="Roboto"/>
                <a:sym typeface="Roboto"/>
              </a:rPr>
              <a:t> (they/them/theirs)</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5343025" y="1838374"/>
            <a:ext cx="3466025" cy="2581075"/>
          </a:xfrm>
          <a:prstGeom prst="rect">
            <a:avLst/>
          </a:prstGeom>
          <a:noFill/>
          <a:ln>
            <a:noFill/>
          </a:ln>
        </p:spPr>
      </p:pic>
      <p:pic>
        <p:nvPicPr>
          <p:cNvPr id="153" name="Google Shape;153;p22"/>
          <p:cNvPicPr preferRelativeResize="0"/>
          <p:nvPr/>
        </p:nvPicPr>
        <p:blipFill>
          <a:blip r:embed="rId4">
            <a:alphaModFix/>
          </a:blip>
          <a:stretch>
            <a:fillRect/>
          </a:stretch>
        </p:blipFill>
        <p:spPr>
          <a:xfrm>
            <a:off x="3457600" y="925297"/>
            <a:ext cx="2541600" cy="1594725"/>
          </a:xfrm>
          <a:prstGeom prst="rect">
            <a:avLst/>
          </a:prstGeom>
          <a:noFill/>
          <a:ln>
            <a:noFill/>
          </a:ln>
        </p:spPr>
      </p:pic>
      <p:sp>
        <p:nvSpPr>
          <p:cNvPr id="154" name="Google Shape;154;p22"/>
          <p:cNvSpPr txBox="1"/>
          <p:nvPr/>
        </p:nvSpPr>
        <p:spPr>
          <a:xfrm>
            <a:off x="3401175" y="3093625"/>
            <a:ext cx="21843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u="sng">
                <a:latin typeface="Roboto"/>
                <a:ea typeface="Roboto"/>
                <a:cs typeface="Roboto"/>
                <a:sym typeface="Roboto"/>
              </a:rPr>
              <a:t>Scores of 4-Point Scale</a:t>
            </a:r>
            <a:endParaRPr sz="1200" u="sng">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a:ea typeface="Roboto"/>
                <a:cs typeface="Roboto"/>
                <a:sym typeface="Roboto"/>
              </a:rPr>
              <a:t>0 = No, not at all</a:t>
            </a:r>
            <a:endParaRPr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a:ea typeface="Roboto"/>
                <a:cs typeface="Roboto"/>
                <a:sym typeface="Roboto"/>
              </a:rPr>
              <a:t>1 = Yes, a little bit</a:t>
            </a:r>
            <a:endParaRPr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a:ea typeface="Roboto"/>
                <a:cs typeface="Roboto"/>
                <a:sym typeface="Roboto"/>
              </a:rPr>
              <a:t>2</a:t>
            </a:r>
            <a:r>
              <a:rPr lang="en" sz="1200">
                <a:latin typeface="Roboto"/>
                <a:ea typeface="Roboto"/>
                <a:cs typeface="Roboto"/>
                <a:sym typeface="Roboto"/>
              </a:rPr>
              <a:t> = Yes, a medium amount</a:t>
            </a:r>
            <a:endParaRPr sz="1200">
              <a:latin typeface="Roboto"/>
              <a:ea typeface="Roboto"/>
              <a:cs typeface="Roboto"/>
              <a:sym typeface="Roboto"/>
            </a:endParaRPr>
          </a:p>
          <a:p>
            <a:pPr indent="0" lvl="0" marL="0" rtl="0" algn="l">
              <a:lnSpc>
                <a:spcPct val="115000"/>
              </a:lnSpc>
              <a:spcBef>
                <a:spcPts val="0"/>
              </a:spcBef>
              <a:spcAft>
                <a:spcPts val="0"/>
              </a:spcAft>
              <a:buNone/>
            </a:pPr>
            <a:r>
              <a:rPr lang="en" sz="1200">
                <a:latin typeface="Roboto"/>
                <a:ea typeface="Roboto"/>
                <a:cs typeface="Roboto"/>
                <a:sym typeface="Roboto"/>
              </a:rPr>
              <a:t>3 = Yes, a lot</a:t>
            </a:r>
            <a:endParaRPr sz="1200">
              <a:latin typeface="Roboto"/>
              <a:ea typeface="Roboto"/>
              <a:cs typeface="Roboto"/>
              <a:sym typeface="Roboto"/>
            </a:endParaRPr>
          </a:p>
        </p:txBody>
      </p:sp>
      <p:sp>
        <p:nvSpPr>
          <p:cNvPr id="155" name="Google Shape;155;p22"/>
          <p:cNvSpPr txBox="1"/>
          <p:nvPr/>
        </p:nvSpPr>
        <p:spPr>
          <a:xfrm>
            <a:off x="6112025" y="977925"/>
            <a:ext cx="2697000" cy="36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a:ea typeface="Roboto"/>
                <a:cs typeface="Roboto"/>
                <a:sym typeface="Roboto"/>
              </a:rPr>
              <a:t>“Does a turtle do things on purpose?”</a:t>
            </a:r>
            <a:endParaRPr sz="1200">
              <a:latin typeface="Roboto"/>
              <a:ea typeface="Roboto"/>
              <a:cs typeface="Roboto"/>
              <a:sym typeface="Roboto"/>
            </a:endParaRPr>
          </a:p>
        </p:txBody>
      </p:sp>
      <p:sp>
        <p:nvSpPr>
          <p:cNvPr id="156" name="Google Shape;156;p22"/>
          <p:cNvSpPr txBox="1"/>
          <p:nvPr/>
        </p:nvSpPr>
        <p:spPr>
          <a:xfrm>
            <a:off x="883575" y="2177050"/>
            <a:ext cx="1725600" cy="4464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Roboto"/>
                <a:ea typeface="Roboto"/>
                <a:cs typeface="Roboto"/>
                <a:sym typeface="Roboto"/>
              </a:rPr>
              <a:t>Child Sample</a:t>
            </a:r>
            <a:endParaRPr sz="1700">
              <a:solidFill>
                <a:schemeClr val="lt1"/>
              </a:solidFill>
              <a:latin typeface="Roboto"/>
              <a:ea typeface="Roboto"/>
              <a:cs typeface="Roboto"/>
              <a:sym typeface="Roboto"/>
            </a:endParaRPr>
          </a:p>
        </p:txBody>
      </p:sp>
      <p:sp>
        <p:nvSpPr>
          <p:cNvPr id="157" name="Google Shape;157;p22"/>
          <p:cNvSpPr txBox="1"/>
          <p:nvPr/>
        </p:nvSpPr>
        <p:spPr>
          <a:xfrm>
            <a:off x="284175" y="1778175"/>
            <a:ext cx="2924400" cy="4617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Measures + Procedure</a:t>
            </a:r>
            <a:endParaRPr sz="1800">
              <a:solidFill>
                <a:schemeClr val="lt1"/>
              </a:solidFill>
              <a:latin typeface="Roboto"/>
              <a:ea typeface="Roboto"/>
              <a:cs typeface="Roboto"/>
              <a:sym typeface="Roboto"/>
            </a:endParaRPr>
          </a:p>
        </p:txBody>
      </p:sp>
      <p:sp>
        <p:nvSpPr>
          <p:cNvPr id="158" name="Google Shape;158;p22"/>
          <p:cNvSpPr txBox="1"/>
          <p:nvPr/>
        </p:nvSpPr>
        <p:spPr>
          <a:xfrm>
            <a:off x="3272875" y="236875"/>
            <a:ext cx="5822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Roboto"/>
                <a:ea typeface="Roboto"/>
                <a:cs typeface="Roboto"/>
                <a:sym typeface="Roboto"/>
              </a:rPr>
              <a:t>The Individual Differences in Anthropomorphism Questionnaire - Child Form (IDAQ-CF)</a:t>
            </a:r>
            <a:endParaRPr sz="1300">
              <a:latin typeface="Roboto"/>
              <a:ea typeface="Roboto"/>
              <a:cs typeface="Roboto"/>
              <a:sym typeface="Roboto"/>
            </a:endParaRPr>
          </a:p>
        </p:txBody>
      </p:sp>
      <p:sp>
        <p:nvSpPr>
          <p:cNvPr id="159" name="Google Shape;159;p22"/>
          <p:cNvSpPr txBox="1"/>
          <p:nvPr/>
        </p:nvSpPr>
        <p:spPr>
          <a:xfrm>
            <a:off x="5899200" y="4699875"/>
            <a:ext cx="32448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(Severson &amp; Lemm, 2016, </a:t>
            </a:r>
            <a:r>
              <a:rPr i="1" lang="en" sz="800">
                <a:latin typeface="Roboto"/>
                <a:ea typeface="Roboto"/>
                <a:cs typeface="Roboto"/>
                <a:sym typeface="Roboto"/>
              </a:rPr>
              <a:t>Journal of Cognition and Development</a:t>
            </a:r>
            <a:r>
              <a:rPr lang="en" sz="800">
                <a:latin typeface="Roboto"/>
                <a:ea typeface="Roboto"/>
                <a:cs typeface="Roboto"/>
                <a:sym typeface="Roboto"/>
              </a:rPr>
              <a:t>)</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p:txBody>
      </p:sp>
      <p:sp>
        <p:nvSpPr>
          <p:cNvPr id="160" name="Google Shape;160;p22"/>
          <p:cNvSpPr txBox="1"/>
          <p:nvPr>
            <p:ph type="title"/>
          </p:nvPr>
        </p:nvSpPr>
        <p:spPr>
          <a:xfrm>
            <a:off x="284175" y="236875"/>
            <a:ext cx="1192200" cy="400200"/>
          </a:xfrm>
          <a:prstGeom prst="rect">
            <a:avLst/>
          </a:prstGeom>
          <a:ln cap="flat" cmpd="sng" w="9525">
            <a:solidFill>
              <a:schemeClr val="lt1"/>
            </a:solidFill>
            <a:prstDash val="solid"/>
            <a:round/>
            <a:headEnd len="sm" w="sm" type="none"/>
            <a:tailEnd len="sm" w="sm" type="none"/>
          </a:ln>
          <a:effectLst>
            <a:outerShdw blurRad="57150" rotWithShape="0" algn="bl" dir="1560000" dist="19050">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700"/>
              <a:t>Method</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nvSpPr>
        <p:spPr>
          <a:xfrm>
            <a:off x="3875363" y="1441100"/>
            <a:ext cx="4958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latin typeface="Roboto"/>
                <a:ea typeface="Roboto"/>
                <a:cs typeface="Roboto"/>
                <a:sym typeface="Roboto"/>
              </a:rPr>
              <a:t>1	2	3	4	5	6	7	8	9	10</a:t>
            </a:r>
            <a:endParaRPr b="1" sz="1200">
              <a:latin typeface="Roboto"/>
              <a:ea typeface="Roboto"/>
              <a:cs typeface="Roboto"/>
              <a:sym typeface="Roboto"/>
            </a:endParaRPr>
          </a:p>
        </p:txBody>
      </p:sp>
      <p:cxnSp>
        <p:nvCxnSpPr>
          <p:cNvPr id="166" name="Google Shape;166;p23"/>
          <p:cNvCxnSpPr/>
          <p:nvPr/>
        </p:nvCxnSpPr>
        <p:spPr>
          <a:xfrm>
            <a:off x="3875363" y="1436300"/>
            <a:ext cx="4458600" cy="4800"/>
          </a:xfrm>
          <a:prstGeom prst="straightConnector1">
            <a:avLst/>
          </a:prstGeom>
          <a:noFill/>
          <a:ln cap="flat" cmpd="sng" w="9525">
            <a:solidFill>
              <a:schemeClr val="dk2"/>
            </a:solidFill>
            <a:prstDash val="solid"/>
            <a:round/>
            <a:headEnd len="med" w="med" type="none"/>
            <a:tailEnd len="med" w="med" type="none"/>
          </a:ln>
        </p:spPr>
      </p:cxnSp>
      <p:sp>
        <p:nvSpPr>
          <p:cNvPr id="167" name="Google Shape;167;p23"/>
          <p:cNvSpPr txBox="1"/>
          <p:nvPr/>
        </p:nvSpPr>
        <p:spPr>
          <a:xfrm>
            <a:off x="3632438" y="1677450"/>
            <a:ext cx="723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Roboto"/>
                <a:ea typeface="Roboto"/>
                <a:cs typeface="Roboto"/>
                <a:sym typeface="Roboto"/>
              </a:rPr>
              <a:t>no,</a:t>
            </a:r>
            <a:endParaRPr sz="1000">
              <a:latin typeface="Roboto"/>
              <a:ea typeface="Roboto"/>
              <a:cs typeface="Roboto"/>
              <a:sym typeface="Roboto"/>
            </a:endParaRPr>
          </a:p>
          <a:p>
            <a:pPr indent="0" lvl="0" marL="0" rtl="0" algn="ctr">
              <a:spcBef>
                <a:spcPts val="0"/>
              </a:spcBef>
              <a:spcAft>
                <a:spcPts val="0"/>
              </a:spcAft>
              <a:buNone/>
            </a:pPr>
            <a:r>
              <a:rPr lang="en" sz="1000">
                <a:latin typeface="Roboto"/>
                <a:ea typeface="Roboto"/>
                <a:cs typeface="Roboto"/>
                <a:sym typeface="Roboto"/>
              </a:rPr>
              <a:t>not at all</a:t>
            </a:r>
            <a:endParaRPr sz="1000">
              <a:latin typeface="Roboto"/>
              <a:ea typeface="Roboto"/>
              <a:cs typeface="Roboto"/>
              <a:sym typeface="Roboto"/>
            </a:endParaRPr>
          </a:p>
        </p:txBody>
      </p:sp>
      <p:sp>
        <p:nvSpPr>
          <p:cNvPr id="168" name="Google Shape;168;p23"/>
          <p:cNvSpPr txBox="1"/>
          <p:nvPr/>
        </p:nvSpPr>
        <p:spPr>
          <a:xfrm>
            <a:off x="7835363" y="1677450"/>
            <a:ext cx="723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Roboto"/>
                <a:ea typeface="Roboto"/>
                <a:cs typeface="Roboto"/>
                <a:sym typeface="Roboto"/>
              </a:rPr>
              <a:t>yes</a:t>
            </a:r>
            <a:r>
              <a:rPr lang="en" sz="1000">
                <a:latin typeface="Roboto"/>
                <a:ea typeface="Roboto"/>
                <a:cs typeface="Roboto"/>
                <a:sym typeface="Roboto"/>
              </a:rPr>
              <a:t>,</a:t>
            </a:r>
            <a:endParaRPr sz="1000">
              <a:latin typeface="Roboto"/>
              <a:ea typeface="Roboto"/>
              <a:cs typeface="Roboto"/>
              <a:sym typeface="Roboto"/>
            </a:endParaRPr>
          </a:p>
          <a:p>
            <a:pPr indent="0" lvl="0" marL="0" rtl="0" algn="ctr">
              <a:spcBef>
                <a:spcPts val="0"/>
              </a:spcBef>
              <a:spcAft>
                <a:spcPts val="0"/>
              </a:spcAft>
              <a:buNone/>
            </a:pPr>
            <a:r>
              <a:rPr lang="en" sz="1000">
                <a:latin typeface="Roboto"/>
                <a:ea typeface="Roboto"/>
                <a:cs typeface="Roboto"/>
                <a:sym typeface="Roboto"/>
              </a:rPr>
              <a:t>very much</a:t>
            </a:r>
            <a:endParaRPr sz="1000">
              <a:latin typeface="Roboto"/>
              <a:ea typeface="Roboto"/>
              <a:cs typeface="Roboto"/>
              <a:sym typeface="Roboto"/>
            </a:endParaRPr>
          </a:p>
        </p:txBody>
      </p:sp>
      <p:cxnSp>
        <p:nvCxnSpPr>
          <p:cNvPr id="169" name="Google Shape;169;p23"/>
          <p:cNvCxnSpPr/>
          <p:nvPr/>
        </p:nvCxnSpPr>
        <p:spPr>
          <a:xfrm>
            <a:off x="4022563"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0" name="Google Shape;170;p23"/>
          <p:cNvCxnSpPr/>
          <p:nvPr/>
        </p:nvCxnSpPr>
        <p:spPr>
          <a:xfrm>
            <a:off x="4475888"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1" name="Google Shape;171;p23"/>
          <p:cNvCxnSpPr/>
          <p:nvPr/>
        </p:nvCxnSpPr>
        <p:spPr>
          <a:xfrm>
            <a:off x="4929163"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2" name="Google Shape;172;p23"/>
          <p:cNvCxnSpPr/>
          <p:nvPr/>
        </p:nvCxnSpPr>
        <p:spPr>
          <a:xfrm>
            <a:off x="5391888"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3" name="Google Shape;173;p23"/>
          <p:cNvCxnSpPr/>
          <p:nvPr/>
        </p:nvCxnSpPr>
        <p:spPr>
          <a:xfrm>
            <a:off x="5835813"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4" name="Google Shape;174;p23"/>
          <p:cNvCxnSpPr/>
          <p:nvPr/>
        </p:nvCxnSpPr>
        <p:spPr>
          <a:xfrm>
            <a:off x="6298513"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5" name="Google Shape;175;p23"/>
          <p:cNvCxnSpPr/>
          <p:nvPr/>
        </p:nvCxnSpPr>
        <p:spPr>
          <a:xfrm>
            <a:off x="6780013"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6" name="Google Shape;176;p23"/>
          <p:cNvCxnSpPr/>
          <p:nvPr/>
        </p:nvCxnSpPr>
        <p:spPr>
          <a:xfrm>
            <a:off x="7214513"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7" name="Google Shape;177;p23"/>
          <p:cNvCxnSpPr/>
          <p:nvPr/>
        </p:nvCxnSpPr>
        <p:spPr>
          <a:xfrm>
            <a:off x="7677188" y="1377500"/>
            <a:ext cx="0" cy="122400"/>
          </a:xfrm>
          <a:prstGeom prst="straightConnector1">
            <a:avLst/>
          </a:prstGeom>
          <a:noFill/>
          <a:ln cap="flat" cmpd="sng" w="9525">
            <a:solidFill>
              <a:schemeClr val="dk2"/>
            </a:solidFill>
            <a:prstDash val="solid"/>
            <a:round/>
            <a:headEnd len="med" w="med" type="none"/>
            <a:tailEnd len="med" w="med" type="none"/>
          </a:ln>
        </p:spPr>
      </p:cxnSp>
      <p:cxnSp>
        <p:nvCxnSpPr>
          <p:cNvPr id="178" name="Google Shape;178;p23"/>
          <p:cNvCxnSpPr/>
          <p:nvPr/>
        </p:nvCxnSpPr>
        <p:spPr>
          <a:xfrm>
            <a:off x="8197313" y="1377500"/>
            <a:ext cx="0" cy="122400"/>
          </a:xfrm>
          <a:prstGeom prst="straightConnector1">
            <a:avLst/>
          </a:prstGeom>
          <a:noFill/>
          <a:ln cap="flat" cmpd="sng" w="9525">
            <a:solidFill>
              <a:schemeClr val="dk2"/>
            </a:solidFill>
            <a:prstDash val="solid"/>
            <a:round/>
            <a:headEnd len="med" w="med" type="none"/>
            <a:tailEnd len="med" w="med" type="none"/>
          </a:ln>
        </p:spPr>
      </p:cxnSp>
      <p:pic>
        <p:nvPicPr>
          <p:cNvPr id="179" name="Google Shape;179;p23"/>
          <p:cNvPicPr preferRelativeResize="0"/>
          <p:nvPr/>
        </p:nvPicPr>
        <p:blipFill>
          <a:blip r:embed="rId3">
            <a:alphaModFix/>
          </a:blip>
          <a:stretch>
            <a:fillRect/>
          </a:stretch>
        </p:blipFill>
        <p:spPr>
          <a:xfrm>
            <a:off x="3632453" y="2501500"/>
            <a:ext cx="1528087" cy="2289352"/>
          </a:xfrm>
          <a:prstGeom prst="rect">
            <a:avLst/>
          </a:prstGeom>
          <a:noFill/>
          <a:ln>
            <a:noFill/>
          </a:ln>
        </p:spPr>
      </p:pic>
      <p:pic>
        <p:nvPicPr>
          <p:cNvPr id="180" name="Google Shape;180;p23"/>
          <p:cNvPicPr preferRelativeResize="0"/>
          <p:nvPr/>
        </p:nvPicPr>
        <p:blipFill>
          <a:blip r:embed="rId4">
            <a:alphaModFix/>
          </a:blip>
          <a:stretch>
            <a:fillRect/>
          </a:stretch>
        </p:blipFill>
        <p:spPr>
          <a:xfrm>
            <a:off x="5707363" y="2501512"/>
            <a:ext cx="2626624" cy="1968800"/>
          </a:xfrm>
          <a:prstGeom prst="rect">
            <a:avLst/>
          </a:prstGeom>
          <a:noFill/>
          <a:ln>
            <a:noFill/>
          </a:ln>
        </p:spPr>
      </p:pic>
      <p:sp>
        <p:nvSpPr>
          <p:cNvPr id="181" name="Google Shape;181;p23"/>
          <p:cNvSpPr txBox="1"/>
          <p:nvPr/>
        </p:nvSpPr>
        <p:spPr>
          <a:xfrm>
            <a:off x="284175" y="1778175"/>
            <a:ext cx="2924400" cy="4617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Measures + Procedure</a:t>
            </a:r>
            <a:endParaRPr sz="1800">
              <a:solidFill>
                <a:schemeClr val="lt1"/>
              </a:solidFill>
              <a:latin typeface="Roboto"/>
              <a:ea typeface="Roboto"/>
              <a:cs typeface="Roboto"/>
              <a:sym typeface="Roboto"/>
            </a:endParaRPr>
          </a:p>
        </p:txBody>
      </p:sp>
      <p:sp>
        <p:nvSpPr>
          <p:cNvPr id="182" name="Google Shape;182;p23"/>
          <p:cNvSpPr txBox="1"/>
          <p:nvPr/>
        </p:nvSpPr>
        <p:spPr>
          <a:xfrm>
            <a:off x="883575" y="2177050"/>
            <a:ext cx="1725600" cy="4464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chemeClr val="lt1"/>
                </a:solidFill>
                <a:latin typeface="Roboto"/>
                <a:ea typeface="Roboto"/>
                <a:cs typeface="Roboto"/>
                <a:sym typeface="Roboto"/>
              </a:rPr>
              <a:t>Adult</a:t>
            </a:r>
            <a:r>
              <a:rPr lang="en" sz="1700">
                <a:solidFill>
                  <a:schemeClr val="lt1"/>
                </a:solidFill>
                <a:latin typeface="Roboto"/>
                <a:ea typeface="Roboto"/>
                <a:cs typeface="Roboto"/>
                <a:sym typeface="Roboto"/>
              </a:rPr>
              <a:t> Sample</a:t>
            </a:r>
            <a:endParaRPr sz="1700">
              <a:solidFill>
                <a:schemeClr val="lt1"/>
              </a:solidFill>
              <a:latin typeface="Roboto"/>
              <a:ea typeface="Roboto"/>
              <a:cs typeface="Roboto"/>
              <a:sym typeface="Roboto"/>
            </a:endParaRPr>
          </a:p>
        </p:txBody>
      </p:sp>
      <p:sp>
        <p:nvSpPr>
          <p:cNvPr id="183" name="Google Shape;183;p23"/>
          <p:cNvSpPr txBox="1"/>
          <p:nvPr/>
        </p:nvSpPr>
        <p:spPr>
          <a:xfrm>
            <a:off x="5899200" y="4699875"/>
            <a:ext cx="32448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(Severson &amp; Lemm, 2016, </a:t>
            </a:r>
            <a:r>
              <a:rPr i="1" lang="en" sz="800">
                <a:latin typeface="Roboto"/>
                <a:ea typeface="Roboto"/>
                <a:cs typeface="Roboto"/>
                <a:sym typeface="Roboto"/>
              </a:rPr>
              <a:t>Journal of Cognition and Development</a:t>
            </a:r>
            <a:r>
              <a:rPr lang="en" sz="800">
                <a:latin typeface="Roboto"/>
                <a:ea typeface="Roboto"/>
                <a:cs typeface="Roboto"/>
                <a:sym typeface="Roboto"/>
              </a:rPr>
              <a:t>)</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p:txBody>
      </p:sp>
      <p:sp>
        <p:nvSpPr>
          <p:cNvPr id="184" name="Google Shape;184;p23"/>
          <p:cNvSpPr txBox="1"/>
          <p:nvPr/>
        </p:nvSpPr>
        <p:spPr>
          <a:xfrm>
            <a:off x="3272875" y="236875"/>
            <a:ext cx="5822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Roboto"/>
                <a:ea typeface="Roboto"/>
                <a:cs typeface="Roboto"/>
                <a:sym typeface="Roboto"/>
              </a:rPr>
              <a:t>The Individual Differences in Anthropomorphism Questionnaire - Child Form (IDAQ-CF)</a:t>
            </a:r>
            <a:endParaRPr sz="1300">
              <a:latin typeface="Roboto"/>
              <a:ea typeface="Roboto"/>
              <a:cs typeface="Roboto"/>
              <a:sym typeface="Roboto"/>
            </a:endParaRPr>
          </a:p>
        </p:txBody>
      </p:sp>
      <p:sp>
        <p:nvSpPr>
          <p:cNvPr id="185" name="Google Shape;185;p23"/>
          <p:cNvSpPr txBox="1"/>
          <p:nvPr/>
        </p:nvSpPr>
        <p:spPr>
          <a:xfrm>
            <a:off x="6136475" y="771075"/>
            <a:ext cx="2697000" cy="369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a:ea typeface="Roboto"/>
                <a:cs typeface="Roboto"/>
                <a:sym typeface="Roboto"/>
              </a:rPr>
              <a:t>“Does a turtle do things on purpose?”</a:t>
            </a:r>
            <a:endParaRPr sz="1200">
              <a:latin typeface="Roboto"/>
              <a:ea typeface="Roboto"/>
              <a:cs typeface="Roboto"/>
              <a:sym typeface="Roboto"/>
            </a:endParaRPr>
          </a:p>
        </p:txBody>
      </p:sp>
      <p:sp>
        <p:nvSpPr>
          <p:cNvPr id="186" name="Google Shape;186;p23"/>
          <p:cNvSpPr txBox="1"/>
          <p:nvPr>
            <p:ph type="title"/>
          </p:nvPr>
        </p:nvSpPr>
        <p:spPr>
          <a:xfrm>
            <a:off x="284175" y="236875"/>
            <a:ext cx="1192200" cy="400200"/>
          </a:xfrm>
          <a:prstGeom prst="rect">
            <a:avLst/>
          </a:prstGeom>
          <a:ln cap="flat" cmpd="sng" w="9525">
            <a:solidFill>
              <a:schemeClr val="lt1"/>
            </a:solidFill>
            <a:prstDash val="solid"/>
            <a:round/>
            <a:headEnd len="sm" w="sm" type="none"/>
            <a:tailEnd len="sm" w="sm" type="none"/>
          </a:ln>
          <a:effectLst>
            <a:outerShdw blurRad="57150" rotWithShape="0" algn="bl" dir="1560000" dist="19050">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700"/>
              <a:t>Method</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4"/>
          <p:cNvPicPr preferRelativeResize="0"/>
          <p:nvPr/>
        </p:nvPicPr>
        <p:blipFill rotWithShape="1">
          <a:blip r:embed="rId3">
            <a:alphaModFix/>
          </a:blip>
          <a:srcRect b="2235" l="0" r="0" t="2244"/>
          <a:stretch/>
        </p:blipFill>
        <p:spPr>
          <a:xfrm>
            <a:off x="3320925" y="551850"/>
            <a:ext cx="5773550" cy="4039798"/>
          </a:xfrm>
          <a:prstGeom prst="rect">
            <a:avLst/>
          </a:prstGeom>
          <a:noFill/>
          <a:ln>
            <a:noFill/>
          </a:ln>
        </p:spPr>
      </p:pic>
      <p:sp>
        <p:nvSpPr>
          <p:cNvPr id="192" name="Google Shape;192;p24"/>
          <p:cNvSpPr/>
          <p:nvPr/>
        </p:nvSpPr>
        <p:spPr>
          <a:xfrm rot="5400000">
            <a:off x="4691800" y="2345700"/>
            <a:ext cx="123000" cy="852300"/>
          </a:xfrm>
          <a:prstGeom prst="leftBracket">
            <a:avLst>
              <a:gd fmla="val 0" name="adj"/>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rot="5400000">
            <a:off x="6374300" y="1921925"/>
            <a:ext cx="123000" cy="852300"/>
          </a:xfrm>
          <a:prstGeom prst="leftBracket">
            <a:avLst>
              <a:gd fmla="val 0" name="adj"/>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rot="5400000">
            <a:off x="8088125" y="2199125"/>
            <a:ext cx="123000" cy="852300"/>
          </a:xfrm>
          <a:prstGeom prst="leftBracket">
            <a:avLst>
              <a:gd fmla="val 0" name="adj"/>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txBox="1"/>
          <p:nvPr/>
        </p:nvSpPr>
        <p:spPr>
          <a:xfrm>
            <a:off x="4549900" y="2461450"/>
            <a:ext cx="40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Roboto"/>
                <a:ea typeface="Roboto"/>
                <a:cs typeface="Roboto"/>
                <a:sym typeface="Roboto"/>
              </a:rPr>
              <a:t>*</a:t>
            </a:r>
            <a:endParaRPr>
              <a:solidFill>
                <a:srgbClr val="999999"/>
              </a:solidFill>
              <a:latin typeface="Roboto"/>
              <a:ea typeface="Roboto"/>
              <a:cs typeface="Roboto"/>
              <a:sym typeface="Roboto"/>
            </a:endParaRPr>
          </a:p>
        </p:txBody>
      </p:sp>
      <p:sp>
        <p:nvSpPr>
          <p:cNvPr id="196" name="Google Shape;196;p24"/>
          <p:cNvSpPr txBox="1"/>
          <p:nvPr/>
        </p:nvSpPr>
        <p:spPr>
          <a:xfrm>
            <a:off x="6232400" y="2009375"/>
            <a:ext cx="40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Roboto"/>
                <a:ea typeface="Roboto"/>
                <a:cs typeface="Roboto"/>
                <a:sym typeface="Roboto"/>
              </a:rPr>
              <a:t>*</a:t>
            </a:r>
            <a:endParaRPr>
              <a:solidFill>
                <a:srgbClr val="999999"/>
              </a:solidFill>
              <a:latin typeface="Roboto"/>
              <a:ea typeface="Roboto"/>
              <a:cs typeface="Roboto"/>
              <a:sym typeface="Roboto"/>
            </a:endParaRPr>
          </a:p>
        </p:txBody>
      </p:sp>
      <p:sp>
        <p:nvSpPr>
          <p:cNvPr id="197" name="Google Shape;197;p24"/>
          <p:cNvSpPr txBox="1"/>
          <p:nvPr/>
        </p:nvSpPr>
        <p:spPr>
          <a:xfrm>
            <a:off x="7946225" y="2310150"/>
            <a:ext cx="40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Roboto"/>
                <a:ea typeface="Roboto"/>
                <a:cs typeface="Roboto"/>
                <a:sym typeface="Roboto"/>
              </a:rPr>
              <a:t>*</a:t>
            </a:r>
            <a:endParaRPr>
              <a:solidFill>
                <a:srgbClr val="999999"/>
              </a:solidFill>
              <a:latin typeface="Roboto"/>
              <a:ea typeface="Roboto"/>
              <a:cs typeface="Roboto"/>
              <a:sym typeface="Roboto"/>
            </a:endParaRPr>
          </a:p>
        </p:txBody>
      </p:sp>
      <p:sp>
        <p:nvSpPr>
          <p:cNvPr id="198" name="Google Shape;198;p24"/>
          <p:cNvSpPr txBox="1"/>
          <p:nvPr/>
        </p:nvSpPr>
        <p:spPr>
          <a:xfrm>
            <a:off x="7758850" y="4698250"/>
            <a:ext cx="1404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a:ea typeface="Roboto"/>
                <a:cs typeface="Roboto"/>
                <a:sym typeface="Roboto"/>
              </a:rPr>
              <a:t>= p &lt;0.001</a:t>
            </a:r>
            <a:endParaRPr sz="1100">
              <a:latin typeface="Roboto"/>
              <a:ea typeface="Roboto"/>
              <a:cs typeface="Roboto"/>
              <a:sym typeface="Roboto"/>
            </a:endParaRPr>
          </a:p>
        </p:txBody>
      </p:sp>
      <p:sp>
        <p:nvSpPr>
          <p:cNvPr id="199" name="Google Shape;199;p24"/>
          <p:cNvSpPr txBox="1"/>
          <p:nvPr/>
        </p:nvSpPr>
        <p:spPr>
          <a:xfrm>
            <a:off x="7574800" y="4652050"/>
            <a:ext cx="406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999999"/>
                </a:solidFill>
                <a:latin typeface="Roboto"/>
                <a:ea typeface="Roboto"/>
                <a:cs typeface="Roboto"/>
                <a:sym typeface="Roboto"/>
              </a:rPr>
              <a:t>*</a:t>
            </a:r>
            <a:endParaRPr sz="1700">
              <a:solidFill>
                <a:srgbClr val="999999"/>
              </a:solidFill>
              <a:latin typeface="Roboto"/>
              <a:ea typeface="Roboto"/>
              <a:cs typeface="Roboto"/>
              <a:sym typeface="Roboto"/>
            </a:endParaRPr>
          </a:p>
        </p:txBody>
      </p:sp>
      <p:sp>
        <p:nvSpPr>
          <p:cNvPr id="200" name="Google Shape;200;p24"/>
          <p:cNvSpPr txBox="1"/>
          <p:nvPr/>
        </p:nvSpPr>
        <p:spPr>
          <a:xfrm>
            <a:off x="902775" y="255450"/>
            <a:ext cx="2924400" cy="5541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Independent Samples</a:t>
            </a:r>
            <a:endParaRPr sz="1200">
              <a:solidFill>
                <a:schemeClr val="lt1"/>
              </a:solidFill>
              <a:latin typeface="Roboto"/>
              <a:ea typeface="Roboto"/>
              <a:cs typeface="Roboto"/>
              <a:sym typeface="Roboto"/>
            </a:endParaRPr>
          </a:p>
          <a:p>
            <a:pPr indent="0" lvl="0" marL="0" rtl="0" algn="ctr">
              <a:spcBef>
                <a:spcPts val="0"/>
              </a:spcBef>
              <a:spcAft>
                <a:spcPts val="0"/>
              </a:spcAft>
              <a:buNone/>
            </a:pPr>
            <a:r>
              <a:rPr lang="en" sz="1200">
                <a:solidFill>
                  <a:schemeClr val="lt1"/>
                </a:solidFill>
                <a:latin typeface="Roboto"/>
                <a:ea typeface="Roboto"/>
                <a:cs typeface="Roboto"/>
                <a:sym typeface="Roboto"/>
              </a:rPr>
              <a:t>T-Test</a:t>
            </a:r>
            <a:endParaRPr sz="1200">
              <a:solidFill>
                <a:schemeClr val="lt1"/>
              </a:solidFill>
              <a:latin typeface="Roboto"/>
              <a:ea typeface="Roboto"/>
              <a:cs typeface="Roboto"/>
              <a:sym typeface="Roboto"/>
            </a:endParaRPr>
          </a:p>
        </p:txBody>
      </p:sp>
      <p:sp>
        <p:nvSpPr>
          <p:cNvPr id="201" name="Google Shape;201;p24"/>
          <p:cNvSpPr txBox="1"/>
          <p:nvPr/>
        </p:nvSpPr>
        <p:spPr>
          <a:xfrm>
            <a:off x="0" y="1216200"/>
            <a:ext cx="3272400" cy="29475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Technology + Nature Subscale </a:t>
            </a:r>
            <a:endParaRPr sz="1100" u="sng">
              <a:solidFill>
                <a:schemeClr val="lt1"/>
              </a:solidFill>
              <a:latin typeface="Roboto"/>
              <a:ea typeface="Roboto"/>
              <a:cs typeface="Roboto"/>
              <a:sym typeface="Roboto"/>
            </a:endParaRPr>
          </a:p>
          <a:p>
            <a:pPr indent="-292100" lvl="0" marL="457200" rtl="0" algn="l">
              <a:lnSpc>
                <a:spcPct val="150000"/>
              </a:lnSpc>
              <a:spcBef>
                <a:spcPts val="0"/>
              </a:spcBef>
              <a:spcAft>
                <a:spcPts val="0"/>
              </a:spcAft>
              <a:buClr>
                <a:schemeClr val="lt1"/>
              </a:buClr>
              <a:buSzPts val="1000"/>
              <a:buFont typeface="Roboto"/>
              <a:buChar char="★"/>
            </a:pPr>
            <a:r>
              <a:rPr i="1" lang="en" sz="1000">
                <a:solidFill>
                  <a:schemeClr val="lt1"/>
                </a:solidFill>
                <a:latin typeface="Roboto"/>
                <a:ea typeface="Roboto"/>
                <a:cs typeface="Roboto"/>
                <a:sym typeface="Roboto"/>
              </a:rPr>
              <a:t>t</a:t>
            </a:r>
            <a:r>
              <a:rPr lang="en" sz="1000">
                <a:solidFill>
                  <a:schemeClr val="lt1"/>
                </a:solidFill>
                <a:latin typeface="Roboto"/>
                <a:ea typeface="Roboto"/>
                <a:cs typeface="Roboto"/>
                <a:sym typeface="Roboto"/>
              </a:rPr>
              <a:t>(219.30) = 4.70, p &lt; 0.001, 0.95 CI [0.20, 0.50]</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China: M=0.98; SD=0.76</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Canada: M=0.63; SD=0.62</a:t>
            </a:r>
            <a:endParaRPr sz="10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Animal Subscale</a:t>
            </a:r>
            <a:endParaRPr sz="1100">
              <a:solidFill>
                <a:schemeClr val="lt1"/>
              </a:solidFill>
              <a:latin typeface="Roboto"/>
              <a:ea typeface="Roboto"/>
              <a:cs typeface="Roboto"/>
              <a:sym typeface="Roboto"/>
            </a:endParaRPr>
          </a:p>
          <a:p>
            <a:pPr indent="-292100" lvl="0" marL="457200" rtl="0" algn="l">
              <a:lnSpc>
                <a:spcPct val="150000"/>
              </a:lnSpc>
              <a:spcBef>
                <a:spcPts val="0"/>
              </a:spcBef>
              <a:spcAft>
                <a:spcPts val="0"/>
              </a:spcAft>
              <a:buClr>
                <a:schemeClr val="lt1"/>
              </a:buClr>
              <a:buSzPts val="1000"/>
              <a:buFont typeface="Roboto"/>
              <a:buChar char="★"/>
            </a:pPr>
            <a:r>
              <a:rPr i="1" lang="en" sz="1000">
                <a:solidFill>
                  <a:schemeClr val="lt1"/>
                </a:solidFill>
                <a:latin typeface="Roboto"/>
                <a:ea typeface="Roboto"/>
                <a:cs typeface="Roboto"/>
                <a:sym typeface="Roboto"/>
              </a:rPr>
              <a:t>t</a:t>
            </a:r>
            <a:r>
              <a:rPr lang="en" sz="1000">
                <a:solidFill>
                  <a:schemeClr val="lt1"/>
                </a:solidFill>
                <a:latin typeface="Roboto"/>
                <a:ea typeface="Roboto"/>
                <a:cs typeface="Roboto"/>
                <a:sym typeface="Roboto"/>
              </a:rPr>
              <a:t>(401.00) = 4.03, p &lt; 0.001, 0.95 CI [0.17, 0.48]</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China: M=1.40; SD=0.71</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Canada:  M=1.07; SD=0.69</a:t>
            </a:r>
            <a:endParaRPr sz="10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Overall Scale</a:t>
            </a:r>
            <a:endParaRPr sz="1100" u="sng">
              <a:solidFill>
                <a:schemeClr val="lt1"/>
              </a:solidFill>
              <a:latin typeface="Roboto"/>
              <a:ea typeface="Roboto"/>
              <a:cs typeface="Roboto"/>
              <a:sym typeface="Roboto"/>
            </a:endParaRPr>
          </a:p>
          <a:p>
            <a:pPr indent="-292100" lvl="0" marL="457200" rtl="0" algn="l">
              <a:lnSpc>
                <a:spcPct val="150000"/>
              </a:lnSpc>
              <a:spcBef>
                <a:spcPts val="0"/>
              </a:spcBef>
              <a:spcAft>
                <a:spcPts val="0"/>
              </a:spcAft>
              <a:buClr>
                <a:schemeClr val="lt1"/>
              </a:buClr>
              <a:buSzPts val="1000"/>
              <a:buFont typeface="Roboto"/>
              <a:buChar char="★"/>
            </a:pPr>
            <a:r>
              <a:rPr i="1" lang="en" sz="1000">
                <a:solidFill>
                  <a:schemeClr val="lt1"/>
                </a:solidFill>
                <a:latin typeface="Roboto"/>
                <a:ea typeface="Roboto"/>
                <a:cs typeface="Roboto"/>
                <a:sym typeface="Roboto"/>
              </a:rPr>
              <a:t>t</a:t>
            </a:r>
            <a:r>
              <a:rPr lang="en" sz="1000">
                <a:solidFill>
                  <a:schemeClr val="lt1"/>
                </a:solidFill>
                <a:latin typeface="Roboto"/>
                <a:ea typeface="Roboto"/>
                <a:cs typeface="Roboto"/>
                <a:sym typeface="Roboto"/>
              </a:rPr>
              <a:t>(222.12) = 5.33, p &lt; 0.001, 0.95 CI [0.22, 0.47] </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China: M=1.12; SD=0.66</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Canada: M=0.78; SD= 0.53</a:t>
            </a:r>
            <a:endParaRPr sz="1000">
              <a:solidFill>
                <a:schemeClr val="lt1"/>
              </a:solidFill>
              <a:latin typeface="Roboto"/>
              <a:ea typeface="Roboto"/>
              <a:cs typeface="Roboto"/>
              <a:sym typeface="Roboto"/>
            </a:endParaRPr>
          </a:p>
        </p:txBody>
      </p:sp>
      <p:sp>
        <p:nvSpPr>
          <p:cNvPr id="202" name="Google Shape;202;p24"/>
          <p:cNvSpPr txBox="1"/>
          <p:nvPr>
            <p:ph type="title"/>
          </p:nvPr>
        </p:nvSpPr>
        <p:spPr>
          <a:xfrm>
            <a:off x="284175" y="236875"/>
            <a:ext cx="1192200" cy="400200"/>
          </a:xfrm>
          <a:prstGeom prst="rect">
            <a:avLst/>
          </a:prstGeom>
          <a:ln cap="flat" cmpd="sng" w="9525">
            <a:solidFill>
              <a:schemeClr val="lt1"/>
            </a:solidFill>
            <a:prstDash val="solid"/>
            <a:round/>
            <a:headEnd len="sm" w="sm" type="none"/>
            <a:tailEnd len="sm" w="sm" type="none"/>
          </a:ln>
          <a:effectLst>
            <a:outerShdw blurRad="57150" rotWithShape="0" algn="bl" dir="1560000" dist="19050">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700"/>
              <a:t>Results</a:t>
            </a:r>
            <a:endParaRPr sz="1700"/>
          </a:p>
        </p:txBody>
      </p:sp>
      <p:sp>
        <p:nvSpPr>
          <p:cNvPr id="203" name="Google Shape;203;p24"/>
          <p:cNvSpPr txBox="1"/>
          <p:nvPr/>
        </p:nvSpPr>
        <p:spPr>
          <a:xfrm>
            <a:off x="3483200" y="4652050"/>
            <a:ext cx="2820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latin typeface="Roboto"/>
                <a:ea typeface="Roboto"/>
                <a:cs typeface="Roboto"/>
                <a:sym typeface="Roboto"/>
              </a:rPr>
              <a:t>(confidence intervals for each bar calculated separately)</a:t>
            </a:r>
            <a:endParaRPr sz="700">
              <a:solidFill>
                <a:schemeClr val="dk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5"/>
          <p:cNvPicPr preferRelativeResize="0"/>
          <p:nvPr/>
        </p:nvPicPr>
        <p:blipFill rotWithShape="1">
          <a:blip r:embed="rId3">
            <a:alphaModFix/>
          </a:blip>
          <a:srcRect b="2399" l="0" r="0" t="2399"/>
          <a:stretch/>
        </p:blipFill>
        <p:spPr>
          <a:xfrm>
            <a:off x="3320925" y="551850"/>
            <a:ext cx="5773550" cy="4039799"/>
          </a:xfrm>
          <a:prstGeom prst="rect">
            <a:avLst/>
          </a:prstGeom>
          <a:noFill/>
          <a:ln>
            <a:noFill/>
          </a:ln>
        </p:spPr>
      </p:pic>
      <p:sp>
        <p:nvSpPr>
          <p:cNvPr id="209" name="Google Shape;209;p25"/>
          <p:cNvSpPr/>
          <p:nvPr/>
        </p:nvSpPr>
        <p:spPr>
          <a:xfrm rot="5400000">
            <a:off x="4663500" y="2491575"/>
            <a:ext cx="123000" cy="852300"/>
          </a:xfrm>
          <a:prstGeom prst="leftBracket">
            <a:avLst>
              <a:gd fmla="val 0" name="adj"/>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txBox="1"/>
          <p:nvPr/>
        </p:nvSpPr>
        <p:spPr>
          <a:xfrm>
            <a:off x="4521600" y="2571750"/>
            <a:ext cx="40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Roboto"/>
                <a:ea typeface="Roboto"/>
                <a:cs typeface="Roboto"/>
                <a:sym typeface="Roboto"/>
              </a:rPr>
              <a:t>*</a:t>
            </a:r>
            <a:endParaRPr>
              <a:solidFill>
                <a:srgbClr val="999999"/>
              </a:solidFill>
              <a:latin typeface="Roboto"/>
              <a:ea typeface="Roboto"/>
              <a:cs typeface="Roboto"/>
              <a:sym typeface="Roboto"/>
            </a:endParaRPr>
          </a:p>
        </p:txBody>
      </p:sp>
      <p:sp>
        <p:nvSpPr>
          <p:cNvPr id="211" name="Google Shape;211;p25"/>
          <p:cNvSpPr/>
          <p:nvPr/>
        </p:nvSpPr>
        <p:spPr>
          <a:xfrm rot="5400000">
            <a:off x="8116950" y="2165013"/>
            <a:ext cx="123000" cy="852300"/>
          </a:xfrm>
          <a:prstGeom prst="leftBracket">
            <a:avLst>
              <a:gd fmla="val 0" name="adj"/>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txBox="1"/>
          <p:nvPr/>
        </p:nvSpPr>
        <p:spPr>
          <a:xfrm>
            <a:off x="7975050" y="2245188"/>
            <a:ext cx="406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999999"/>
                </a:solidFill>
                <a:latin typeface="Roboto"/>
                <a:ea typeface="Roboto"/>
                <a:cs typeface="Roboto"/>
                <a:sym typeface="Roboto"/>
              </a:rPr>
              <a:t>*</a:t>
            </a:r>
            <a:endParaRPr>
              <a:solidFill>
                <a:srgbClr val="999999"/>
              </a:solidFill>
              <a:latin typeface="Roboto"/>
              <a:ea typeface="Roboto"/>
              <a:cs typeface="Roboto"/>
              <a:sym typeface="Roboto"/>
            </a:endParaRPr>
          </a:p>
        </p:txBody>
      </p:sp>
      <p:sp>
        <p:nvSpPr>
          <p:cNvPr id="213" name="Google Shape;213;p25"/>
          <p:cNvSpPr/>
          <p:nvPr/>
        </p:nvSpPr>
        <p:spPr>
          <a:xfrm rot="5400000">
            <a:off x="6342450" y="1598350"/>
            <a:ext cx="123000" cy="852300"/>
          </a:xfrm>
          <a:prstGeom prst="leftBracket">
            <a:avLst>
              <a:gd fmla="val 0" name="adj"/>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txBox="1"/>
          <p:nvPr/>
        </p:nvSpPr>
        <p:spPr>
          <a:xfrm>
            <a:off x="6200550" y="1711600"/>
            <a:ext cx="406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rgbClr val="999999"/>
                </a:solidFill>
                <a:latin typeface="Roboto"/>
                <a:ea typeface="Roboto"/>
                <a:cs typeface="Roboto"/>
                <a:sym typeface="Roboto"/>
              </a:rPr>
              <a:t>NS</a:t>
            </a:r>
            <a:endParaRPr i="1" sz="800">
              <a:solidFill>
                <a:srgbClr val="999999"/>
              </a:solidFill>
              <a:latin typeface="Roboto"/>
              <a:ea typeface="Roboto"/>
              <a:cs typeface="Roboto"/>
              <a:sym typeface="Roboto"/>
            </a:endParaRPr>
          </a:p>
        </p:txBody>
      </p:sp>
      <p:sp>
        <p:nvSpPr>
          <p:cNvPr id="215" name="Google Shape;215;p25"/>
          <p:cNvSpPr txBox="1"/>
          <p:nvPr/>
        </p:nvSpPr>
        <p:spPr>
          <a:xfrm>
            <a:off x="7758850" y="4698250"/>
            <a:ext cx="1404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Roboto"/>
                <a:ea typeface="Roboto"/>
                <a:cs typeface="Roboto"/>
                <a:sym typeface="Roboto"/>
              </a:rPr>
              <a:t>= p &lt;0.001</a:t>
            </a:r>
            <a:endParaRPr sz="1100">
              <a:latin typeface="Roboto"/>
              <a:ea typeface="Roboto"/>
              <a:cs typeface="Roboto"/>
              <a:sym typeface="Roboto"/>
            </a:endParaRPr>
          </a:p>
        </p:txBody>
      </p:sp>
      <p:sp>
        <p:nvSpPr>
          <p:cNvPr id="216" name="Google Shape;216;p25"/>
          <p:cNvSpPr txBox="1"/>
          <p:nvPr/>
        </p:nvSpPr>
        <p:spPr>
          <a:xfrm>
            <a:off x="7574800" y="4652050"/>
            <a:ext cx="406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999999"/>
                </a:solidFill>
                <a:latin typeface="Roboto"/>
                <a:ea typeface="Roboto"/>
                <a:cs typeface="Roboto"/>
                <a:sym typeface="Roboto"/>
              </a:rPr>
              <a:t>*</a:t>
            </a:r>
            <a:endParaRPr sz="1700">
              <a:solidFill>
                <a:srgbClr val="999999"/>
              </a:solidFill>
              <a:latin typeface="Roboto"/>
              <a:ea typeface="Roboto"/>
              <a:cs typeface="Roboto"/>
              <a:sym typeface="Roboto"/>
            </a:endParaRPr>
          </a:p>
        </p:txBody>
      </p:sp>
      <p:sp>
        <p:nvSpPr>
          <p:cNvPr id="217" name="Google Shape;217;p25"/>
          <p:cNvSpPr txBox="1"/>
          <p:nvPr/>
        </p:nvSpPr>
        <p:spPr>
          <a:xfrm>
            <a:off x="902775" y="255450"/>
            <a:ext cx="2924400" cy="5541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Independent Samples</a:t>
            </a:r>
            <a:endParaRPr sz="1200">
              <a:solidFill>
                <a:schemeClr val="lt1"/>
              </a:solidFill>
              <a:latin typeface="Roboto"/>
              <a:ea typeface="Roboto"/>
              <a:cs typeface="Roboto"/>
              <a:sym typeface="Roboto"/>
            </a:endParaRPr>
          </a:p>
          <a:p>
            <a:pPr indent="0" lvl="0" marL="0" rtl="0" algn="ctr">
              <a:spcBef>
                <a:spcPts val="0"/>
              </a:spcBef>
              <a:spcAft>
                <a:spcPts val="0"/>
              </a:spcAft>
              <a:buNone/>
            </a:pPr>
            <a:r>
              <a:rPr lang="en" sz="1200">
                <a:solidFill>
                  <a:schemeClr val="lt1"/>
                </a:solidFill>
                <a:latin typeface="Roboto"/>
                <a:ea typeface="Roboto"/>
                <a:cs typeface="Roboto"/>
                <a:sym typeface="Roboto"/>
              </a:rPr>
              <a:t>T-Test</a:t>
            </a:r>
            <a:endParaRPr sz="1200">
              <a:solidFill>
                <a:schemeClr val="lt1"/>
              </a:solidFill>
              <a:latin typeface="Roboto"/>
              <a:ea typeface="Roboto"/>
              <a:cs typeface="Roboto"/>
              <a:sym typeface="Roboto"/>
            </a:endParaRPr>
          </a:p>
        </p:txBody>
      </p:sp>
      <p:sp>
        <p:nvSpPr>
          <p:cNvPr id="218" name="Google Shape;218;p25"/>
          <p:cNvSpPr txBox="1"/>
          <p:nvPr/>
        </p:nvSpPr>
        <p:spPr>
          <a:xfrm>
            <a:off x="0" y="1216200"/>
            <a:ext cx="3272400" cy="29475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Technology + Nature Subscale </a:t>
            </a:r>
            <a:endParaRPr sz="1000" u="sng">
              <a:solidFill>
                <a:schemeClr val="lt1"/>
              </a:solidFill>
              <a:latin typeface="Roboto"/>
              <a:ea typeface="Roboto"/>
              <a:cs typeface="Roboto"/>
              <a:sym typeface="Roboto"/>
            </a:endParaRPr>
          </a:p>
          <a:p>
            <a:pPr indent="-292100" lvl="0" marL="457200" rtl="0" algn="l">
              <a:lnSpc>
                <a:spcPct val="150000"/>
              </a:lnSpc>
              <a:spcBef>
                <a:spcPts val="0"/>
              </a:spcBef>
              <a:spcAft>
                <a:spcPts val="0"/>
              </a:spcAft>
              <a:buClr>
                <a:schemeClr val="lt1"/>
              </a:buClr>
              <a:buSzPts val="1000"/>
              <a:buFont typeface="Roboto"/>
              <a:buChar char="★"/>
            </a:pPr>
            <a:r>
              <a:rPr i="1" lang="en" sz="1000">
                <a:solidFill>
                  <a:schemeClr val="lt1"/>
                </a:solidFill>
                <a:latin typeface="Roboto"/>
                <a:ea typeface="Roboto"/>
                <a:cs typeface="Roboto"/>
                <a:sym typeface="Roboto"/>
              </a:rPr>
              <a:t>t</a:t>
            </a:r>
            <a:r>
              <a:rPr lang="en" sz="1000">
                <a:solidFill>
                  <a:schemeClr val="lt1"/>
                </a:solidFill>
                <a:latin typeface="Roboto"/>
                <a:ea typeface="Roboto"/>
                <a:cs typeface="Roboto"/>
                <a:sym typeface="Roboto"/>
              </a:rPr>
              <a:t>(441.72) = 9.78, p &lt; 0.001, 0.95 CI [1.16, 1.74]</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China: M=3.56; SD=1.94</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Canada: M=2.12; SD=1.96</a:t>
            </a:r>
            <a:endParaRPr sz="10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Animal Subscale</a:t>
            </a:r>
            <a:endParaRPr sz="900">
              <a:solidFill>
                <a:schemeClr val="lt1"/>
              </a:solidFill>
              <a:latin typeface="Roboto"/>
              <a:ea typeface="Roboto"/>
              <a:cs typeface="Roboto"/>
              <a:sym typeface="Roboto"/>
            </a:endParaRPr>
          </a:p>
          <a:p>
            <a:pPr indent="-292100" lvl="0" marL="457200" rtl="0" algn="l">
              <a:lnSpc>
                <a:spcPct val="150000"/>
              </a:lnSpc>
              <a:spcBef>
                <a:spcPts val="0"/>
              </a:spcBef>
              <a:spcAft>
                <a:spcPts val="0"/>
              </a:spcAft>
              <a:buClr>
                <a:schemeClr val="lt1"/>
              </a:buClr>
              <a:buSzPts val="1000"/>
              <a:buFont typeface="Roboto"/>
              <a:buChar char="★"/>
            </a:pPr>
            <a:r>
              <a:rPr i="1" lang="en" sz="1000">
                <a:solidFill>
                  <a:schemeClr val="lt1"/>
                </a:solidFill>
                <a:latin typeface="Roboto"/>
                <a:ea typeface="Roboto"/>
                <a:cs typeface="Roboto"/>
                <a:sym typeface="Roboto"/>
              </a:rPr>
              <a:t>t</a:t>
            </a:r>
            <a:r>
              <a:rPr lang="en" sz="1000">
                <a:solidFill>
                  <a:schemeClr val="lt1"/>
                </a:solidFill>
                <a:latin typeface="Roboto"/>
                <a:ea typeface="Roboto"/>
                <a:cs typeface="Roboto"/>
                <a:sym typeface="Roboto"/>
              </a:rPr>
              <a:t>(450.00) = -0.34, p = 0.37, 0.95 CI [-0.46, 0.32]</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China: M=6.24; 1.96</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Canada: M=6.30; SD=2.11</a:t>
            </a:r>
            <a:endParaRPr sz="10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Overall Scale</a:t>
            </a:r>
            <a:endParaRPr sz="1100" u="sng">
              <a:solidFill>
                <a:schemeClr val="lt1"/>
              </a:solidFill>
              <a:latin typeface="Roboto"/>
              <a:ea typeface="Roboto"/>
              <a:cs typeface="Roboto"/>
              <a:sym typeface="Roboto"/>
            </a:endParaRPr>
          </a:p>
          <a:p>
            <a:pPr indent="-292100" lvl="0" marL="457200" rtl="0" algn="l">
              <a:lnSpc>
                <a:spcPct val="150000"/>
              </a:lnSpc>
              <a:spcBef>
                <a:spcPts val="0"/>
              </a:spcBef>
              <a:spcAft>
                <a:spcPts val="0"/>
              </a:spcAft>
              <a:buClr>
                <a:schemeClr val="lt1"/>
              </a:buClr>
              <a:buSzPts val="1000"/>
              <a:buFont typeface="Roboto"/>
              <a:buChar char="★"/>
            </a:pPr>
            <a:r>
              <a:rPr i="1" lang="en" sz="1000">
                <a:solidFill>
                  <a:schemeClr val="lt1"/>
                </a:solidFill>
                <a:latin typeface="Roboto"/>
                <a:ea typeface="Roboto"/>
                <a:cs typeface="Roboto"/>
                <a:sym typeface="Roboto"/>
              </a:rPr>
              <a:t>t</a:t>
            </a:r>
            <a:r>
              <a:rPr lang="en" sz="1000">
                <a:solidFill>
                  <a:schemeClr val="lt1"/>
                </a:solidFill>
                <a:latin typeface="Roboto"/>
                <a:ea typeface="Roboto"/>
                <a:cs typeface="Roboto"/>
                <a:sym typeface="Roboto"/>
              </a:rPr>
              <a:t>(400.23) = 6.77, p &lt; 0.001, 0.95 CI [0.67, 1.21]  </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China: M=4.45; SD=1.65</a:t>
            </a:r>
            <a:endParaRPr sz="1000">
              <a:solidFill>
                <a:schemeClr val="lt1"/>
              </a:solidFill>
              <a:latin typeface="Roboto"/>
              <a:ea typeface="Roboto"/>
              <a:cs typeface="Roboto"/>
              <a:sym typeface="Roboto"/>
            </a:endParaRPr>
          </a:p>
          <a:p>
            <a:pPr indent="-292100" lvl="1" marL="914400" rtl="0" algn="l">
              <a:lnSpc>
                <a:spcPct val="150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Canada: M=3.52; SD=1.25</a:t>
            </a:r>
            <a:endParaRPr sz="1000">
              <a:solidFill>
                <a:schemeClr val="lt1"/>
              </a:solidFill>
              <a:latin typeface="Roboto"/>
              <a:ea typeface="Roboto"/>
              <a:cs typeface="Roboto"/>
              <a:sym typeface="Roboto"/>
            </a:endParaRPr>
          </a:p>
        </p:txBody>
      </p:sp>
      <p:sp>
        <p:nvSpPr>
          <p:cNvPr id="219" name="Google Shape;219;p25"/>
          <p:cNvSpPr txBox="1"/>
          <p:nvPr>
            <p:ph type="title"/>
          </p:nvPr>
        </p:nvSpPr>
        <p:spPr>
          <a:xfrm>
            <a:off x="284175" y="236875"/>
            <a:ext cx="1192200" cy="400200"/>
          </a:xfrm>
          <a:prstGeom prst="rect">
            <a:avLst/>
          </a:prstGeom>
          <a:ln cap="flat" cmpd="sng" w="9525">
            <a:solidFill>
              <a:schemeClr val="lt1"/>
            </a:solidFill>
            <a:prstDash val="solid"/>
            <a:round/>
            <a:headEnd len="sm" w="sm" type="none"/>
            <a:tailEnd len="sm" w="sm" type="none"/>
          </a:ln>
          <a:effectLst>
            <a:outerShdw blurRad="57150" rotWithShape="0" algn="bl" dir="1560000" dist="19050">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700"/>
              <a:t>Results</a:t>
            </a:r>
            <a:endParaRPr sz="1700"/>
          </a:p>
        </p:txBody>
      </p:sp>
      <p:sp>
        <p:nvSpPr>
          <p:cNvPr id="220" name="Google Shape;220;p25"/>
          <p:cNvSpPr txBox="1"/>
          <p:nvPr/>
        </p:nvSpPr>
        <p:spPr>
          <a:xfrm>
            <a:off x="3483200" y="4652050"/>
            <a:ext cx="2820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latin typeface="Roboto"/>
                <a:ea typeface="Roboto"/>
                <a:cs typeface="Roboto"/>
                <a:sym typeface="Roboto"/>
              </a:rPr>
              <a:t>(confidence intervals for each bar calculated separately)</a:t>
            </a:r>
            <a:endParaRPr sz="700">
              <a:solidFill>
                <a:schemeClr val="dk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6"/>
          <p:cNvPicPr preferRelativeResize="0"/>
          <p:nvPr/>
        </p:nvPicPr>
        <p:blipFill rotWithShape="1">
          <a:blip r:embed="rId3">
            <a:alphaModFix/>
          </a:blip>
          <a:srcRect b="2597" l="0" r="0" t="2606"/>
          <a:stretch/>
        </p:blipFill>
        <p:spPr>
          <a:xfrm>
            <a:off x="3320925" y="551850"/>
            <a:ext cx="5773546" cy="4039800"/>
          </a:xfrm>
          <a:prstGeom prst="rect">
            <a:avLst/>
          </a:prstGeom>
          <a:noFill/>
          <a:ln>
            <a:noFill/>
          </a:ln>
        </p:spPr>
      </p:pic>
      <p:sp>
        <p:nvSpPr>
          <p:cNvPr id="226" name="Google Shape;226;p26"/>
          <p:cNvSpPr txBox="1"/>
          <p:nvPr/>
        </p:nvSpPr>
        <p:spPr>
          <a:xfrm>
            <a:off x="902775" y="255450"/>
            <a:ext cx="2924400" cy="5541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lt1"/>
                </a:solidFill>
                <a:latin typeface="Roboto"/>
                <a:ea typeface="Roboto"/>
                <a:cs typeface="Roboto"/>
                <a:sym typeface="Roboto"/>
              </a:rPr>
              <a:t>Repeated Measures</a:t>
            </a:r>
            <a:endParaRPr sz="1200">
              <a:solidFill>
                <a:schemeClr val="lt1"/>
              </a:solidFill>
              <a:latin typeface="Roboto"/>
              <a:ea typeface="Roboto"/>
              <a:cs typeface="Roboto"/>
              <a:sym typeface="Roboto"/>
            </a:endParaRPr>
          </a:p>
          <a:p>
            <a:pPr indent="0" lvl="0" marL="0" rtl="0" algn="ctr">
              <a:spcBef>
                <a:spcPts val="0"/>
              </a:spcBef>
              <a:spcAft>
                <a:spcPts val="0"/>
              </a:spcAft>
              <a:buNone/>
            </a:pPr>
            <a:r>
              <a:rPr lang="en" sz="1200">
                <a:solidFill>
                  <a:schemeClr val="lt1"/>
                </a:solidFill>
                <a:latin typeface="Roboto"/>
                <a:ea typeface="Roboto"/>
                <a:cs typeface="Roboto"/>
                <a:sym typeface="Roboto"/>
              </a:rPr>
              <a:t>ANOVA</a:t>
            </a:r>
            <a:endParaRPr sz="1200">
              <a:solidFill>
                <a:schemeClr val="lt1"/>
              </a:solidFill>
              <a:latin typeface="Roboto"/>
              <a:ea typeface="Roboto"/>
              <a:cs typeface="Roboto"/>
              <a:sym typeface="Roboto"/>
            </a:endParaRPr>
          </a:p>
        </p:txBody>
      </p:sp>
      <p:sp>
        <p:nvSpPr>
          <p:cNvPr id="227" name="Google Shape;227;p26"/>
          <p:cNvSpPr txBox="1"/>
          <p:nvPr/>
        </p:nvSpPr>
        <p:spPr>
          <a:xfrm>
            <a:off x="0" y="809550"/>
            <a:ext cx="3319500" cy="47832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Technology + Nature Subscale</a:t>
            </a:r>
            <a:endParaRPr sz="1100" u="sng">
              <a:solidFill>
                <a:schemeClr val="lt1"/>
              </a:solidFill>
              <a:latin typeface="Roboto"/>
              <a:ea typeface="Roboto"/>
              <a:cs typeface="Roboto"/>
              <a:sym typeface="Roboto"/>
            </a:endParaRPr>
          </a:p>
          <a:p>
            <a:pPr indent="-292100" lvl="0" marL="4572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Chinese Sample</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Child: M=0.10; SD=0.64</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Adult: M=0.19; SD=0.74</a:t>
            </a:r>
            <a:endParaRPr sz="1000">
              <a:solidFill>
                <a:schemeClr val="lt1"/>
              </a:solidFill>
              <a:latin typeface="Roboto"/>
              <a:ea typeface="Roboto"/>
              <a:cs typeface="Roboto"/>
              <a:sym typeface="Roboto"/>
            </a:endParaRPr>
          </a:p>
          <a:p>
            <a:pPr indent="-292100" lvl="0" marL="4572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Canadian Sample</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Child: M=-0.23; SD=0.52</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Adult: M=-0.36; SD=0.45</a:t>
            </a:r>
            <a:endParaRPr sz="1000">
              <a:solidFill>
                <a:schemeClr val="lt1"/>
              </a:solidFill>
              <a:latin typeface="Roboto"/>
              <a:ea typeface="Roboto"/>
              <a:cs typeface="Roboto"/>
              <a:sym typeface="Roboto"/>
            </a:endParaRPr>
          </a:p>
          <a:p>
            <a:pPr indent="0" lvl="0" marL="0" rtl="0" algn="l">
              <a:lnSpc>
                <a:spcPct val="125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Animal Subscale</a:t>
            </a:r>
            <a:endParaRPr sz="1100" u="sng">
              <a:solidFill>
                <a:schemeClr val="lt1"/>
              </a:solidFill>
              <a:latin typeface="Roboto"/>
              <a:ea typeface="Roboto"/>
              <a:cs typeface="Roboto"/>
              <a:sym typeface="Roboto"/>
            </a:endParaRPr>
          </a:p>
          <a:p>
            <a:pPr indent="-292100" lvl="0" marL="4572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Chinese Sample</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Child: M=-0.01; SD=0.61</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Adult: M=-0.01; SD=0.75</a:t>
            </a:r>
            <a:endParaRPr sz="1000">
              <a:solidFill>
                <a:schemeClr val="lt1"/>
              </a:solidFill>
              <a:latin typeface="Roboto"/>
              <a:ea typeface="Roboto"/>
              <a:cs typeface="Roboto"/>
              <a:sym typeface="Roboto"/>
            </a:endParaRPr>
          </a:p>
          <a:p>
            <a:pPr indent="-292100" lvl="0" marL="4572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Canadian Sample</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Child: M=0.11; SD=0.63</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Adult: M=0.01; SD=0.81</a:t>
            </a:r>
            <a:endParaRPr sz="1000">
              <a:solidFill>
                <a:schemeClr val="lt1"/>
              </a:solidFill>
              <a:latin typeface="Roboto"/>
              <a:ea typeface="Roboto"/>
              <a:cs typeface="Roboto"/>
              <a:sym typeface="Roboto"/>
            </a:endParaRPr>
          </a:p>
          <a:p>
            <a:pPr indent="0" lvl="0" marL="0" rtl="0" algn="l">
              <a:lnSpc>
                <a:spcPct val="125000"/>
              </a:lnSpc>
              <a:spcBef>
                <a:spcPts val="0"/>
              </a:spcBef>
              <a:spcAft>
                <a:spcPts val="0"/>
              </a:spcAft>
              <a:buNone/>
            </a:pPr>
            <a:r>
              <a:rPr lang="en" sz="1100">
                <a:solidFill>
                  <a:schemeClr val="lt1"/>
                </a:solidFill>
                <a:latin typeface="Roboto"/>
                <a:ea typeface="Roboto"/>
                <a:cs typeface="Roboto"/>
                <a:sym typeface="Roboto"/>
              </a:rPr>
              <a:t>    </a:t>
            </a:r>
            <a:r>
              <a:rPr lang="en" sz="1100" u="sng">
                <a:solidFill>
                  <a:schemeClr val="lt1"/>
                </a:solidFill>
                <a:latin typeface="Roboto"/>
                <a:ea typeface="Roboto"/>
                <a:cs typeface="Roboto"/>
                <a:sym typeface="Roboto"/>
              </a:rPr>
              <a:t>Overall Scale</a:t>
            </a:r>
            <a:endParaRPr sz="1100" u="sng">
              <a:solidFill>
                <a:schemeClr val="lt1"/>
              </a:solidFill>
              <a:latin typeface="Roboto"/>
              <a:ea typeface="Roboto"/>
              <a:cs typeface="Roboto"/>
              <a:sym typeface="Roboto"/>
            </a:endParaRPr>
          </a:p>
          <a:p>
            <a:pPr indent="-292100" lvl="0" marL="4572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Chinese Sample</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Child: M=0.06; SD=0.57</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Adult: M=0.12; SD=0.63</a:t>
            </a:r>
            <a:endParaRPr sz="1000">
              <a:solidFill>
                <a:schemeClr val="lt1"/>
              </a:solidFill>
              <a:latin typeface="Roboto"/>
              <a:ea typeface="Roboto"/>
              <a:cs typeface="Roboto"/>
              <a:sym typeface="Roboto"/>
            </a:endParaRPr>
          </a:p>
          <a:p>
            <a:pPr indent="-292100" lvl="0" marL="4572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Canadian Sample</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Child: M=-0.19; SD=0.44</a:t>
            </a:r>
            <a:endParaRPr sz="1000">
              <a:solidFill>
                <a:schemeClr val="lt1"/>
              </a:solidFill>
              <a:latin typeface="Roboto"/>
              <a:ea typeface="Roboto"/>
              <a:cs typeface="Roboto"/>
              <a:sym typeface="Roboto"/>
            </a:endParaRPr>
          </a:p>
          <a:p>
            <a:pPr indent="-292100" lvl="1" marL="914400" rtl="0" algn="l">
              <a:lnSpc>
                <a:spcPct val="125000"/>
              </a:lnSpc>
              <a:spcBef>
                <a:spcPts val="0"/>
              </a:spcBef>
              <a:spcAft>
                <a:spcPts val="0"/>
              </a:spcAft>
              <a:buClr>
                <a:schemeClr val="lt1"/>
              </a:buClr>
              <a:buSzPts val="1000"/>
              <a:buFont typeface="Roboto"/>
              <a:buChar char="○"/>
            </a:pPr>
            <a:r>
              <a:rPr lang="en" sz="1000">
                <a:solidFill>
                  <a:schemeClr val="lt1"/>
                </a:solidFill>
                <a:latin typeface="Roboto"/>
                <a:ea typeface="Roboto"/>
                <a:cs typeface="Roboto"/>
                <a:sym typeface="Roboto"/>
              </a:rPr>
              <a:t>Adult: M=-0.23; SD=0.48</a:t>
            </a:r>
            <a:endParaRPr sz="1000">
              <a:solidFill>
                <a:schemeClr val="lt1"/>
              </a:solidFill>
              <a:latin typeface="Roboto"/>
              <a:ea typeface="Roboto"/>
              <a:cs typeface="Roboto"/>
              <a:sym typeface="Roboto"/>
            </a:endParaRPr>
          </a:p>
          <a:p>
            <a:pPr indent="0" lvl="0" marL="457200" rtl="0" algn="l">
              <a:lnSpc>
                <a:spcPct val="150000"/>
              </a:lnSpc>
              <a:spcBef>
                <a:spcPts val="0"/>
              </a:spcBef>
              <a:spcAft>
                <a:spcPts val="0"/>
              </a:spcAft>
              <a:buNone/>
            </a:pPr>
            <a:r>
              <a:t/>
            </a:r>
            <a:endParaRPr sz="13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t/>
            </a:r>
            <a:endParaRPr sz="1300">
              <a:solidFill>
                <a:schemeClr val="lt1"/>
              </a:solidFill>
              <a:latin typeface="Roboto"/>
              <a:ea typeface="Roboto"/>
              <a:cs typeface="Roboto"/>
              <a:sym typeface="Roboto"/>
            </a:endParaRPr>
          </a:p>
        </p:txBody>
      </p:sp>
      <p:sp>
        <p:nvSpPr>
          <p:cNvPr id="228" name="Google Shape;228;p26"/>
          <p:cNvSpPr txBox="1"/>
          <p:nvPr>
            <p:ph type="title"/>
          </p:nvPr>
        </p:nvSpPr>
        <p:spPr>
          <a:xfrm>
            <a:off x="284175" y="236875"/>
            <a:ext cx="1192200" cy="400200"/>
          </a:xfrm>
          <a:prstGeom prst="rect">
            <a:avLst/>
          </a:prstGeom>
          <a:ln cap="flat" cmpd="sng" w="9525">
            <a:solidFill>
              <a:schemeClr val="lt1"/>
            </a:solidFill>
            <a:prstDash val="solid"/>
            <a:round/>
            <a:headEnd len="sm" w="sm" type="none"/>
            <a:tailEnd len="sm" w="sm" type="none"/>
          </a:ln>
          <a:effectLst>
            <a:outerShdw blurRad="57150" rotWithShape="0" algn="bl" dir="1560000" dist="19050">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700"/>
              <a:t>Results</a:t>
            </a:r>
            <a:endParaRPr sz="1700"/>
          </a:p>
        </p:txBody>
      </p:sp>
      <p:sp>
        <p:nvSpPr>
          <p:cNvPr id="229" name="Google Shape;229;p26"/>
          <p:cNvSpPr txBox="1"/>
          <p:nvPr/>
        </p:nvSpPr>
        <p:spPr>
          <a:xfrm>
            <a:off x="3483200" y="4652050"/>
            <a:ext cx="2820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latin typeface="Roboto"/>
                <a:ea typeface="Roboto"/>
                <a:cs typeface="Roboto"/>
                <a:sym typeface="Roboto"/>
              </a:rPr>
              <a:t>(confidence intervals for each bar calculated separately)</a:t>
            </a:r>
            <a:endParaRPr sz="700">
              <a:solidFill>
                <a:schemeClr val="dk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7"/>
          <p:cNvSpPr txBox="1"/>
          <p:nvPr/>
        </p:nvSpPr>
        <p:spPr>
          <a:xfrm>
            <a:off x="3470500" y="154350"/>
            <a:ext cx="5378400" cy="4888500"/>
          </a:xfrm>
          <a:prstGeom prst="rect">
            <a:avLst/>
          </a:prstGeom>
          <a:noFill/>
          <a:ln>
            <a:noFill/>
          </a:ln>
          <a:effectLst>
            <a:outerShdw blurRad="57150" rotWithShape="0" algn="bl" dir="3300000" dist="19050">
              <a:srgbClr val="CCCCCC">
                <a:alpha val="90000"/>
              </a:srgbClr>
            </a:outerShdw>
          </a:effectLst>
        </p:spPr>
        <p:txBody>
          <a:bodyPr anchorCtr="0" anchor="t" bIns="91425" lIns="91425" spcFirstLastPara="1" rIns="91425" wrap="square" tIns="91425">
            <a:spAutoFit/>
          </a:bodyPr>
          <a:lstStyle/>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In terms of anthropomorphizing technology and nature, the differences between Chinese children and Canadian children get more extreme as they move into adulthood</a:t>
            </a:r>
            <a:endParaRPr>
              <a:latin typeface="Roboto"/>
              <a:ea typeface="Roboto"/>
              <a:cs typeface="Roboto"/>
              <a:sym typeface="Roboto"/>
            </a:endParaRPr>
          </a:p>
          <a:p>
            <a:pPr indent="0" lvl="0" marL="457200" rtl="0" algn="l">
              <a:lnSpc>
                <a:spcPct val="50000"/>
              </a:lnSpc>
              <a:spcBef>
                <a:spcPts val="0"/>
              </a:spcBef>
              <a:spcAft>
                <a:spcPts val="0"/>
              </a:spcAft>
              <a:buNone/>
            </a:pPr>
            <a:r>
              <a:t/>
            </a:r>
            <a:endParaRPr>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In terms of anthropomorphizing animals, the differences between Chinese children and Canadian children go away as they move into adulthood.</a:t>
            </a:r>
            <a:endParaRPr>
              <a:latin typeface="Roboto"/>
              <a:ea typeface="Roboto"/>
              <a:cs typeface="Roboto"/>
              <a:sym typeface="Roboto"/>
            </a:endParaRPr>
          </a:p>
          <a:p>
            <a:pPr indent="0" lvl="0" marL="0" rtl="0" algn="l">
              <a:lnSpc>
                <a:spcPct val="75000"/>
              </a:lnSpc>
              <a:spcBef>
                <a:spcPts val="0"/>
              </a:spcBef>
              <a:spcAft>
                <a:spcPts val="0"/>
              </a:spcAft>
              <a:buNone/>
            </a:pPr>
            <a:r>
              <a:t/>
            </a:r>
            <a:endParaRPr>
              <a:latin typeface="Roboto"/>
              <a:ea typeface="Roboto"/>
              <a:cs typeface="Roboto"/>
              <a:sym typeface="Roboto"/>
            </a:endParaRPr>
          </a:p>
          <a:p>
            <a:pPr indent="0" lvl="0" marL="0" rtl="0" algn="l">
              <a:lnSpc>
                <a:spcPct val="125000"/>
              </a:lnSpc>
              <a:spcBef>
                <a:spcPts val="0"/>
              </a:spcBef>
              <a:spcAft>
                <a:spcPts val="0"/>
              </a:spcAft>
              <a:buNone/>
            </a:pPr>
            <a:r>
              <a:rPr lang="en">
                <a:latin typeface="Roboto"/>
                <a:ea typeface="Roboto"/>
                <a:cs typeface="Roboto"/>
                <a:sym typeface="Roboto"/>
              </a:rPr>
              <a:t>Entities that do not provide many cues regarding internal state, like technology and nature, may be more sensitive to cultural conceptions than entities that provide us many cues, like animals.</a:t>
            </a:r>
            <a:endParaRPr>
              <a:latin typeface="Roboto"/>
              <a:ea typeface="Roboto"/>
              <a:cs typeface="Roboto"/>
              <a:sym typeface="Roboto"/>
            </a:endParaRPr>
          </a:p>
          <a:p>
            <a:pPr indent="0" lvl="0" marL="0" rtl="0" algn="l">
              <a:lnSpc>
                <a:spcPct val="125000"/>
              </a:lnSpc>
              <a:spcBef>
                <a:spcPts val="0"/>
              </a:spcBef>
              <a:spcAft>
                <a:spcPts val="0"/>
              </a:spcAft>
              <a:buNone/>
            </a:pPr>
            <a:r>
              <a:t/>
            </a:r>
            <a:endParaRPr>
              <a:latin typeface="Roboto"/>
              <a:ea typeface="Roboto"/>
              <a:cs typeface="Roboto"/>
              <a:sym typeface="Roboto"/>
            </a:endParaRPr>
          </a:p>
          <a:p>
            <a:pPr indent="0" lvl="0" marL="0" rtl="0" algn="l">
              <a:lnSpc>
                <a:spcPct val="110000"/>
              </a:lnSpc>
              <a:spcBef>
                <a:spcPts val="0"/>
              </a:spcBef>
              <a:spcAft>
                <a:spcPts val="0"/>
              </a:spcAft>
              <a:buNone/>
            </a:pPr>
            <a:r>
              <a:rPr lang="en" sz="1300">
                <a:latin typeface="Roboto"/>
                <a:ea typeface="Roboto"/>
                <a:cs typeface="Roboto"/>
                <a:sym typeface="Roboto"/>
              </a:rPr>
              <a:t>Further research could explore the roots of these differences by comparing anthropomorphized entities in common children’s media across cultures, in addition to collecting IDAQ data. Other variables, such as religion, should also be assessed.</a:t>
            </a:r>
            <a:endParaRPr sz="1300">
              <a:latin typeface="Roboto"/>
              <a:ea typeface="Roboto"/>
              <a:cs typeface="Roboto"/>
              <a:sym typeface="Roboto"/>
            </a:endParaRPr>
          </a:p>
          <a:p>
            <a:pPr indent="0" lvl="0" marL="0" rtl="0" algn="l">
              <a:lnSpc>
                <a:spcPct val="110000"/>
              </a:lnSpc>
              <a:spcBef>
                <a:spcPts val="0"/>
              </a:spcBef>
              <a:spcAft>
                <a:spcPts val="0"/>
              </a:spcAft>
              <a:buNone/>
            </a:pPr>
            <a:r>
              <a:t/>
            </a:r>
            <a:endParaRPr sz="1300">
              <a:latin typeface="Roboto"/>
              <a:ea typeface="Roboto"/>
              <a:cs typeface="Roboto"/>
              <a:sym typeface="Roboto"/>
            </a:endParaRPr>
          </a:p>
          <a:p>
            <a:pPr indent="0" lvl="0" marL="0" rtl="0" algn="l">
              <a:lnSpc>
                <a:spcPct val="110000"/>
              </a:lnSpc>
              <a:spcBef>
                <a:spcPts val="0"/>
              </a:spcBef>
              <a:spcAft>
                <a:spcPts val="0"/>
              </a:spcAft>
              <a:buNone/>
            </a:pPr>
            <a:r>
              <a:rPr lang="en" sz="1300">
                <a:latin typeface="Roboto"/>
                <a:ea typeface="Roboto"/>
                <a:cs typeface="Roboto"/>
                <a:sym typeface="Roboto"/>
              </a:rPr>
              <a:t>Expanding upon this study will help build our understanding of cultural differences in the perception of who or what has emotions, intentions, and conscious minds. </a:t>
            </a:r>
            <a:endParaRPr sz="1300">
              <a:latin typeface="Roboto"/>
              <a:ea typeface="Roboto"/>
              <a:cs typeface="Roboto"/>
              <a:sym typeface="Roboto"/>
            </a:endParaRPr>
          </a:p>
        </p:txBody>
      </p:sp>
      <p:sp>
        <p:nvSpPr>
          <p:cNvPr id="235" name="Google Shape;235;p27"/>
          <p:cNvSpPr txBox="1"/>
          <p:nvPr/>
        </p:nvSpPr>
        <p:spPr>
          <a:xfrm>
            <a:off x="0" y="3042400"/>
            <a:ext cx="3319500" cy="18201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1200">
                <a:solidFill>
                  <a:schemeClr val="lt1"/>
                </a:solidFill>
                <a:latin typeface="Roboto"/>
                <a:ea typeface="Roboto"/>
                <a:cs typeface="Roboto"/>
                <a:sym typeface="Roboto"/>
              </a:rPr>
              <a:t>    </a:t>
            </a:r>
            <a:r>
              <a:rPr lang="en" sz="1300" u="sng">
                <a:solidFill>
                  <a:schemeClr val="lt1"/>
                </a:solidFill>
                <a:latin typeface="Roboto"/>
                <a:ea typeface="Roboto"/>
                <a:cs typeface="Roboto"/>
                <a:sym typeface="Roboto"/>
              </a:rPr>
              <a:t>Limitations:</a:t>
            </a:r>
            <a:endParaRPr sz="1300" u="sng">
              <a:solidFill>
                <a:schemeClr val="lt1"/>
              </a:solidFill>
              <a:latin typeface="Roboto"/>
              <a:ea typeface="Roboto"/>
              <a:cs typeface="Roboto"/>
              <a:sym typeface="Roboto"/>
            </a:endParaRPr>
          </a:p>
          <a:p>
            <a:pPr indent="0" lvl="0" marL="0" rtl="0" algn="l">
              <a:lnSpc>
                <a:spcPct val="50000"/>
              </a:lnSpc>
              <a:spcBef>
                <a:spcPts val="0"/>
              </a:spcBef>
              <a:spcAft>
                <a:spcPts val="0"/>
              </a:spcAft>
              <a:buNone/>
            </a:pPr>
            <a:r>
              <a:t/>
            </a:r>
            <a:endParaRPr sz="1200" u="sng">
              <a:solidFill>
                <a:schemeClr val="lt1"/>
              </a:solidFill>
              <a:latin typeface="Roboto"/>
              <a:ea typeface="Roboto"/>
              <a:cs typeface="Roboto"/>
              <a:sym typeface="Roboto"/>
            </a:endParaRPr>
          </a:p>
          <a:p>
            <a:pPr indent="-304800" lvl="0" marL="457200" rtl="0" algn="l">
              <a:lnSpc>
                <a:spcPct val="125000"/>
              </a:lnSpc>
              <a:spcBef>
                <a:spcPts val="0"/>
              </a:spcBef>
              <a:spcAft>
                <a:spcPts val="0"/>
              </a:spcAft>
              <a:buClr>
                <a:schemeClr val="lt1"/>
              </a:buClr>
              <a:buSzPts val="1200"/>
              <a:buFont typeface="Roboto"/>
              <a:buChar char="★"/>
            </a:pPr>
            <a:r>
              <a:rPr lang="en" sz="1200">
                <a:solidFill>
                  <a:schemeClr val="lt1"/>
                </a:solidFill>
                <a:latin typeface="Roboto"/>
                <a:ea typeface="Roboto"/>
                <a:cs typeface="Roboto"/>
                <a:sym typeface="Roboto"/>
              </a:rPr>
              <a:t>This sample was restricted to participants born in these countries</a:t>
            </a:r>
            <a:endParaRPr sz="1200">
              <a:solidFill>
                <a:schemeClr val="lt1"/>
              </a:solidFill>
              <a:latin typeface="Roboto"/>
              <a:ea typeface="Roboto"/>
              <a:cs typeface="Roboto"/>
              <a:sym typeface="Roboto"/>
            </a:endParaRPr>
          </a:p>
          <a:p>
            <a:pPr indent="0" lvl="0" marL="457200" rtl="0" algn="l">
              <a:lnSpc>
                <a:spcPct val="50000"/>
              </a:lnSpc>
              <a:spcBef>
                <a:spcPts val="0"/>
              </a:spcBef>
              <a:spcAft>
                <a:spcPts val="0"/>
              </a:spcAft>
              <a:buNone/>
            </a:pPr>
            <a:r>
              <a:t/>
            </a:r>
            <a:endParaRPr sz="1200">
              <a:solidFill>
                <a:schemeClr val="lt1"/>
              </a:solidFill>
              <a:latin typeface="Roboto"/>
              <a:ea typeface="Roboto"/>
              <a:cs typeface="Roboto"/>
              <a:sym typeface="Roboto"/>
            </a:endParaRPr>
          </a:p>
          <a:p>
            <a:pPr indent="-304800" lvl="0" marL="457200" rtl="0" algn="l">
              <a:lnSpc>
                <a:spcPct val="125000"/>
              </a:lnSpc>
              <a:spcBef>
                <a:spcPts val="0"/>
              </a:spcBef>
              <a:spcAft>
                <a:spcPts val="0"/>
              </a:spcAft>
              <a:buClr>
                <a:schemeClr val="lt1"/>
              </a:buClr>
              <a:buSzPts val="1200"/>
              <a:buFont typeface="Roboto"/>
              <a:buChar char="★"/>
            </a:pPr>
            <a:r>
              <a:rPr lang="en" sz="1200">
                <a:solidFill>
                  <a:schemeClr val="lt1"/>
                </a:solidFill>
                <a:latin typeface="Roboto"/>
                <a:ea typeface="Roboto"/>
                <a:cs typeface="Roboto"/>
                <a:sym typeface="Roboto"/>
              </a:rPr>
              <a:t>This sample did not pull from multiple regions within the countries</a:t>
            </a:r>
            <a:endParaRPr sz="1200">
              <a:solidFill>
                <a:schemeClr val="lt1"/>
              </a:solidFill>
              <a:latin typeface="Roboto"/>
              <a:ea typeface="Roboto"/>
              <a:cs typeface="Roboto"/>
              <a:sym typeface="Roboto"/>
            </a:endParaRPr>
          </a:p>
          <a:p>
            <a:pPr indent="0" lvl="0" marL="457200" rtl="0" algn="l">
              <a:lnSpc>
                <a:spcPct val="50000"/>
              </a:lnSpc>
              <a:spcBef>
                <a:spcPts val="0"/>
              </a:spcBef>
              <a:spcAft>
                <a:spcPts val="0"/>
              </a:spcAft>
              <a:buNone/>
            </a:pPr>
            <a:r>
              <a:t/>
            </a:r>
            <a:endParaRPr sz="1200">
              <a:solidFill>
                <a:schemeClr val="lt1"/>
              </a:solidFill>
              <a:latin typeface="Roboto"/>
              <a:ea typeface="Roboto"/>
              <a:cs typeface="Roboto"/>
              <a:sym typeface="Roboto"/>
            </a:endParaRPr>
          </a:p>
          <a:p>
            <a:pPr indent="-304800" lvl="0" marL="457200" rtl="0" algn="l">
              <a:lnSpc>
                <a:spcPct val="125000"/>
              </a:lnSpc>
              <a:spcBef>
                <a:spcPts val="0"/>
              </a:spcBef>
              <a:spcAft>
                <a:spcPts val="0"/>
              </a:spcAft>
              <a:buClr>
                <a:schemeClr val="lt1"/>
              </a:buClr>
              <a:buSzPts val="1200"/>
              <a:buFont typeface="Roboto"/>
              <a:buChar char="★"/>
            </a:pPr>
            <a:r>
              <a:rPr lang="en" sz="1200">
                <a:solidFill>
                  <a:schemeClr val="lt1"/>
                </a:solidFill>
                <a:latin typeface="Roboto"/>
                <a:ea typeface="Roboto"/>
                <a:cs typeface="Roboto"/>
                <a:sym typeface="Roboto"/>
              </a:rPr>
              <a:t>This sample only included two cultures</a:t>
            </a:r>
            <a:endParaRPr sz="1200">
              <a:solidFill>
                <a:schemeClr val="lt1"/>
              </a:solidFill>
              <a:latin typeface="Roboto"/>
              <a:ea typeface="Roboto"/>
              <a:cs typeface="Roboto"/>
              <a:sym typeface="Roboto"/>
            </a:endParaRPr>
          </a:p>
        </p:txBody>
      </p:sp>
      <p:sp>
        <p:nvSpPr>
          <p:cNvPr id="236" name="Google Shape;236;p27"/>
          <p:cNvSpPr txBox="1"/>
          <p:nvPr/>
        </p:nvSpPr>
        <p:spPr>
          <a:xfrm>
            <a:off x="493650" y="1391575"/>
            <a:ext cx="2219400" cy="7389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Results +</a:t>
            </a:r>
            <a:endParaRPr sz="1800">
              <a:solidFill>
                <a:schemeClr val="lt1"/>
              </a:solidFill>
              <a:latin typeface="Roboto"/>
              <a:ea typeface="Roboto"/>
              <a:cs typeface="Roboto"/>
              <a:sym typeface="Roboto"/>
            </a:endParaRPr>
          </a:p>
          <a:p>
            <a:pPr indent="0" lvl="0" marL="0" rtl="0" algn="ctr">
              <a:spcBef>
                <a:spcPts val="0"/>
              </a:spcBef>
              <a:spcAft>
                <a:spcPts val="0"/>
              </a:spcAft>
              <a:buNone/>
            </a:pPr>
            <a:r>
              <a:rPr lang="en" sz="1800">
                <a:solidFill>
                  <a:schemeClr val="lt1"/>
                </a:solidFill>
                <a:latin typeface="Roboto"/>
                <a:ea typeface="Roboto"/>
                <a:cs typeface="Roboto"/>
                <a:sym typeface="Roboto"/>
              </a:rPr>
              <a:t>Future Directions</a:t>
            </a:r>
            <a:endParaRPr sz="1800">
              <a:solidFill>
                <a:schemeClr val="lt1"/>
              </a:solidFill>
              <a:latin typeface="Roboto"/>
              <a:ea typeface="Roboto"/>
              <a:cs typeface="Roboto"/>
              <a:sym typeface="Roboto"/>
            </a:endParaRPr>
          </a:p>
        </p:txBody>
      </p:sp>
      <p:sp>
        <p:nvSpPr>
          <p:cNvPr id="237" name="Google Shape;237;p27"/>
          <p:cNvSpPr txBox="1"/>
          <p:nvPr>
            <p:ph type="title"/>
          </p:nvPr>
        </p:nvSpPr>
        <p:spPr>
          <a:xfrm>
            <a:off x="284175" y="236875"/>
            <a:ext cx="1305000" cy="400200"/>
          </a:xfrm>
          <a:prstGeom prst="rect">
            <a:avLst/>
          </a:prstGeom>
          <a:ln cap="flat" cmpd="sng" w="9525">
            <a:solidFill>
              <a:schemeClr val="lt1"/>
            </a:solidFill>
            <a:prstDash val="solid"/>
            <a:round/>
            <a:headEnd len="sm" w="sm" type="none"/>
            <a:tailEnd len="sm" w="sm" type="none"/>
          </a:ln>
          <a:effectLst>
            <a:outerShdw blurRad="57150" rotWithShape="0" algn="bl" dir="1560000" dist="19050">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700"/>
              <a:t>Discussion</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412650" y="291350"/>
            <a:ext cx="8318700" cy="3272100"/>
          </a:xfrm>
          <a:prstGeom prst="rect">
            <a:avLst/>
          </a:prstGeom>
          <a:ln>
            <a:noFill/>
          </a:ln>
          <a:effectLst>
            <a:outerShdw blurRad="57150" rotWithShape="0" algn="bl" dir="156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600"/>
          </a:p>
          <a:p>
            <a:pPr indent="0" lvl="0" marL="0" rtl="0" algn="l">
              <a:spcBef>
                <a:spcPts val="0"/>
              </a:spcBef>
              <a:spcAft>
                <a:spcPts val="0"/>
              </a:spcAft>
              <a:buNone/>
            </a:pPr>
            <a:r>
              <a:rPr lang="en" sz="3500"/>
              <a:t>Learning to see human: universal aspects and cultural variations in the development of anthropomorphism</a:t>
            </a:r>
            <a:endParaRPr sz="3500"/>
          </a:p>
          <a:p>
            <a:pPr indent="0" lvl="0" marL="0" rtl="0" algn="l">
              <a:spcBef>
                <a:spcPts val="0"/>
              </a:spcBef>
              <a:spcAft>
                <a:spcPts val="0"/>
              </a:spcAft>
              <a:buNone/>
            </a:pPr>
            <a:r>
              <a:t/>
            </a:r>
            <a:endParaRPr/>
          </a:p>
        </p:txBody>
      </p:sp>
      <p:sp>
        <p:nvSpPr>
          <p:cNvPr id="243" name="Google Shape;243;p28"/>
          <p:cNvSpPr txBox="1"/>
          <p:nvPr/>
        </p:nvSpPr>
        <p:spPr>
          <a:xfrm>
            <a:off x="5119950" y="3563450"/>
            <a:ext cx="3785100" cy="11436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chemeClr val="lt1"/>
                </a:solidFill>
                <a:latin typeface="Roboto"/>
                <a:ea typeface="Roboto"/>
                <a:cs typeface="Roboto"/>
                <a:sym typeface="Roboto"/>
              </a:rPr>
              <a:t>Minds Lab</a:t>
            </a:r>
            <a:endParaRPr>
              <a:solidFill>
                <a:schemeClr val="lt1"/>
              </a:solidFill>
              <a:latin typeface="Roboto"/>
              <a:ea typeface="Roboto"/>
              <a:cs typeface="Roboto"/>
              <a:sym typeface="Roboto"/>
            </a:endParaRPr>
          </a:p>
          <a:p>
            <a:pPr indent="0" lvl="0" marL="0" rtl="0" algn="ctr">
              <a:lnSpc>
                <a:spcPct val="115000"/>
              </a:lnSpc>
              <a:spcBef>
                <a:spcPts val="0"/>
              </a:spcBef>
              <a:spcAft>
                <a:spcPts val="0"/>
              </a:spcAft>
              <a:buNone/>
            </a:pPr>
            <a:r>
              <a:rPr lang="en">
                <a:solidFill>
                  <a:schemeClr val="lt1"/>
                </a:solidFill>
                <a:latin typeface="Roboto"/>
                <a:ea typeface="Roboto"/>
                <a:cs typeface="Roboto"/>
                <a:sym typeface="Roboto"/>
              </a:rPr>
              <a:t>University of Montana </a:t>
            </a:r>
            <a:endParaRPr>
              <a:solidFill>
                <a:schemeClr val="lt1"/>
              </a:solidFill>
              <a:latin typeface="Roboto"/>
              <a:ea typeface="Roboto"/>
              <a:cs typeface="Roboto"/>
              <a:sym typeface="Roboto"/>
            </a:endParaRPr>
          </a:p>
          <a:p>
            <a:pPr indent="0" lvl="0" marL="0" rtl="0" algn="ctr">
              <a:lnSpc>
                <a:spcPct val="115000"/>
              </a:lnSpc>
              <a:spcBef>
                <a:spcPts val="0"/>
              </a:spcBef>
              <a:spcAft>
                <a:spcPts val="0"/>
              </a:spcAft>
              <a:buNone/>
            </a:pPr>
            <a:r>
              <a:rPr lang="en">
                <a:solidFill>
                  <a:schemeClr val="lt1"/>
                </a:solidFill>
                <a:latin typeface="Roboto"/>
                <a:ea typeface="Roboto"/>
                <a:cs typeface="Roboto"/>
                <a:sym typeface="Roboto"/>
              </a:rPr>
              <a:t>Conference of Undergraduate Research</a:t>
            </a:r>
            <a:endParaRPr>
              <a:solidFill>
                <a:schemeClr val="lt1"/>
              </a:solidFill>
              <a:latin typeface="Roboto"/>
              <a:ea typeface="Roboto"/>
              <a:cs typeface="Roboto"/>
              <a:sym typeface="Roboto"/>
            </a:endParaRPr>
          </a:p>
          <a:p>
            <a:pPr indent="0" lvl="0" marL="0" rtl="0" algn="ctr">
              <a:lnSpc>
                <a:spcPct val="115000"/>
              </a:lnSpc>
              <a:spcBef>
                <a:spcPts val="0"/>
              </a:spcBef>
              <a:spcAft>
                <a:spcPts val="0"/>
              </a:spcAft>
              <a:buNone/>
            </a:pPr>
            <a:r>
              <a:rPr lang="en">
                <a:solidFill>
                  <a:schemeClr val="lt1"/>
                </a:solidFill>
                <a:latin typeface="Roboto"/>
                <a:ea typeface="Roboto"/>
                <a:cs typeface="Roboto"/>
                <a:sym typeface="Roboto"/>
              </a:rPr>
              <a:t>April 22, 2022</a:t>
            </a:r>
            <a:endParaRPr>
              <a:solidFill>
                <a:schemeClr val="lt1"/>
              </a:solidFill>
              <a:latin typeface="Roboto"/>
              <a:ea typeface="Roboto"/>
              <a:cs typeface="Roboto"/>
              <a:sym typeface="Roboto"/>
            </a:endParaRPr>
          </a:p>
        </p:txBody>
      </p:sp>
      <p:sp>
        <p:nvSpPr>
          <p:cNvPr id="244" name="Google Shape;244;p28"/>
          <p:cNvSpPr txBox="1"/>
          <p:nvPr/>
        </p:nvSpPr>
        <p:spPr>
          <a:xfrm>
            <a:off x="499600" y="3919700"/>
            <a:ext cx="1411200" cy="4311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CFEFF"/>
                </a:solidFill>
                <a:latin typeface="Roboto"/>
                <a:ea typeface="Roboto"/>
                <a:cs typeface="Roboto"/>
                <a:sym typeface="Roboto"/>
              </a:rPr>
              <a:t>Kit Smith</a:t>
            </a:r>
            <a:r>
              <a:rPr lang="en" sz="1200">
                <a:solidFill>
                  <a:srgbClr val="FCFEFF"/>
                </a:solidFill>
                <a:latin typeface="Roboto"/>
                <a:ea typeface="Roboto"/>
                <a:cs typeface="Roboto"/>
                <a:sym typeface="Roboto"/>
              </a:rPr>
              <a:t>    </a:t>
            </a:r>
            <a:endParaRPr>
              <a:latin typeface="Roboto"/>
              <a:ea typeface="Roboto"/>
              <a:cs typeface="Roboto"/>
              <a:sym typeface="Roboto"/>
            </a:endParaRPr>
          </a:p>
        </p:txBody>
      </p:sp>
      <p:sp>
        <p:nvSpPr>
          <p:cNvPr id="245" name="Google Shape;245;p28"/>
          <p:cNvSpPr txBox="1"/>
          <p:nvPr/>
        </p:nvSpPr>
        <p:spPr>
          <a:xfrm>
            <a:off x="550900" y="4182475"/>
            <a:ext cx="1308600" cy="2925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700">
                <a:solidFill>
                  <a:srgbClr val="FCFEFF"/>
                </a:solidFill>
                <a:latin typeface="Roboto"/>
                <a:ea typeface="Roboto"/>
                <a:cs typeface="Roboto"/>
                <a:sym typeface="Roboto"/>
              </a:rPr>
              <a:t> (they/them/theirs)</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idx="1" type="body"/>
          </p:nvPr>
        </p:nvSpPr>
        <p:spPr>
          <a:xfrm>
            <a:off x="265050" y="4641400"/>
            <a:ext cx="8753700" cy="446700"/>
          </a:xfrm>
          <a:prstGeom prst="rect">
            <a:avLst/>
          </a:prstGeom>
          <a:effectLst>
            <a:outerShdw blurRad="57150" rotWithShape="0" algn="bl" dir="156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Match the emotions to the pictures!</a:t>
            </a:r>
            <a:endParaRPr/>
          </a:p>
        </p:txBody>
      </p:sp>
      <p:pic>
        <p:nvPicPr>
          <p:cNvPr id="76" name="Google Shape;76;p14"/>
          <p:cNvPicPr preferRelativeResize="0"/>
          <p:nvPr/>
        </p:nvPicPr>
        <p:blipFill rotWithShape="1">
          <a:blip r:embed="rId3">
            <a:alphaModFix/>
          </a:blip>
          <a:srcRect b="0" l="0" r="-6757" t="12041"/>
          <a:stretch/>
        </p:blipFill>
        <p:spPr>
          <a:xfrm>
            <a:off x="284113" y="182275"/>
            <a:ext cx="3583427" cy="2103820"/>
          </a:xfrm>
          <a:prstGeom prst="rect">
            <a:avLst/>
          </a:prstGeom>
          <a:noFill/>
          <a:ln>
            <a:noFill/>
          </a:ln>
        </p:spPr>
      </p:pic>
      <p:pic>
        <p:nvPicPr>
          <p:cNvPr id="77" name="Google Shape;77;p14"/>
          <p:cNvPicPr preferRelativeResize="0"/>
          <p:nvPr/>
        </p:nvPicPr>
        <p:blipFill>
          <a:blip r:embed="rId4">
            <a:alphaModFix/>
          </a:blip>
          <a:stretch>
            <a:fillRect/>
          </a:stretch>
        </p:blipFill>
        <p:spPr>
          <a:xfrm>
            <a:off x="284125" y="2348413"/>
            <a:ext cx="3356462" cy="2237075"/>
          </a:xfrm>
          <a:prstGeom prst="rect">
            <a:avLst/>
          </a:prstGeom>
          <a:noFill/>
          <a:ln>
            <a:noFill/>
          </a:ln>
        </p:spPr>
      </p:pic>
      <p:pic>
        <p:nvPicPr>
          <p:cNvPr id="78" name="Google Shape;78;p14"/>
          <p:cNvPicPr preferRelativeResize="0"/>
          <p:nvPr/>
        </p:nvPicPr>
        <p:blipFill>
          <a:blip r:embed="rId5">
            <a:alphaModFix/>
          </a:blip>
          <a:stretch>
            <a:fillRect/>
          </a:stretch>
        </p:blipFill>
        <p:spPr>
          <a:xfrm>
            <a:off x="5643232" y="2464100"/>
            <a:ext cx="3209119" cy="2138900"/>
          </a:xfrm>
          <a:prstGeom prst="rect">
            <a:avLst/>
          </a:prstGeom>
          <a:noFill/>
          <a:ln>
            <a:noFill/>
          </a:ln>
        </p:spPr>
      </p:pic>
      <p:pic>
        <p:nvPicPr>
          <p:cNvPr id="79" name="Google Shape;79;p14"/>
          <p:cNvPicPr preferRelativeResize="0"/>
          <p:nvPr/>
        </p:nvPicPr>
        <p:blipFill>
          <a:blip r:embed="rId6">
            <a:alphaModFix/>
          </a:blip>
          <a:stretch>
            <a:fillRect/>
          </a:stretch>
        </p:blipFill>
        <p:spPr>
          <a:xfrm>
            <a:off x="5643225" y="133225"/>
            <a:ext cx="3209124" cy="2292466"/>
          </a:xfrm>
          <a:prstGeom prst="rect">
            <a:avLst/>
          </a:prstGeom>
          <a:noFill/>
          <a:ln>
            <a:noFill/>
          </a:ln>
        </p:spPr>
      </p:pic>
      <p:sp>
        <p:nvSpPr>
          <p:cNvPr id="80" name="Google Shape;80;p14"/>
          <p:cNvSpPr txBox="1"/>
          <p:nvPr/>
        </p:nvSpPr>
        <p:spPr>
          <a:xfrm>
            <a:off x="4398225" y="2939150"/>
            <a:ext cx="98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81" name="Google Shape;81;p14"/>
          <p:cNvSpPr txBox="1"/>
          <p:nvPr/>
        </p:nvSpPr>
        <p:spPr>
          <a:xfrm>
            <a:off x="3978350" y="2865675"/>
            <a:ext cx="135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82" name="Google Shape;82;p14"/>
          <p:cNvPicPr preferRelativeResize="0"/>
          <p:nvPr/>
        </p:nvPicPr>
        <p:blipFill rotWithShape="1">
          <a:blip r:embed="rId7">
            <a:alphaModFix/>
          </a:blip>
          <a:srcRect b="0" l="0" r="0" t="23059"/>
          <a:stretch/>
        </p:blipFill>
        <p:spPr>
          <a:xfrm>
            <a:off x="3307813" y="806914"/>
            <a:ext cx="2528374" cy="2916526"/>
          </a:xfrm>
          <a:prstGeom prst="rect">
            <a:avLst/>
          </a:prstGeom>
          <a:noFill/>
          <a:ln>
            <a:noFill/>
          </a:ln>
        </p:spPr>
      </p:pic>
      <p:sp>
        <p:nvSpPr>
          <p:cNvPr id="83" name="Google Shape;83;p14"/>
          <p:cNvSpPr txBox="1"/>
          <p:nvPr/>
        </p:nvSpPr>
        <p:spPr>
          <a:xfrm>
            <a:off x="3813150" y="3010200"/>
            <a:ext cx="1657500" cy="12315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Roboto"/>
              <a:buAutoNum type="arabicPeriod"/>
            </a:pPr>
            <a:r>
              <a:rPr lang="en" sz="1700">
                <a:latin typeface="Roboto"/>
                <a:ea typeface="Roboto"/>
                <a:cs typeface="Roboto"/>
                <a:sym typeface="Roboto"/>
              </a:rPr>
              <a:t>lonely</a:t>
            </a:r>
            <a:endParaRPr sz="1700">
              <a:latin typeface="Roboto"/>
              <a:ea typeface="Roboto"/>
              <a:cs typeface="Roboto"/>
              <a:sym typeface="Roboto"/>
            </a:endParaRPr>
          </a:p>
          <a:p>
            <a:pPr indent="-336550" lvl="0" marL="457200" rtl="0" algn="l">
              <a:spcBef>
                <a:spcPts val="0"/>
              </a:spcBef>
              <a:spcAft>
                <a:spcPts val="0"/>
              </a:spcAft>
              <a:buSzPts val="1700"/>
              <a:buFont typeface="Roboto"/>
              <a:buAutoNum type="arabicPeriod"/>
            </a:pPr>
            <a:r>
              <a:rPr lang="en" sz="1700">
                <a:latin typeface="Roboto"/>
                <a:ea typeface="Roboto"/>
                <a:cs typeface="Roboto"/>
                <a:sym typeface="Roboto"/>
              </a:rPr>
              <a:t>excited</a:t>
            </a:r>
            <a:endParaRPr sz="1700">
              <a:latin typeface="Roboto"/>
              <a:ea typeface="Roboto"/>
              <a:cs typeface="Roboto"/>
              <a:sym typeface="Roboto"/>
            </a:endParaRPr>
          </a:p>
          <a:p>
            <a:pPr indent="-336550" lvl="0" marL="457200" rtl="0" algn="l">
              <a:spcBef>
                <a:spcPts val="0"/>
              </a:spcBef>
              <a:spcAft>
                <a:spcPts val="0"/>
              </a:spcAft>
              <a:buSzPts val="1700"/>
              <a:buFont typeface="Roboto"/>
              <a:buAutoNum type="arabicPeriod"/>
            </a:pPr>
            <a:r>
              <a:rPr lang="en" sz="1700">
                <a:latin typeface="Roboto"/>
                <a:ea typeface="Roboto"/>
                <a:cs typeface="Roboto"/>
                <a:sym typeface="Roboto"/>
              </a:rPr>
              <a:t>happy</a:t>
            </a:r>
            <a:endParaRPr sz="1700">
              <a:latin typeface="Roboto"/>
              <a:ea typeface="Roboto"/>
              <a:cs typeface="Roboto"/>
              <a:sym typeface="Roboto"/>
            </a:endParaRPr>
          </a:p>
          <a:p>
            <a:pPr indent="-336550" lvl="0" marL="457200" rtl="0" algn="l">
              <a:spcBef>
                <a:spcPts val="0"/>
              </a:spcBef>
              <a:spcAft>
                <a:spcPts val="0"/>
              </a:spcAft>
              <a:buSzPts val="1700"/>
              <a:buFont typeface="Roboto"/>
              <a:buAutoNum type="arabicPeriod"/>
            </a:pPr>
            <a:r>
              <a:rPr lang="en" sz="1700">
                <a:latin typeface="Roboto"/>
                <a:ea typeface="Roboto"/>
                <a:cs typeface="Roboto"/>
                <a:sym typeface="Roboto"/>
              </a:rPr>
              <a:t>concerned</a:t>
            </a:r>
            <a:endParaRPr sz="17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228600" y="67625"/>
            <a:ext cx="8826600" cy="602700"/>
          </a:xfrm>
          <a:prstGeom prst="rect">
            <a:avLst/>
          </a:prstGeom>
          <a:effectLst>
            <a:outerShdw blurRad="57150" rotWithShape="0" algn="bl" dir="156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600"/>
              <a:t>Anthropomorphism: the attribution of human-like intentions, emotions, consciousness, or mind to non-human entities.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28600" y="67625"/>
            <a:ext cx="8826600" cy="602700"/>
          </a:xfrm>
          <a:prstGeom prst="rect">
            <a:avLst/>
          </a:prstGeom>
          <a:effectLst>
            <a:outerShdw blurRad="57150" rotWithShape="0" algn="bl" dir="156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600"/>
              <a:t>Anthropomorphism: the attribution of human-like intentions, emotions, consciousness, or mind to non-human entities.</a:t>
            </a:r>
            <a:endParaRPr sz="1600"/>
          </a:p>
        </p:txBody>
      </p:sp>
      <p:pic>
        <p:nvPicPr>
          <p:cNvPr id="94" name="Google Shape;94;p16"/>
          <p:cNvPicPr preferRelativeResize="0"/>
          <p:nvPr/>
        </p:nvPicPr>
        <p:blipFill rotWithShape="1">
          <a:blip r:embed="rId3">
            <a:alphaModFix/>
          </a:blip>
          <a:srcRect b="9665" l="105" r="12190" t="0"/>
          <a:stretch/>
        </p:blipFill>
        <p:spPr>
          <a:xfrm>
            <a:off x="165350" y="926375"/>
            <a:ext cx="4430492" cy="3034849"/>
          </a:xfrm>
          <a:prstGeom prst="rect">
            <a:avLst/>
          </a:prstGeom>
          <a:noFill/>
          <a:ln>
            <a:noFill/>
          </a:ln>
        </p:spPr>
      </p:pic>
      <p:pic>
        <p:nvPicPr>
          <p:cNvPr id="95" name="Google Shape;95;p16"/>
          <p:cNvPicPr preferRelativeResize="0"/>
          <p:nvPr/>
        </p:nvPicPr>
        <p:blipFill rotWithShape="1">
          <a:blip r:embed="rId4">
            <a:alphaModFix/>
          </a:blip>
          <a:srcRect b="2660" l="0" r="0" t="2669"/>
          <a:stretch/>
        </p:blipFill>
        <p:spPr>
          <a:xfrm>
            <a:off x="4722575" y="1738274"/>
            <a:ext cx="4258857" cy="3034850"/>
          </a:xfrm>
          <a:prstGeom prst="rect">
            <a:avLst/>
          </a:prstGeom>
          <a:noFill/>
          <a:ln>
            <a:noFill/>
          </a:ln>
        </p:spPr>
      </p:pic>
      <p:sp>
        <p:nvSpPr>
          <p:cNvPr id="96" name="Google Shape;96;p16"/>
          <p:cNvSpPr txBox="1"/>
          <p:nvPr/>
        </p:nvSpPr>
        <p:spPr>
          <a:xfrm>
            <a:off x="312900" y="4006475"/>
            <a:ext cx="363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People relaxing on grass in Canada</a:t>
            </a:r>
            <a:endParaRPr>
              <a:latin typeface="Roboto"/>
              <a:ea typeface="Roboto"/>
              <a:cs typeface="Roboto"/>
              <a:sym typeface="Roboto"/>
            </a:endParaRPr>
          </a:p>
        </p:txBody>
      </p:sp>
      <p:sp>
        <p:nvSpPr>
          <p:cNvPr id="97" name="Google Shape;97;p16"/>
          <p:cNvSpPr txBox="1"/>
          <p:nvPr/>
        </p:nvSpPr>
        <p:spPr>
          <a:xfrm>
            <a:off x="6473050" y="1197150"/>
            <a:ext cx="232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Signage for grass in China.</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228600" y="67625"/>
            <a:ext cx="8826600" cy="602700"/>
          </a:xfrm>
          <a:prstGeom prst="rect">
            <a:avLst/>
          </a:prstGeom>
          <a:effectLst>
            <a:outerShdw blurRad="57150" rotWithShape="0" algn="bl" dir="156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600"/>
              <a:t>Anthropomorphism: the attribution of human-like intentions, emotions, consciousness, or mind to non-human entities.</a:t>
            </a:r>
            <a:endParaRPr sz="1600"/>
          </a:p>
        </p:txBody>
      </p:sp>
      <p:pic>
        <p:nvPicPr>
          <p:cNvPr id="103" name="Google Shape;103;p17"/>
          <p:cNvPicPr preferRelativeResize="0"/>
          <p:nvPr/>
        </p:nvPicPr>
        <p:blipFill rotWithShape="1">
          <a:blip r:embed="rId3">
            <a:alphaModFix/>
          </a:blip>
          <a:srcRect b="0" l="1352" r="1342" t="0"/>
          <a:stretch/>
        </p:blipFill>
        <p:spPr>
          <a:xfrm>
            <a:off x="165350" y="926375"/>
            <a:ext cx="4430495" cy="3034849"/>
          </a:xfrm>
          <a:prstGeom prst="rect">
            <a:avLst/>
          </a:prstGeom>
          <a:noFill/>
          <a:ln>
            <a:noFill/>
          </a:ln>
        </p:spPr>
      </p:pic>
      <p:pic>
        <p:nvPicPr>
          <p:cNvPr id="104" name="Google Shape;104;p17"/>
          <p:cNvPicPr preferRelativeResize="0"/>
          <p:nvPr/>
        </p:nvPicPr>
        <p:blipFill rotWithShape="1">
          <a:blip r:embed="rId4">
            <a:alphaModFix/>
          </a:blip>
          <a:srcRect b="0" l="3253" r="3253" t="0"/>
          <a:stretch/>
        </p:blipFill>
        <p:spPr>
          <a:xfrm>
            <a:off x="4722575" y="1738274"/>
            <a:ext cx="4258856" cy="303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228600" y="67625"/>
            <a:ext cx="8826600" cy="602700"/>
          </a:xfrm>
          <a:prstGeom prst="rect">
            <a:avLst/>
          </a:prstGeom>
          <a:effectLst>
            <a:outerShdw blurRad="57150" rotWithShape="0" algn="bl" dir="156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600"/>
              <a:t>Anthropomorphism: the attribution of human-like intentions, </a:t>
            </a:r>
            <a:r>
              <a:rPr lang="en" sz="1600"/>
              <a:t>emotions,</a:t>
            </a:r>
            <a:r>
              <a:rPr lang="en" sz="1600"/>
              <a:t> consciousness, or </a:t>
            </a:r>
            <a:r>
              <a:rPr lang="en" sz="1600"/>
              <a:t>mind</a:t>
            </a:r>
            <a:r>
              <a:rPr lang="en" sz="1600"/>
              <a:t> to non-human entities.</a:t>
            </a:r>
            <a:endParaRPr sz="1600"/>
          </a:p>
        </p:txBody>
      </p:sp>
      <p:sp>
        <p:nvSpPr>
          <p:cNvPr id="110" name="Google Shape;110;p18"/>
          <p:cNvSpPr txBox="1"/>
          <p:nvPr/>
        </p:nvSpPr>
        <p:spPr>
          <a:xfrm>
            <a:off x="415650" y="842575"/>
            <a:ext cx="8312700" cy="3039900"/>
          </a:xfrm>
          <a:prstGeom prst="rect">
            <a:avLst/>
          </a:prstGeom>
          <a:noFill/>
          <a:ln>
            <a:noFill/>
          </a:ln>
        </p:spPr>
        <p:txBody>
          <a:bodyPr anchorCtr="0" anchor="t" bIns="91425" lIns="91425" spcFirstLastPara="1" rIns="91425" wrap="square" tIns="91425">
            <a:spAutoFit/>
          </a:bodyPr>
          <a:lstStyle/>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Anthropomorphic tendencies and levels of attribution vary between individuals.</a:t>
            </a:r>
            <a:r>
              <a:rPr baseline="30000" lang="en">
                <a:latin typeface="Roboto"/>
                <a:ea typeface="Roboto"/>
                <a:cs typeface="Roboto"/>
                <a:sym typeface="Roboto"/>
              </a:rPr>
              <a:t>1</a:t>
            </a:r>
            <a:endParaRPr baseline="30000">
              <a:latin typeface="Roboto"/>
              <a:ea typeface="Roboto"/>
              <a:cs typeface="Roboto"/>
              <a:sym typeface="Roboto"/>
            </a:endParaRPr>
          </a:p>
          <a:p>
            <a:pPr indent="0" lvl="0" marL="457200" rtl="0" algn="l">
              <a:lnSpc>
                <a:spcPct val="50000"/>
              </a:lnSpc>
              <a:spcBef>
                <a:spcPts val="0"/>
              </a:spcBef>
              <a:spcAft>
                <a:spcPts val="0"/>
              </a:spcAft>
              <a:buNone/>
            </a:pPr>
            <a:r>
              <a:t/>
            </a:r>
            <a:endParaRPr>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We tend to mentalize animals more than technology and </a:t>
            </a:r>
            <a:r>
              <a:rPr lang="en">
                <a:latin typeface="Roboto"/>
                <a:ea typeface="Roboto"/>
                <a:cs typeface="Roboto"/>
                <a:sym typeface="Roboto"/>
              </a:rPr>
              <a:t>inanimate </a:t>
            </a:r>
            <a:r>
              <a:rPr lang="en">
                <a:latin typeface="Roboto"/>
                <a:ea typeface="Roboto"/>
                <a:cs typeface="Roboto"/>
                <a:sym typeface="Roboto"/>
              </a:rPr>
              <a:t>nature.</a:t>
            </a:r>
            <a:r>
              <a:rPr baseline="30000" lang="en">
                <a:latin typeface="Roboto"/>
                <a:ea typeface="Roboto"/>
                <a:cs typeface="Roboto"/>
                <a:sym typeface="Roboto"/>
              </a:rPr>
              <a:t>2</a:t>
            </a:r>
            <a:endParaRPr baseline="30000">
              <a:latin typeface="Roboto"/>
              <a:ea typeface="Roboto"/>
              <a:cs typeface="Roboto"/>
              <a:sym typeface="Roboto"/>
            </a:endParaRPr>
          </a:p>
          <a:p>
            <a:pPr indent="0" lvl="0" marL="457200" rtl="0" algn="l">
              <a:lnSpc>
                <a:spcPct val="50000"/>
              </a:lnSpc>
              <a:spcBef>
                <a:spcPts val="0"/>
              </a:spcBef>
              <a:spcAft>
                <a:spcPts val="0"/>
              </a:spcAft>
              <a:buNone/>
            </a:pPr>
            <a:r>
              <a:t/>
            </a:r>
            <a:endParaRPr>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There appears to be separate developmental trajectories for the anthropomorphism of </a:t>
            </a:r>
            <a:r>
              <a:rPr lang="en" u="sng">
                <a:latin typeface="Roboto"/>
                <a:ea typeface="Roboto"/>
                <a:cs typeface="Roboto"/>
                <a:sym typeface="Roboto"/>
              </a:rPr>
              <a:t>technology and nature</a:t>
            </a:r>
            <a:r>
              <a:rPr lang="en">
                <a:latin typeface="Roboto"/>
                <a:ea typeface="Roboto"/>
                <a:cs typeface="Roboto"/>
                <a:sym typeface="Roboto"/>
              </a:rPr>
              <a:t> versus </a:t>
            </a:r>
            <a:r>
              <a:rPr lang="en" u="sng">
                <a:latin typeface="Roboto"/>
                <a:ea typeface="Roboto"/>
                <a:cs typeface="Roboto"/>
                <a:sym typeface="Roboto"/>
              </a:rPr>
              <a:t>animals:</a:t>
            </a:r>
            <a:endParaRPr baseline="30000">
              <a:latin typeface="Roboto"/>
              <a:ea typeface="Roboto"/>
              <a:cs typeface="Roboto"/>
              <a:sym typeface="Roboto"/>
            </a:endParaRPr>
          </a:p>
          <a:p>
            <a:pPr indent="0" lvl="0" marL="457200" rtl="0" algn="l">
              <a:lnSpc>
                <a:spcPct val="25000"/>
              </a:lnSpc>
              <a:spcBef>
                <a:spcPts val="0"/>
              </a:spcBef>
              <a:spcAft>
                <a:spcPts val="0"/>
              </a:spcAft>
              <a:buNone/>
            </a:pPr>
            <a:r>
              <a:t/>
            </a:r>
            <a:endParaRPr u="sng">
              <a:latin typeface="Roboto"/>
              <a:ea typeface="Roboto"/>
              <a:cs typeface="Roboto"/>
              <a:sym typeface="Roboto"/>
            </a:endParaRPr>
          </a:p>
          <a:p>
            <a:pPr indent="-317500" lvl="1" marL="914400" rtl="0" algn="l">
              <a:lnSpc>
                <a:spcPct val="125000"/>
              </a:lnSpc>
              <a:spcBef>
                <a:spcPts val="0"/>
              </a:spcBef>
              <a:spcAft>
                <a:spcPts val="0"/>
              </a:spcAft>
              <a:buSzPts val="1400"/>
              <a:buFont typeface="Roboto"/>
              <a:buChar char="○"/>
            </a:pPr>
            <a:r>
              <a:rPr lang="en">
                <a:latin typeface="Roboto"/>
                <a:ea typeface="Roboto"/>
                <a:cs typeface="Roboto"/>
                <a:sym typeface="Roboto"/>
              </a:rPr>
              <a:t>older children tend to mentalize animals more than younger children, whereas younger children tend to mentalize technology and nature more than older children.</a:t>
            </a:r>
            <a:r>
              <a:rPr baseline="30000" lang="en">
                <a:latin typeface="Roboto"/>
                <a:ea typeface="Roboto"/>
                <a:cs typeface="Roboto"/>
                <a:sym typeface="Roboto"/>
              </a:rPr>
              <a:t>2</a:t>
            </a:r>
            <a:endParaRPr baseline="30000">
              <a:latin typeface="Roboto"/>
              <a:ea typeface="Roboto"/>
              <a:cs typeface="Roboto"/>
              <a:sym typeface="Roboto"/>
            </a:endParaRPr>
          </a:p>
          <a:p>
            <a:pPr indent="0" lvl="0" marL="914400" rtl="0" algn="l">
              <a:lnSpc>
                <a:spcPct val="50000"/>
              </a:lnSpc>
              <a:spcBef>
                <a:spcPts val="0"/>
              </a:spcBef>
              <a:spcAft>
                <a:spcPts val="0"/>
              </a:spcAft>
              <a:buNone/>
            </a:pPr>
            <a:r>
              <a:t/>
            </a:r>
            <a:endParaRPr>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Cultures that more strongly anthropomorphize nature are more likely to follow ecologically sustainable practices.</a:t>
            </a:r>
            <a:r>
              <a:rPr baseline="30000" lang="en">
                <a:latin typeface="Roboto"/>
                <a:ea typeface="Roboto"/>
                <a:cs typeface="Roboto"/>
                <a:sym typeface="Roboto"/>
              </a:rPr>
              <a:t>1</a:t>
            </a:r>
            <a:endParaRPr baseline="30000">
              <a:latin typeface="Roboto"/>
              <a:ea typeface="Roboto"/>
              <a:cs typeface="Roboto"/>
              <a:sym typeface="Roboto"/>
            </a:endParaRPr>
          </a:p>
          <a:p>
            <a:pPr indent="0" lvl="0" marL="457200" rtl="0" algn="l">
              <a:lnSpc>
                <a:spcPct val="50000"/>
              </a:lnSpc>
              <a:spcBef>
                <a:spcPts val="0"/>
              </a:spcBef>
              <a:spcAft>
                <a:spcPts val="0"/>
              </a:spcAft>
              <a:buNone/>
            </a:pPr>
            <a:r>
              <a:t/>
            </a:r>
            <a:endParaRPr baseline="30000">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Anthropomorphism is correlated with humanization/dehumanization of other humans.</a:t>
            </a:r>
            <a:r>
              <a:rPr baseline="30000" lang="en">
                <a:latin typeface="Roboto"/>
                <a:ea typeface="Roboto"/>
                <a:cs typeface="Roboto"/>
                <a:sym typeface="Roboto"/>
              </a:rPr>
              <a:t>1</a:t>
            </a:r>
            <a:endParaRPr baseline="30000">
              <a:latin typeface="Roboto"/>
              <a:ea typeface="Roboto"/>
              <a:cs typeface="Roboto"/>
              <a:sym typeface="Roboto"/>
            </a:endParaRPr>
          </a:p>
        </p:txBody>
      </p:sp>
      <p:sp>
        <p:nvSpPr>
          <p:cNvPr id="111" name="Google Shape;111;p18"/>
          <p:cNvSpPr txBox="1"/>
          <p:nvPr/>
        </p:nvSpPr>
        <p:spPr>
          <a:xfrm>
            <a:off x="5493000" y="4511625"/>
            <a:ext cx="35622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1.  (Waytz, Cacioppo &amp; Epley, 2014, </a:t>
            </a:r>
            <a:r>
              <a:rPr i="1" lang="en" sz="800">
                <a:latin typeface="Roboto"/>
                <a:ea typeface="Roboto"/>
                <a:cs typeface="Roboto"/>
                <a:sym typeface="Roboto"/>
              </a:rPr>
              <a:t>Perspectives on Psychological Science</a:t>
            </a:r>
            <a:r>
              <a:rPr lang="en" sz="800">
                <a:latin typeface="Roboto"/>
                <a:ea typeface="Roboto"/>
                <a:cs typeface="Roboto"/>
                <a:sym typeface="Roboto"/>
              </a:rPr>
              <a:t>)</a:t>
            </a:r>
            <a:endParaRPr sz="800">
              <a:latin typeface="Roboto"/>
              <a:ea typeface="Roboto"/>
              <a:cs typeface="Roboto"/>
              <a:sym typeface="Roboto"/>
            </a:endParaRPr>
          </a:p>
          <a:p>
            <a:pPr indent="0" lvl="0" marL="0" rtl="0" algn="l">
              <a:lnSpc>
                <a:spcPct val="25000"/>
              </a:lnSpc>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en" sz="800">
                <a:latin typeface="Roboto"/>
                <a:ea typeface="Roboto"/>
                <a:cs typeface="Roboto"/>
                <a:sym typeface="Roboto"/>
              </a:rPr>
              <a:t>2.  (Severson &amp; Lemm, 2016, </a:t>
            </a:r>
            <a:r>
              <a:rPr i="1" lang="en" sz="800">
                <a:latin typeface="Roboto"/>
                <a:ea typeface="Roboto"/>
                <a:cs typeface="Roboto"/>
                <a:sym typeface="Roboto"/>
              </a:rPr>
              <a:t>Journal of Cognition and Development</a:t>
            </a:r>
            <a:r>
              <a:rPr lang="en" sz="800">
                <a:latin typeface="Roboto"/>
                <a:ea typeface="Roboto"/>
                <a:cs typeface="Roboto"/>
                <a:sym typeface="Roboto"/>
              </a:rPr>
              <a:t>)</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228600" y="67625"/>
            <a:ext cx="8826600" cy="602700"/>
          </a:xfrm>
          <a:prstGeom prst="rect">
            <a:avLst/>
          </a:prstGeom>
          <a:effectLst>
            <a:outerShdw blurRad="57150" rotWithShape="0" algn="bl" dir="1560000" dist="1905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1600"/>
              <a:t>Anthropomorphism: the attribution of human-like intentions, emotions, consciousness, or mind to non-human entities.</a:t>
            </a:r>
            <a:endParaRPr sz="1600"/>
          </a:p>
        </p:txBody>
      </p:sp>
      <p:sp>
        <p:nvSpPr>
          <p:cNvPr id="117" name="Google Shape;117;p19"/>
          <p:cNvSpPr txBox="1"/>
          <p:nvPr/>
        </p:nvSpPr>
        <p:spPr>
          <a:xfrm>
            <a:off x="415650" y="842575"/>
            <a:ext cx="8312700" cy="3039900"/>
          </a:xfrm>
          <a:prstGeom prst="rect">
            <a:avLst/>
          </a:prstGeom>
          <a:noFill/>
          <a:ln>
            <a:noFill/>
          </a:ln>
        </p:spPr>
        <p:txBody>
          <a:bodyPr anchorCtr="0" anchor="t" bIns="91425" lIns="91425" spcFirstLastPara="1" rIns="91425" wrap="square" tIns="91425">
            <a:spAutoFit/>
          </a:bodyPr>
          <a:lstStyle/>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Anthropomorphic tendencies and levels of attribution vary between individuals.</a:t>
            </a:r>
            <a:r>
              <a:rPr baseline="30000" lang="en">
                <a:latin typeface="Roboto"/>
                <a:ea typeface="Roboto"/>
                <a:cs typeface="Roboto"/>
                <a:sym typeface="Roboto"/>
              </a:rPr>
              <a:t>1</a:t>
            </a:r>
            <a:endParaRPr baseline="30000">
              <a:latin typeface="Roboto"/>
              <a:ea typeface="Roboto"/>
              <a:cs typeface="Roboto"/>
              <a:sym typeface="Roboto"/>
            </a:endParaRPr>
          </a:p>
          <a:p>
            <a:pPr indent="0" lvl="0" marL="457200" rtl="0" algn="l">
              <a:lnSpc>
                <a:spcPct val="50000"/>
              </a:lnSpc>
              <a:spcBef>
                <a:spcPts val="0"/>
              </a:spcBef>
              <a:spcAft>
                <a:spcPts val="0"/>
              </a:spcAft>
              <a:buNone/>
            </a:pPr>
            <a:r>
              <a:t/>
            </a:r>
            <a:endParaRPr>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We tend to mentalize animals more than technology and inanimate nature.</a:t>
            </a:r>
            <a:r>
              <a:rPr baseline="30000" lang="en">
                <a:latin typeface="Roboto"/>
                <a:ea typeface="Roboto"/>
                <a:cs typeface="Roboto"/>
                <a:sym typeface="Roboto"/>
              </a:rPr>
              <a:t>2</a:t>
            </a:r>
            <a:endParaRPr baseline="30000">
              <a:latin typeface="Roboto"/>
              <a:ea typeface="Roboto"/>
              <a:cs typeface="Roboto"/>
              <a:sym typeface="Roboto"/>
            </a:endParaRPr>
          </a:p>
          <a:p>
            <a:pPr indent="0" lvl="0" marL="457200" rtl="0" algn="l">
              <a:lnSpc>
                <a:spcPct val="50000"/>
              </a:lnSpc>
              <a:spcBef>
                <a:spcPts val="0"/>
              </a:spcBef>
              <a:spcAft>
                <a:spcPts val="0"/>
              </a:spcAft>
              <a:buNone/>
            </a:pPr>
            <a:r>
              <a:t/>
            </a:r>
            <a:endParaRPr>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There appears to be separate developmental trajectories for the anthropomorphism of </a:t>
            </a:r>
            <a:r>
              <a:rPr lang="en" u="sng">
                <a:latin typeface="Roboto"/>
                <a:ea typeface="Roboto"/>
                <a:cs typeface="Roboto"/>
                <a:sym typeface="Roboto"/>
              </a:rPr>
              <a:t>technology and nature</a:t>
            </a:r>
            <a:r>
              <a:rPr lang="en">
                <a:latin typeface="Roboto"/>
                <a:ea typeface="Roboto"/>
                <a:cs typeface="Roboto"/>
                <a:sym typeface="Roboto"/>
              </a:rPr>
              <a:t> versus </a:t>
            </a:r>
            <a:r>
              <a:rPr lang="en" u="sng">
                <a:latin typeface="Roboto"/>
                <a:ea typeface="Roboto"/>
                <a:cs typeface="Roboto"/>
                <a:sym typeface="Roboto"/>
              </a:rPr>
              <a:t>animals:</a:t>
            </a:r>
            <a:endParaRPr baseline="30000">
              <a:latin typeface="Roboto"/>
              <a:ea typeface="Roboto"/>
              <a:cs typeface="Roboto"/>
              <a:sym typeface="Roboto"/>
            </a:endParaRPr>
          </a:p>
          <a:p>
            <a:pPr indent="0" lvl="0" marL="457200" rtl="0" algn="l">
              <a:lnSpc>
                <a:spcPct val="25000"/>
              </a:lnSpc>
              <a:spcBef>
                <a:spcPts val="0"/>
              </a:spcBef>
              <a:spcAft>
                <a:spcPts val="0"/>
              </a:spcAft>
              <a:buNone/>
            </a:pPr>
            <a:r>
              <a:t/>
            </a:r>
            <a:endParaRPr u="sng">
              <a:latin typeface="Roboto"/>
              <a:ea typeface="Roboto"/>
              <a:cs typeface="Roboto"/>
              <a:sym typeface="Roboto"/>
            </a:endParaRPr>
          </a:p>
          <a:p>
            <a:pPr indent="-317500" lvl="1" marL="914400" rtl="0" algn="l">
              <a:lnSpc>
                <a:spcPct val="125000"/>
              </a:lnSpc>
              <a:spcBef>
                <a:spcPts val="0"/>
              </a:spcBef>
              <a:spcAft>
                <a:spcPts val="0"/>
              </a:spcAft>
              <a:buSzPts val="1400"/>
              <a:buFont typeface="Roboto"/>
              <a:buChar char="○"/>
            </a:pPr>
            <a:r>
              <a:rPr lang="en">
                <a:latin typeface="Roboto"/>
                <a:ea typeface="Roboto"/>
                <a:cs typeface="Roboto"/>
                <a:sym typeface="Roboto"/>
              </a:rPr>
              <a:t>older children tend to mentalize animals more than younger children, whereas younger children tend to mentalize technology and nature more than older children.</a:t>
            </a:r>
            <a:r>
              <a:rPr baseline="30000" lang="en">
                <a:latin typeface="Roboto"/>
                <a:ea typeface="Roboto"/>
                <a:cs typeface="Roboto"/>
                <a:sym typeface="Roboto"/>
              </a:rPr>
              <a:t>2</a:t>
            </a:r>
            <a:endParaRPr baseline="30000">
              <a:latin typeface="Roboto"/>
              <a:ea typeface="Roboto"/>
              <a:cs typeface="Roboto"/>
              <a:sym typeface="Roboto"/>
            </a:endParaRPr>
          </a:p>
          <a:p>
            <a:pPr indent="0" lvl="0" marL="914400" rtl="0" algn="l">
              <a:lnSpc>
                <a:spcPct val="50000"/>
              </a:lnSpc>
              <a:spcBef>
                <a:spcPts val="0"/>
              </a:spcBef>
              <a:spcAft>
                <a:spcPts val="0"/>
              </a:spcAft>
              <a:buNone/>
            </a:pPr>
            <a:r>
              <a:t/>
            </a:r>
            <a:endParaRPr>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Cultures that more strongly anthropomorphize nature are more likely to follow ecologically sustainable practices.</a:t>
            </a:r>
            <a:r>
              <a:rPr baseline="30000" lang="en">
                <a:latin typeface="Roboto"/>
                <a:ea typeface="Roboto"/>
                <a:cs typeface="Roboto"/>
                <a:sym typeface="Roboto"/>
              </a:rPr>
              <a:t>1</a:t>
            </a:r>
            <a:endParaRPr baseline="30000">
              <a:latin typeface="Roboto"/>
              <a:ea typeface="Roboto"/>
              <a:cs typeface="Roboto"/>
              <a:sym typeface="Roboto"/>
            </a:endParaRPr>
          </a:p>
          <a:p>
            <a:pPr indent="0" lvl="0" marL="457200" rtl="0" algn="l">
              <a:lnSpc>
                <a:spcPct val="50000"/>
              </a:lnSpc>
              <a:spcBef>
                <a:spcPts val="0"/>
              </a:spcBef>
              <a:spcAft>
                <a:spcPts val="0"/>
              </a:spcAft>
              <a:buNone/>
            </a:pPr>
            <a:r>
              <a:t/>
            </a:r>
            <a:endParaRPr baseline="30000">
              <a:latin typeface="Roboto"/>
              <a:ea typeface="Roboto"/>
              <a:cs typeface="Roboto"/>
              <a:sym typeface="Roboto"/>
            </a:endParaRPr>
          </a:p>
          <a:p>
            <a:pPr indent="-317500" lvl="0" marL="457200" rtl="0" algn="l">
              <a:lnSpc>
                <a:spcPct val="125000"/>
              </a:lnSpc>
              <a:spcBef>
                <a:spcPts val="0"/>
              </a:spcBef>
              <a:spcAft>
                <a:spcPts val="0"/>
              </a:spcAft>
              <a:buSzPts val="1400"/>
              <a:buFont typeface="Roboto"/>
              <a:buChar char="★"/>
            </a:pPr>
            <a:r>
              <a:rPr lang="en">
                <a:latin typeface="Roboto"/>
                <a:ea typeface="Roboto"/>
                <a:cs typeface="Roboto"/>
                <a:sym typeface="Roboto"/>
              </a:rPr>
              <a:t>Anthropomorphism is correlated with humanization/dehumanization of other humans.</a:t>
            </a:r>
            <a:r>
              <a:rPr baseline="30000" lang="en">
                <a:latin typeface="Roboto"/>
                <a:ea typeface="Roboto"/>
                <a:cs typeface="Roboto"/>
                <a:sym typeface="Roboto"/>
              </a:rPr>
              <a:t>1</a:t>
            </a:r>
            <a:endParaRPr baseline="30000">
              <a:latin typeface="Roboto"/>
              <a:ea typeface="Roboto"/>
              <a:cs typeface="Roboto"/>
              <a:sym typeface="Roboto"/>
            </a:endParaRPr>
          </a:p>
        </p:txBody>
      </p:sp>
      <p:sp>
        <p:nvSpPr>
          <p:cNvPr id="118" name="Google Shape;118;p19"/>
          <p:cNvSpPr txBox="1"/>
          <p:nvPr/>
        </p:nvSpPr>
        <p:spPr>
          <a:xfrm>
            <a:off x="5493000" y="4511625"/>
            <a:ext cx="35622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1.  (Waytz, Cacioppo &amp; Epley, 2014, </a:t>
            </a:r>
            <a:r>
              <a:rPr i="1" lang="en" sz="800">
                <a:latin typeface="Roboto"/>
                <a:ea typeface="Roboto"/>
                <a:cs typeface="Roboto"/>
                <a:sym typeface="Roboto"/>
              </a:rPr>
              <a:t>Perspectives on Psychological Science</a:t>
            </a:r>
            <a:r>
              <a:rPr lang="en" sz="800">
                <a:latin typeface="Roboto"/>
                <a:ea typeface="Roboto"/>
                <a:cs typeface="Roboto"/>
                <a:sym typeface="Roboto"/>
              </a:rPr>
              <a:t>)</a:t>
            </a:r>
            <a:endParaRPr sz="800">
              <a:latin typeface="Roboto"/>
              <a:ea typeface="Roboto"/>
              <a:cs typeface="Roboto"/>
              <a:sym typeface="Roboto"/>
            </a:endParaRPr>
          </a:p>
          <a:p>
            <a:pPr indent="0" lvl="0" marL="0" rtl="0" algn="l">
              <a:lnSpc>
                <a:spcPct val="25000"/>
              </a:lnSpc>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en" sz="800">
                <a:latin typeface="Roboto"/>
                <a:ea typeface="Roboto"/>
                <a:cs typeface="Roboto"/>
                <a:sym typeface="Roboto"/>
              </a:rPr>
              <a:t>2.  (Severson &amp; Lemm, 2016, </a:t>
            </a:r>
            <a:r>
              <a:rPr i="1" lang="en" sz="800">
                <a:latin typeface="Roboto"/>
                <a:ea typeface="Roboto"/>
                <a:cs typeface="Roboto"/>
                <a:sym typeface="Roboto"/>
              </a:rPr>
              <a:t>Journal of Cognition and Development</a:t>
            </a:r>
            <a:r>
              <a:rPr lang="en" sz="800">
                <a:latin typeface="Roboto"/>
                <a:ea typeface="Roboto"/>
                <a:cs typeface="Roboto"/>
                <a:sym typeface="Roboto"/>
              </a:rPr>
              <a:t>)</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p:txBody>
      </p:sp>
      <p:sp>
        <p:nvSpPr>
          <p:cNvPr id="119" name="Google Shape;119;p19"/>
          <p:cNvSpPr txBox="1"/>
          <p:nvPr/>
        </p:nvSpPr>
        <p:spPr>
          <a:xfrm>
            <a:off x="347400" y="3882475"/>
            <a:ext cx="6456000" cy="646500"/>
          </a:xfrm>
          <a:prstGeom prst="rect">
            <a:avLst/>
          </a:prstGeom>
          <a:noFill/>
          <a:ln cap="flat" cmpd="sng" w="9525">
            <a:solidFill>
              <a:srgbClr val="97B5E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Roboto"/>
                <a:ea typeface="Roboto"/>
                <a:cs typeface="Roboto"/>
                <a:sym typeface="Roboto"/>
              </a:rPr>
              <a:t>Our question: are there cultural differences between children in China and Canada, and do these differences persist into adulthood?</a:t>
            </a:r>
            <a:endParaRPr sz="15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nvSpPr>
        <p:spPr>
          <a:xfrm>
            <a:off x="3657800" y="484975"/>
            <a:ext cx="4936800" cy="1885500"/>
          </a:xfrm>
          <a:prstGeom prst="rect">
            <a:avLst/>
          </a:prstGeom>
          <a:noFill/>
          <a:ln>
            <a:noFill/>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SzPts val="1300"/>
              <a:buFont typeface="Roboto"/>
              <a:buChar char="★"/>
            </a:pPr>
            <a:r>
              <a:rPr lang="en" sz="1300">
                <a:latin typeface="Roboto"/>
                <a:ea typeface="Roboto"/>
                <a:cs typeface="Roboto"/>
                <a:sym typeface="Roboto"/>
              </a:rPr>
              <a:t>Children (</a:t>
            </a:r>
            <a:r>
              <a:rPr i="1" lang="en" sz="1300">
                <a:latin typeface="Roboto"/>
                <a:ea typeface="Roboto"/>
                <a:cs typeface="Roboto"/>
                <a:sym typeface="Roboto"/>
              </a:rPr>
              <a:t>N</a:t>
            </a:r>
            <a:r>
              <a:rPr lang="en" sz="1300">
                <a:latin typeface="Roboto"/>
                <a:ea typeface="Roboto"/>
                <a:cs typeface="Roboto"/>
                <a:sym typeface="Roboto"/>
              </a:rPr>
              <a:t>=299)</a:t>
            </a:r>
            <a:endParaRPr sz="1300">
              <a:latin typeface="Roboto"/>
              <a:ea typeface="Roboto"/>
              <a:cs typeface="Roboto"/>
              <a:sym typeface="Roboto"/>
            </a:endParaRPr>
          </a:p>
          <a:p>
            <a:pPr indent="-311150" lvl="1" marL="914400" rtl="0" algn="l">
              <a:lnSpc>
                <a:spcPct val="150000"/>
              </a:lnSpc>
              <a:spcBef>
                <a:spcPts val="0"/>
              </a:spcBef>
              <a:spcAft>
                <a:spcPts val="0"/>
              </a:spcAft>
              <a:buSzPts val="1300"/>
              <a:buFont typeface="Roboto"/>
              <a:buChar char="○"/>
            </a:pPr>
            <a:r>
              <a:rPr lang="en" sz="1300">
                <a:latin typeface="Roboto"/>
                <a:ea typeface="Roboto"/>
                <a:cs typeface="Roboto"/>
                <a:sym typeface="Roboto"/>
              </a:rPr>
              <a:t>4-6 years old (M</a:t>
            </a:r>
            <a:r>
              <a:rPr baseline="-25000" lang="en" sz="1300">
                <a:latin typeface="Roboto"/>
                <a:ea typeface="Roboto"/>
                <a:cs typeface="Roboto"/>
                <a:sym typeface="Roboto"/>
              </a:rPr>
              <a:t>age</a:t>
            </a:r>
            <a:r>
              <a:rPr lang="en" sz="1300">
                <a:latin typeface="Roboto"/>
                <a:ea typeface="Roboto"/>
                <a:cs typeface="Roboto"/>
                <a:sym typeface="Roboto"/>
              </a:rPr>
              <a:t>=5.04 years; SD=0.83 years)</a:t>
            </a:r>
            <a:endParaRPr sz="1300">
              <a:latin typeface="Roboto"/>
              <a:ea typeface="Roboto"/>
              <a:cs typeface="Roboto"/>
              <a:sym typeface="Roboto"/>
            </a:endParaRPr>
          </a:p>
          <a:p>
            <a:pPr indent="-311150" lvl="0" marL="457200" rtl="0" algn="l">
              <a:lnSpc>
                <a:spcPct val="150000"/>
              </a:lnSpc>
              <a:spcBef>
                <a:spcPts val="0"/>
              </a:spcBef>
              <a:spcAft>
                <a:spcPts val="0"/>
              </a:spcAft>
              <a:buSzPts val="1300"/>
              <a:buFont typeface="Roboto"/>
              <a:buChar char="★"/>
            </a:pPr>
            <a:r>
              <a:rPr lang="en" sz="1300">
                <a:latin typeface="Roboto"/>
                <a:ea typeface="Roboto"/>
                <a:cs typeface="Roboto"/>
                <a:sym typeface="Roboto"/>
              </a:rPr>
              <a:t>Adult (</a:t>
            </a:r>
            <a:r>
              <a:rPr i="1" lang="en" sz="1300">
                <a:latin typeface="Roboto"/>
                <a:ea typeface="Roboto"/>
                <a:cs typeface="Roboto"/>
                <a:sym typeface="Roboto"/>
              </a:rPr>
              <a:t>N</a:t>
            </a:r>
            <a:r>
              <a:rPr lang="en" sz="1300">
                <a:latin typeface="Roboto"/>
                <a:ea typeface="Roboto"/>
                <a:cs typeface="Roboto"/>
                <a:sym typeface="Roboto"/>
              </a:rPr>
              <a:t>=294)</a:t>
            </a:r>
            <a:endParaRPr sz="1300">
              <a:latin typeface="Roboto"/>
              <a:ea typeface="Roboto"/>
              <a:cs typeface="Roboto"/>
              <a:sym typeface="Roboto"/>
            </a:endParaRPr>
          </a:p>
          <a:p>
            <a:pPr indent="-311150" lvl="1" marL="914400" rtl="0" algn="l">
              <a:lnSpc>
                <a:spcPct val="150000"/>
              </a:lnSpc>
              <a:spcBef>
                <a:spcPts val="0"/>
              </a:spcBef>
              <a:spcAft>
                <a:spcPts val="0"/>
              </a:spcAft>
              <a:buSzPts val="1300"/>
              <a:buFont typeface="Roboto"/>
              <a:buChar char="○"/>
            </a:pPr>
            <a:r>
              <a:rPr lang="en" sz="1300">
                <a:latin typeface="Roboto"/>
                <a:ea typeface="Roboto"/>
                <a:cs typeface="Roboto"/>
                <a:sym typeface="Roboto"/>
              </a:rPr>
              <a:t>16-28 years old (M</a:t>
            </a:r>
            <a:r>
              <a:rPr baseline="-25000" lang="en" sz="1300">
                <a:latin typeface="Roboto"/>
                <a:ea typeface="Roboto"/>
                <a:cs typeface="Roboto"/>
                <a:sym typeface="Roboto"/>
              </a:rPr>
              <a:t>age</a:t>
            </a:r>
            <a:r>
              <a:rPr lang="en" sz="1300">
                <a:latin typeface="Roboto"/>
                <a:ea typeface="Roboto"/>
                <a:cs typeface="Roboto"/>
                <a:sym typeface="Roboto"/>
              </a:rPr>
              <a:t>=19.3 years; SD=1.88 years)</a:t>
            </a:r>
            <a:endParaRPr sz="1300">
              <a:latin typeface="Roboto"/>
              <a:ea typeface="Roboto"/>
              <a:cs typeface="Roboto"/>
              <a:sym typeface="Roboto"/>
            </a:endParaRPr>
          </a:p>
          <a:p>
            <a:pPr indent="-311150" lvl="1" marL="914400" rtl="0" algn="l">
              <a:lnSpc>
                <a:spcPct val="150000"/>
              </a:lnSpc>
              <a:spcBef>
                <a:spcPts val="0"/>
              </a:spcBef>
              <a:spcAft>
                <a:spcPts val="0"/>
              </a:spcAft>
              <a:buSzPts val="1300"/>
              <a:buFont typeface="Roboto"/>
              <a:buChar char="○"/>
            </a:pPr>
            <a:r>
              <a:rPr lang="en" sz="1300">
                <a:latin typeface="Roboto"/>
                <a:ea typeface="Roboto"/>
                <a:cs typeface="Roboto"/>
                <a:sym typeface="Roboto"/>
              </a:rPr>
              <a:t>Undergraduates at Central China Normal University</a:t>
            </a:r>
            <a:endParaRPr sz="1300">
              <a:latin typeface="Roboto"/>
              <a:ea typeface="Roboto"/>
              <a:cs typeface="Roboto"/>
              <a:sym typeface="Roboto"/>
            </a:endParaRPr>
          </a:p>
          <a:p>
            <a:pPr indent="0" lvl="0" marL="457200" rtl="0" algn="l">
              <a:lnSpc>
                <a:spcPct val="150000"/>
              </a:lnSpc>
              <a:spcBef>
                <a:spcPts val="0"/>
              </a:spcBef>
              <a:spcAft>
                <a:spcPts val="0"/>
              </a:spcAft>
              <a:buNone/>
            </a:pPr>
            <a:r>
              <a:t/>
            </a:r>
            <a:endParaRPr sz="1300">
              <a:latin typeface="Roboto"/>
              <a:ea typeface="Roboto"/>
              <a:cs typeface="Roboto"/>
              <a:sym typeface="Roboto"/>
            </a:endParaRPr>
          </a:p>
        </p:txBody>
      </p:sp>
      <p:sp>
        <p:nvSpPr>
          <p:cNvPr id="125" name="Google Shape;125;p20"/>
          <p:cNvSpPr txBox="1"/>
          <p:nvPr/>
        </p:nvSpPr>
        <p:spPr>
          <a:xfrm>
            <a:off x="3488550" y="141200"/>
            <a:ext cx="441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Roboto"/>
                <a:ea typeface="Roboto"/>
                <a:cs typeface="Roboto"/>
                <a:sym typeface="Roboto"/>
              </a:rPr>
              <a:t>Chinese Sample - Hubei Province, China</a:t>
            </a:r>
            <a:endParaRPr u="sng">
              <a:latin typeface="Roboto"/>
              <a:ea typeface="Roboto"/>
              <a:cs typeface="Roboto"/>
              <a:sym typeface="Roboto"/>
            </a:endParaRPr>
          </a:p>
        </p:txBody>
      </p:sp>
      <p:sp>
        <p:nvSpPr>
          <p:cNvPr id="126" name="Google Shape;126;p20"/>
          <p:cNvSpPr txBox="1"/>
          <p:nvPr/>
        </p:nvSpPr>
        <p:spPr>
          <a:xfrm>
            <a:off x="3488550" y="2171550"/>
            <a:ext cx="441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latin typeface="Roboto"/>
                <a:ea typeface="Roboto"/>
                <a:cs typeface="Roboto"/>
                <a:sym typeface="Roboto"/>
              </a:rPr>
              <a:t>Canadian Sample - British Columbia, Canada</a:t>
            </a:r>
            <a:endParaRPr u="sng">
              <a:latin typeface="Roboto"/>
              <a:ea typeface="Roboto"/>
              <a:cs typeface="Roboto"/>
              <a:sym typeface="Roboto"/>
            </a:endParaRPr>
          </a:p>
        </p:txBody>
      </p:sp>
      <p:sp>
        <p:nvSpPr>
          <p:cNvPr id="127" name="Google Shape;127;p20"/>
          <p:cNvSpPr txBox="1"/>
          <p:nvPr/>
        </p:nvSpPr>
        <p:spPr>
          <a:xfrm>
            <a:off x="3695425" y="2534125"/>
            <a:ext cx="4936800" cy="1885500"/>
          </a:xfrm>
          <a:prstGeom prst="rect">
            <a:avLst/>
          </a:prstGeom>
          <a:noFill/>
          <a:ln>
            <a:noFill/>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SzPts val="1300"/>
              <a:buFont typeface="Roboto"/>
              <a:buChar char="★"/>
            </a:pPr>
            <a:r>
              <a:rPr lang="en" sz="1300">
                <a:latin typeface="Roboto"/>
                <a:ea typeface="Roboto"/>
                <a:cs typeface="Roboto"/>
                <a:sym typeface="Roboto"/>
              </a:rPr>
              <a:t>Children (</a:t>
            </a:r>
            <a:r>
              <a:rPr i="1" lang="en" sz="1300">
                <a:latin typeface="Roboto"/>
                <a:ea typeface="Roboto"/>
                <a:cs typeface="Roboto"/>
                <a:sym typeface="Roboto"/>
              </a:rPr>
              <a:t>N</a:t>
            </a:r>
            <a:r>
              <a:rPr lang="en" sz="1300">
                <a:latin typeface="Roboto"/>
                <a:ea typeface="Roboto"/>
                <a:cs typeface="Roboto"/>
                <a:sym typeface="Roboto"/>
              </a:rPr>
              <a:t>=103)</a:t>
            </a:r>
            <a:endParaRPr sz="1300">
              <a:latin typeface="Roboto"/>
              <a:ea typeface="Roboto"/>
              <a:cs typeface="Roboto"/>
              <a:sym typeface="Roboto"/>
            </a:endParaRPr>
          </a:p>
          <a:p>
            <a:pPr indent="-311150" lvl="1" marL="914400" rtl="0" algn="l">
              <a:lnSpc>
                <a:spcPct val="150000"/>
              </a:lnSpc>
              <a:spcBef>
                <a:spcPts val="0"/>
              </a:spcBef>
              <a:spcAft>
                <a:spcPts val="0"/>
              </a:spcAft>
              <a:buSzPts val="1300"/>
              <a:buFont typeface="Roboto"/>
              <a:buChar char="○"/>
            </a:pPr>
            <a:r>
              <a:rPr lang="en" sz="1300">
                <a:latin typeface="Roboto"/>
                <a:ea typeface="Roboto"/>
                <a:cs typeface="Roboto"/>
                <a:sym typeface="Roboto"/>
              </a:rPr>
              <a:t>4-6 years old (M</a:t>
            </a:r>
            <a:r>
              <a:rPr baseline="-25000" lang="en" sz="1300">
                <a:latin typeface="Roboto"/>
                <a:ea typeface="Roboto"/>
                <a:cs typeface="Roboto"/>
                <a:sym typeface="Roboto"/>
              </a:rPr>
              <a:t>age</a:t>
            </a:r>
            <a:r>
              <a:rPr lang="en" sz="1300">
                <a:latin typeface="Roboto"/>
                <a:ea typeface="Roboto"/>
                <a:cs typeface="Roboto"/>
                <a:sym typeface="Roboto"/>
              </a:rPr>
              <a:t>=4.76 years; SD=0.79 years</a:t>
            </a:r>
            <a:r>
              <a:rPr lang="en" sz="1300">
                <a:latin typeface="Roboto"/>
                <a:ea typeface="Roboto"/>
                <a:cs typeface="Roboto"/>
                <a:sym typeface="Roboto"/>
              </a:rPr>
              <a:t>)</a:t>
            </a:r>
            <a:endParaRPr sz="1300">
              <a:latin typeface="Roboto"/>
              <a:ea typeface="Roboto"/>
              <a:cs typeface="Roboto"/>
              <a:sym typeface="Roboto"/>
            </a:endParaRPr>
          </a:p>
          <a:p>
            <a:pPr indent="-311150" lvl="0" marL="457200" rtl="0" algn="l">
              <a:lnSpc>
                <a:spcPct val="150000"/>
              </a:lnSpc>
              <a:spcBef>
                <a:spcPts val="0"/>
              </a:spcBef>
              <a:spcAft>
                <a:spcPts val="0"/>
              </a:spcAft>
              <a:buSzPts val="1300"/>
              <a:buFont typeface="Roboto"/>
              <a:buChar char="★"/>
            </a:pPr>
            <a:r>
              <a:rPr lang="en" sz="1300">
                <a:latin typeface="Roboto"/>
                <a:ea typeface="Roboto"/>
                <a:cs typeface="Roboto"/>
                <a:sym typeface="Roboto"/>
              </a:rPr>
              <a:t>Adult (</a:t>
            </a:r>
            <a:r>
              <a:rPr i="1" lang="en" sz="1300">
                <a:latin typeface="Roboto"/>
                <a:ea typeface="Roboto"/>
                <a:cs typeface="Roboto"/>
                <a:sym typeface="Roboto"/>
              </a:rPr>
              <a:t>N</a:t>
            </a:r>
            <a:r>
              <a:rPr lang="en" sz="1300">
                <a:latin typeface="Roboto"/>
                <a:ea typeface="Roboto"/>
                <a:cs typeface="Roboto"/>
                <a:sym typeface="Roboto"/>
              </a:rPr>
              <a:t>=158)</a:t>
            </a:r>
            <a:endParaRPr sz="1300">
              <a:latin typeface="Roboto"/>
              <a:ea typeface="Roboto"/>
              <a:cs typeface="Roboto"/>
              <a:sym typeface="Roboto"/>
            </a:endParaRPr>
          </a:p>
          <a:p>
            <a:pPr indent="-311150" lvl="1" marL="914400" rtl="0" algn="l">
              <a:lnSpc>
                <a:spcPct val="150000"/>
              </a:lnSpc>
              <a:spcBef>
                <a:spcPts val="0"/>
              </a:spcBef>
              <a:spcAft>
                <a:spcPts val="0"/>
              </a:spcAft>
              <a:buSzPts val="1300"/>
              <a:buFont typeface="Roboto"/>
              <a:buChar char="○"/>
            </a:pPr>
            <a:r>
              <a:rPr lang="en" sz="1300">
                <a:latin typeface="Roboto"/>
                <a:ea typeface="Roboto"/>
                <a:cs typeface="Roboto"/>
                <a:sym typeface="Roboto"/>
              </a:rPr>
              <a:t>17-52 years old (M</a:t>
            </a:r>
            <a:r>
              <a:rPr baseline="-25000" lang="en" sz="1300">
                <a:latin typeface="Roboto"/>
                <a:ea typeface="Roboto"/>
                <a:cs typeface="Roboto"/>
                <a:sym typeface="Roboto"/>
              </a:rPr>
              <a:t>age</a:t>
            </a:r>
            <a:r>
              <a:rPr lang="en" sz="1300">
                <a:latin typeface="Roboto"/>
                <a:ea typeface="Roboto"/>
                <a:cs typeface="Roboto"/>
                <a:sym typeface="Roboto"/>
              </a:rPr>
              <a:t>=20.8 years; SD=4.4 years</a:t>
            </a:r>
            <a:r>
              <a:rPr lang="en" sz="1300">
                <a:latin typeface="Roboto"/>
                <a:ea typeface="Roboto"/>
                <a:cs typeface="Roboto"/>
                <a:sym typeface="Roboto"/>
              </a:rPr>
              <a:t>)</a:t>
            </a:r>
            <a:endParaRPr sz="1300">
              <a:latin typeface="Roboto"/>
              <a:ea typeface="Roboto"/>
              <a:cs typeface="Roboto"/>
              <a:sym typeface="Roboto"/>
            </a:endParaRPr>
          </a:p>
          <a:p>
            <a:pPr indent="-311150" lvl="1" marL="914400" rtl="0" algn="l">
              <a:lnSpc>
                <a:spcPct val="150000"/>
              </a:lnSpc>
              <a:spcBef>
                <a:spcPts val="0"/>
              </a:spcBef>
              <a:spcAft>
                <a:spcPts val="0"/>
              </a:spcAft>
              <a:buSzPts val="1300"/>
              <a:buFont typeface="Roboto"/>
              <a:buChar char="○"/>
            </a:pPr>
            <a:r>
              <a:rPr lang="en" sz="1300">
                <a:latin typeface="Roboto"/>
                <a:ea typeface="Roboto"/>
                <a:cs typeface="Roboto"/>
                <a:sym typeface="Roboto"/>
              </a:rPr>
              <a:t>Undergraduates at University of British Columbia</a:t>
            </a:r>
            <a:endParaRPr sz="1300">
              <a:latin typeface="Roboto"/>
              <a:ea typeface="Roboto"/>
              <a:cs typeface="Roboto"/>
              <a:sym typeface="Roboto"/>
            </a:endParaRPr>
          </a:p>
          <a:p>
            <a:pPr indent="0" lvl="0" marL="457200" rtl="0" algn="l">
              <a:lnSpc>
                <a:spcPct val="150000"/>
              </a:lnSpc>
              <a:spcBef>
                <a:spcPts val="0"/>
              </a:spcBef>
              <a:spcAft>
                <a:spcPts val="0"/>
              </a:spcAft>
              <a:buNone/>
            </a:pPr>
            <a:r>
              <a:t/>
            </a:r>
            <a:endParaRPr sz="1300">
              <a:latin typeface="Roboto"/>
              <a:ea typeface="Roboto"/>
              <a:cs typeface="Roboto"/>
              <a:sym typeface="Roboto"/>
            </a:endParaRPr>
          </a:p>
        </p:txBody>
      </p:sp>
      <p:sp>
        <p:nvSpPr>
          <p:cNvPr id="128" name="Google Shape;128;p20"/>
          <p:cNvSpPr txBox="1"/>
          <p:nvPr/>
        </p:nvSpPr>
        <p:spPr>
          <a:xfrm>
            <a:off x="46975" y="3159425"/>
            <a:ext cx="3319500" cy="14835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307975" lvl="0" marL="457200" rtl="0" algn="l">
              <a:lnSpc>
                <a:spcPct val="115000"/>
              </a:lnSpc>
              <a:spcBef>
                <a:spcPts val="0"/>
              </a:spcBef>
              <a:spcAft>
                <a:spcPts val="0"/>
              </a:spcAft>
              <a:buClr>
                <a:schemeClr val="lt1"/>
              </a:buClr>
              <a:buSzPts val="1250"/>
              <a:buFont typeface="Roboto"/>
              <a:buChar char="★"/>
            </a:pPr>
            <a:r>
              <a:rPr lang="en" sz="1250">
                <a:solidFill>
                  <a:schemeClr val="lt1"/>
                </a:solidFill>
                <a:latin typeface="Roboto"/>
                <a:ea typeface="Roboto"/>
                <a:cs typeface="Roboto"/>
                <a:sym typeface="Roboto"/>
              </a:rPr>
              <a:t>Participants were recruited through Central China Normal University and University of British Columbia</a:t>
            </a:r>
            <a:endParaRPr sz="1250">
              <a:solidFill>
                <a:schemeClr val="lt1"/>
              </a:solidFill>
              <a:latin typeface="Roboto"/>
              <a:ea typeface="Roboto"/>
              <a:cs typeface="Roboto"/>
              <a:sym typeface="Roboto"/>
            </a:endParaRPr>
          </a:p>
          <a:p>
            <a:pPr indent="0" lvl="0" marL="457200" rtl="0" algn="l">
              <a:lnSpc>
                <a:spcPct val="115000"/>
              </a:lnSpc>
              <a:spcBef>
                <a:spcPts val="0"/>
              </a:spcBef>
              <a:spcAft>
                <a:spcPts val="0"/>
              </a:spcAft>
              <a:buNone/>
            </a:pPr>
            <a:r>
              <a:t/>
            </a:r>
            <a:endParaRPr sz="1250">
              <a:solidFill>
                <a:schemeClr val="lt1"/>
              </a:solidFill>
              <a:latin typeface="Roboto"/>
              <a:ea typeface="Roboto"/>
              <a:cs typeface="Roboto"/>
              <a:sym typeface="Roboto"/>
            </a:endParaRPr>
          </a:p>
          <a:p>
            <a:pPr indent="-307975" lvl="0" marL="457200" rtl="0" algn="l">
              <a:lnSpc>
                <a:spcPct val="115000"/>
              </a:lnSpc>
              <a:spcBef>
                <a:spcPts val="0"/>
              </a:spcBef>
              <a:spcAft>
                <a:spcPts val="0"/>
              </a:spcAft>
              <a:buClr>
                <a:schemeClr val="lt1"/>
              </a:buClr>
              <a:buSzPts val="1250"/>
              <a:buFont typeface="Roboto"/>
              <a:buChar char="★"/>
            </a:pPr>
            <a:r>
              <a:rPr lang="en" sz="1250">
                <a:solidFill>
                  <a:schemeClr val="lt1"/>
                </a:solidFill>
                <a:latin typeface="Roboto"/>
                <a:ea typeface="Roboto"/>
                <a:cs typeface="Roboto"/>
                <a:sym typeface="Roboto"/>
              </a:rPr>
              <a:t>The sample was restricted to participants born in these countries</a:t>
            </a:r>
            <a:endParaRPr sz="1250">
              <a:solidFill>
                <a:schemeClr val="lt1"/>
              </a:solidFill>
              <a:latin typeface="Roboto"/>
              <a:ea typeface="Roboto"/>
              <a:cs typeface="Roboto"/>
              <a:sym typeface="Roboto"/>
            </a:endParaRPr>
          </a:p>
        </p:txBody>
      </p:sp>
      <p:sp>
        <p:nvSpPr>
          <p:cNvPr id="129" name="Google Shape;129;p20"/>
          <p:cNvSpPr txBox="1"/>
          <p:nvPr>
            <p:ph type="title"/>
          </p:nvPr>
        </p:nvSpPr>
        <p:spPr>
          <a:xfrm>
            <a:off x="284175" y="236875"/>
            <a:ext cx="1192200" cy="400200"/>
          </a:xfrm>
          <a:prstGeom prst="rect">
            <a:avLst/>
          </a:prstGeom>
          <a:ln cap="flat" cmpd="sng" w="9525">
            <a:solidFill>
              <a:schemeClr val="lt1"/>
            </a:solidFill>
            <a:prstDash val="solid"/>
            <a:round/>
            <a:headEnd len="sm" w="sm" type="none"/>
            <a:tailEnd len="sm" w="sm" type="none"/>
          </a:ln>
          <a:effectLst>
            <a:outerShdw blurRad="57150" rotWithShape="0" algn="bl" dir="1560000" dist="19050">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700"/>
              <a:t>Method</a:t>
            </a:r>
            <a:endParaRPr sz="1700"/>
          </a:p>
        </p:txBody>
      </p:sp>
      <p:sp>
        <p:nvSpPr>
          <p:cNvPr id="130" name="Google Shape;130;p20"/>
          <p:cNvSpPr txBox="1"/>
          <p:nvPr/>
        </p:nvSpPr>
        <p:spPr>
          <a:xfrm>
            <a:off x="284175" y="1778175"/>
            <a:ext cx="2924400" cy="4617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Participants</a:t>
            </a:r>
            <a:endParaRPr sz="1800">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nvSpPr>
        <p:spPr>
          <a:xfrm>
            <a:off x="284175" y="1778175"/>
            <a:ext cx="2924400" cy="4617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a:ea typeface="Roboto"/>
                <a:cs typeface="Roboto"/>
                <a:sym typeface="Roboto"/>
              </a:rPr>
              <a:t>Measures + Procedure</a:t>
            </a:r>
            <a:endParaRPr sz="1800">
              <a:solidFill>
                <a:schemeClr val="lt1"/>
              </a:solidFill>
              <a:latin typeface="Roboto"/>
              <a:ea typeface="Roboto"/>
              <a:cs typeface="Roboto"/>
              <a:sym typeface="Roboto"/>
            </a:endParaRPr>
          </a:p>
        </p:txBody>
      </p:sp>
      <p:sp>
        <p:nvSpPr>
          <p:cNvPr id="136" name="Google Shape;136;p21"/>
          <p:cNvSpPr txBox="1"/>
          <p:nvPr/>
        </p:nvSpPr>
        <p:spPr>
          <a:xfrm>
            <a:off x="3272875" y="236875"/>
            <a:ext cx="5822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Roboto"/>
                <a:ea typeface="Roboto"/>
                <a:cs typeface="Roboto"/>
                <a:sym typeface="Roboto"/>
              </a:rPr>
              <a:t>The Individual Differences in Anthropomorphism Questionnaire - Child Form (IDAQ-CF)</a:t>
            </a:r>
            <a:endParaRPr sz="1300">
              <a:latin typeface="Roboto"/>
              <a:ea typeface="Roboto"/>
              <a:cs typeface="Roboto"/>
              <a:sym typeface="Roboto"/>
            </a:endParaRPr>
          </a:p>
        </p:txBody>
      </p:sp>
      <p:graphicFrame>
        <p:nvGraphicFramePr>
          <p:cNvPr id="137" name="Google Shape;137;p21"/>
          <p:cNvGraphicFramePr/>
          <p:nvPr/>
        </p:nvGraphicFramePr>
        <p:xfrm>
          <a:off x="4327525" y="676875"/>
          <a:ext cx="3000000" cy="3000000"/>
        </p:xfrm>
        <a:graphic>
          <a:graphicData uri="http://schemas.openxmlformats.org/drawingml/2006/table">
            <a:tbl>
              <a:tblPr>
                <a:noFill/>
                <a:tableStyleId>{66CE017E-2B82-4EF8-BA19-873923E580DC}</a:tableStyleId>
              </a:tblPr>
              <a:tblGrid>
                <a:gridCol w="382850"/>
                <a:gridCol w="1066400"/>
                <a:gridCol w="3109850"/>
              </a:tblGrid>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Roboto"/>
                          <a:ea typeface="Roboto"/>
                          <a:cs typeface="Roboto"/>
                          <a:sym typeface="Roboto"/>
                        </a:rPr>
                        <a:t>intentions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car</a:t>
                      </a:r>
                      <a:r>
                        <a:rPr lang="en" sz="1000">
                          <a:latin typeface="Roboto"/>
                          <a:ea typeface="Roboto"/>
                          <a:cs typeface="Roboto"/>
                          <a:sym typeface="Roboto"/>
                        </a:rPr>
                        <a:t> do things on purpose?</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Roboto"/>
                          <a:ea typeface="Roboto"/>
                          <a:cs typeface="Roboto"/>
                          <a:sym typeface="Roboto"/>
                        </a:rPr>
                        <a:t>emotions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TV</a:t>
                      </a:r>
                      <a:r>
                        <a:rPr lang="en" sz="1000">
                          <a:latin typeface="Roboto"/>
                          <a:ea typeface="Roboto"/>
                          <a:cs typeface="Roboto"/>
                          <a:sym typeface="Roboto"/>
                        </a:rPr>
                        <a:t> have feelings, like happy and sad?</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Roboto"/>
                          <a:ea typeface="Roboto"/>
                          <a:cs typeface="Roboto"/>
                          <a:sym typeface="Roboto"/>
                        </a:rPr>
                        <a:t>consciousness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robot</a:t>
                      </a:r>
                      <a:r>
                        <a:rPr lang="en" sz="1000">
                          <a:latin typeface="Roboto"/>
                          <a:ea typeface="Roboto"/>
                          <a:cs typeface="Roboto"/>
                          <a:sym typeface="Roboto"/>
                        </a:rPr>
                        <a:t> know what it is?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Roboto"/>
                          <a:ea typeface="Roboto"/>
                          <a:cs typeface="Roboto"/>
                          <a:sym typeface="Roboto"/>
                        </a:rPr>
                        <a:t>mind</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computer </a:t>
                      </a:r>
                      <a:r>
                        <a:rPr lang="en" sz="1000">
                          <a:latin typeface="Roboto"/>
                          <a:ea typeface="Roboto"/>
                          <a:cs typeface="Roboto"/>
                          <a:sym typeface="Roboto"/>
                        </a:rPr>
                        <a:t>think for itself?</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FE2F3"/>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Roboto"/>
                          <a:ea typeface="Roboto"/>
                          <a:cs typeface="Roboto"/>
                          <a:sym typeface="Roboto"/>
                        </a:rPr>
                        <a:t>intentions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Roboto"/>
                          <a:ea typeface="Roboto"/>
                          <a:cs typeface="Roboto"/>
                          <a:sym typeface="Roboto"/>
                        </a:rPr>
                        <a:t>Does the </a:t>
                      </a:r>
                      <a:r>
                        <a:rPr b="1" lang="en" sz="1000">
                          <a:latin typeface="Roboto"/>
                          <a:ea typeface="Roboto"/>
                          <a:cs typeface="Roboto"/>
                          <a:sym typeface="Roboto"/>
                        </a:rPr>
                        <a:t>wind</a:t>
                      </a:r>
                      <a:r>
                        <a:rPr lang="en" sz="1000">
                          <a:latin typeface="Roboto"/>
                          <a:ea typeface="Roboto"/>
                          <a:cs typeface="Roboto"/>
                          <a:sym typeface="Roboto"/>
                        </a:rPr>
                        <a:t> do things on purpose?</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Roboto"/>
                          <a:ea typeface="Roboto"/>
                          <a:cs typeface="Roboto"/>
                          <a:sym typeface="Roboto"/>
                        </a:rPr>
                        <a:t>emotions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mountain</a:t>
                      </a:r>
                      <a:r>
                        <a:rPr lang="en" sz="1000">
                          <a:latin typeface="Roboto"/>
                          <a:ea typeface="Roboto"/>
                          <a:cs typeface="Roboto"/>
                          <a:sym typeface="Roboto"/>
                        </a:rPr>
                        <a:t> have feelings, like happy and sad?</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Roboto"/>
                          <a:ea typeface="Roboto"/>
                          <a:cs typeface="Roboto"/>
                          <a:sym typeface="Roboto"/>
                        </a:rPr>
                        <a:t>consciousness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Roboto"/>
                          <a:ea typeface="Roboto"/>
                          <a:cs typeface="Roboto"/>
                          <a:sym typeface="Roboto"/>
                        </a:rPr>
                        <a:t>Does the </a:t>
                      </a:r>
                      <a:r>
                        <a:rPr b="1" lang="en" sz="1000">
                          <a:latin typeface="Roboto"/>
                          <a:ea typeface="Roboto"/>
                          <a:cs typeface="Roboto"/>
                          <a:sym typeface="Roboto"/>
                        </a:rPr>
                        <a:t>ocean </a:t>
                      </a:r>
                      <a:r>
                        <a:rPr lang="en" sz="1000">
                          <a:latin typeface="Roboto"/>
                          <a:ea typeface="Roboto"/>
                          <a:cs typeface="Roboto"/>
                          <a:sym typeface="Roboto"/>
                        </a:rPr>
                        <a:t>know what it is?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Roboto"/>
                          <a:ea typeface="Roboto"/>
                          <a:cs typeface="Roboto"/>
                          <a:sym typeface="Roboto"/>
                        </a:rPr>
                        <a:t>mind</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tree</a:t>
                      </a:r>
                      <a:r>
                        <a:rPr b="1" lang="en" sz="1000">
                          <a:latin typeface="Roboto"/>
                          <a:ea typeface="Roboto"/>
                          <a:cs typeface="Roboto"/>
                          <a:sym typeface="Roboto"/>
                        </a:rPr>
                        <a:t> </a:t>
                      </a:r>
                      <a:r>
                        <a:rPr lang="en" sz="1000">
                          <a:latin typeface="Roboto"/>
                          <a:ea typeface="Roboto"/>
                          <a:cs typeface="Roboto"/>
                          <a:sym typeface="Roboto"/>
                        </a:rPr>
                        <a:t>think for itself?</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EAD3"/>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Roboto"/>
                          <a:ea typeface="Roboto"/>
                          <a:cs typeface="Roboto"/>
                          <a:sym typeface="Roboto"/>
                        </a:rPr>
                        <a:t>intentions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turtle</a:t>
                      </a:r>
                      <a:r>
                        <a:rPr lang="en" sz="1000">
                          <a:latin typeface="Roboto"/>
                          <a:ea typeface="Roboto"/>
                          <a:cs typeface="Roboto"/>
                          <a:sym typeface="Roboto"/>
                        </a:rPr>
                        <a:t> do things on purpose?</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Roboto"/>
                          <a:ea typeface="Roboto"/>
                          <a:cs typeface="Roboto"/>
                          <a:sym typeface="Roboto"/>
                        </a:rPr>
                        <a:t>emotions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cheetah</a:t>
                      </a:r>
                      <a:r>
                        <a:rPr lang="en" sz="1000">
                          <a:latin typeface="Roboto"/>
                          <a:ea typeface="Roboto"/>
                          <a:cs typeface="Roboto"/>
                          <a:sym typeface="Roboto"/>
                        </a:rPr>
                        <a:t> have feelings, like happy and sad?</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Roboto"/>
                          <a:ea typeface="Roboto"/>
                          <a:cs typeface="Roboto"/>
                          <a:sym typeface="Roboto"/>
                        </a:rPr>
                        <a:t>consciousness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Roboto"/>
                          <a:ea typeface="Roboto"/>
                          <a:cs typeface="Roboto"/>
                          <a:sym typeface="Roboto"/>
                        </a:rPr>
                        <a:t>Does a </a:t>
                      </a:r>
                      <a:r>
                        <a:rPr b="1" lang="en" sz="1000">
                          <a:latin typeface="Roboto"/>
                          <a:ea typeface="Roboto"/>
                          <a:cs typeface="Roboto"/>
                          <a:sym typeface="Roboto"/>
                        </a:rPr>
                        <a:t>lizard</a:t>
                      </a:r>
                      <a:r>
                        <a:rPr lang="en" sz="1000">
                          <a:latin typeface="Roboto"/>
                          <a:ea typeface="Roboto"/>
                          <a:cs typeface="Roboto"/>
                          <a:sym typeface="Roboto"/>
                        </a:rPr>
                        <a:t> know what it is?</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r>
              <a:tr h="297075">
                <a:tc>
                  <a:txBody>
                    <a:bodyPr/>
                    <a:lstStyle/>
                    <a:p>
                      <a:pPr indent="0" lvl="0" marL="0" rtl="0" algn="l">
                        <a:spcBef>
                          <a:spcPts val="0"/>
                        </a:spcBef>
                        <a:spcAft>
                          <a:spcPts val="0"/>
                        </a:spcAft>
                        <a:buNone/>
                      </a:pPr>
                      <a:r>
                        <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Roboto"/>
                          <a:ea typeface="Roboto"/>
                          <a:cs typeface="Roboto"/>
                          <a:sym typeface="Roboto"/>
                        </a:rPr>
                        <a:t>mind</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 sz="1000">
                          <a:latin typeface="Roboto"/>
                          <a:ea typeface="Roboto"/>
                          <a:cs typeface="Roboto"/>
                          <a:sym typeface="Roboto"/>
                        </a:rPr>
                        <a:t>Does an </a:t>
                      </a:r>
                      <a:r>
                        <a:rPr b="1" lang="en" sz="1000">
                          <a:latin typeface="Roboto"/>
                          <a:ea typeface="Roboto"/>
                          <a:cs typeface="Roboto"/>
                          <a:sym typeface="Roboto"/>
                        </a:rPr>
                        <a:t>insect or bug</a:t>
                      </a:r>
                      <a:r>
                        <a:rPr b="1" lang="en" sz="1000">
                          <a:latin typeface="Roboto"/>
                          <a:ea typeface="Roboto"/>
                          <a:cs typeface="Roboto"/>
                          <a:sym typeface="Roboto"/>
                        </a:rPr>
                        <a:t> </a:t>
                      </a:r>
                      <a:r>
                        <a:rPr lang="en" sz="1000">
                          <a:latin typeface="Roboto"/>
                          <a:ea typeface="Roboto"/>
                          <a:cs typeface="Roboto"/>
                          <a:sym typeface="Roboto"/>
                        </a:rPr>
                        <a:t>think for itself?</a:t>
                      </a:r>
                      <a:endParaRPr sz="1000">
                        <a:latin typeface="Roboto"/>
                        <a:ea typeface="Roboto"/>
                        <a:cs typeface="Roboto"/>
                        <a:sym typeface="Roboto"/>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2E9"/>
                    </a:solidFill>
                  </a:tcPr>
                </a:tc>
              </a:tr>
            </a:tbl>
          </a:graphicData>
        </a:graphic>
      </p:graphicFrame>
      <p:sp>
        <p:nvSpPr>
          <p:cNvPr id="138" name="Google Shape;138;p21"/>
          <p:cNvSpPr txBox="1"/>
          <p:nvPr/>
        </p:nvSpPr>
        <p:spPr>
          <a:xfrm rot="-5400000">
            <a:off x="3946375" y="1144275"/>
            <a:ext cx="1147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Roboto"/>
                <a:ea typeface="Roboto"/>
                <a:cs typeface="Roboto"/>
                <a:sym typeface="Roboto"/>
              </a:rPr>
              <a:t>Technology</a:t>
            </a:r>
            <a:endParaRPr sz="1300">
              <a:latin typeface="Roboto"/>
              <a:ea typeface="Roboto"/>
              <a:cs typeface="Roboto"/>
              <a:sym typeface="Roboto"/>
            </a:endParaRPr>
          </a:p>
        </p:txBody>
      </p:sp>
      <p:sp>
        <p:nvSpPr>
          <p:cNvPr id="139" name="Google Shape;139;p21"/>
          <p:cNvSpPr txBox="1"/>
          <p:nvPr/>
        </p:nvSpPr>
        <p:spPr>
          <a:xfrm rot="-5400000">
            <a:off x="3944325" y="2291475"/>
            <a:ext cx="1147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Roboto"/>
                <a:ea typeface="Roboto"/>
                <a:cs typeface="Roboto"/>
                <a:sym typeface="Roboto"/>
              </a:rPr>
              <a:t>Nature</a:t>
            </a:r>
            <a:endParaRPr sz="1300">
              <a:latin typeface="Roboto"/>
              <a:ea typeface="Roboto"/>
              <a:cs typeface="Roboto"/>
              <a:sym typeface="Roboto"/>
            </a:endParaRPr>
          </a:p>
        </p:txBody>
      </p:sp>
      <p:sp>
        <p:nvSpPr>
          <p:cNvPr id="140" name="Google Shape;140;p21"/>
          <p:cNvSpPr txBox="1"/>
          <p:nvPr/>
        </p:nvSpPr>
        <p:spPr>
          <a:xfrm rot="-5400000">
            <a:off x="3944325" y="3683200"/>
            <a:ext cx="1147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Roboto"/>
                <a:ea typeface="Roboto"/>
                <a:cs typeface="Roboto"/>
                <a:sym typeface="Roboto"/>
              </a:rPr>
              <a:t>Animals</a:t>
            </a:r>
            <a:endParaRPr sz="1300">
              <a:latin typeface="Roboto"/>
              <a:ea typeface="Roboto"/>
              <a:cs typeface="Roboto"/>
              <a:sym typeface="Roboto"/>
            </a:endParaRPr>
          </a:p>
        </p:txBody>
      </p:sp>
      <p:sp>
        <p:nvSpPr>
          <p:cNvPr id="141" name="Google Shape;141;p21"/>
          <p:cNvSpPr/>
          <p:nvPr/>
        </p:nvSpPr>
        <p:spPr>
          <a:xfrm>
            <a:off x="4109100" y="3422725"/>
            <a:ext cx="131700" cy="12225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p:nvPr/>
        </p:nvSpPr>
        <p:spPr>
          <a:xfrm>
            <a:off x="4109100" y="763125"/>
            <a:ext cx="131700" cy="2491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txBox="1"/>
          <p:nvPr/>
        </p:nvSpPr>
        <p:spPr>
          <a:xfrm>
            <a:off x="3319863" y="1639575"/>
            <a:ext cx="894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Roboto"/>
                <a:ea typeface="Roboto"/>
                <a:cs typeface="Roboto"/>
                <a:sym typeface="Roboto"/>
              </a:rPr>
              <a:t>Tech + Nature</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Subscale</a:t>
            </a:r>
            <a:endParaRPr sz="1200">
              <a:latin typeface="Roboto"/>
              <a:ea typeface="Roboto"/>
              <a:cs typeface="Roboto"/>
              <a:sym typeface="Roboto"/>
            </a:endParaRPr>
          </a:p>
        </p:txBody>
      </p:sp>
      <p:sp>
        <p:nvSpPr>
          <p:cNvPr id="144" name="Google Shape;144;p21"/>
          <p:cNvSpPr txBox="1"/>
          <p:nvPr/>
        </p:nvSpPr>
        <p:spPr>
          <a:xfrm>
            <a:off x="3321900" y="3756925"/>
            <a:ext cx="894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Roboto"/>
                <a:ea typeface="Roboto"/>
                <a:cs typeface="Roboto"/>
                <a:sym typeface="Roboto"/>
              </a:rPr>
              <a:t>Animal</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Subscale</a:t>
            </a:r>
            <a:endParaRPr sz="1200">
              <a:latin typeface="Roboto"/>
              <a:ea typeface="Roboto"/>
              <a:cs typeface="Roboto"/>
              <a:sym typeface="Roboto"/>
            </a:endParaRPr>
          </a:p>
        </p:txBody>
      </p:sp>
      <p:sp>
        <p:nvSpPr>
          <p:cNvPr id="145" name="Google Shape;145;p21"/>
          <p:cNvSpPr txBox="1"/>
          <p:nvPr/>
        </p:nvSpPr>
        <p:spPr>
          <a:xfrm>
            <a:off x="5899200" y="4699875"/>
            <a:ext cx="32448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(Severson &amp; Lemm, 2016, </a:t>
            </a:r>
            <a:r>
              <a:rPr i="1" lang="en" sz="800">
                <a:latin typeface="Roboto"/>
                <a:ea typeface="Roboto"/>
                <a:cs typeface="Roboto"/>
                <a:sym typeface="Roboto"/>
              </a:rPr>
              <a:t>Journal of Cognition and Development</a:t>
            </a:r>
            <a:r>
              <a:rPr lang="en" sz="800">
                <a:latin typeface="Roboto"/>
                <a:ea typeface="Roboto"/>
                <a:cs typeface="Roboto"/>
                <a:sym typeface="Roboto"/>
              </a:rPr>
              <a:t>)</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p:txBody>
      </p:sp>
      <p:sp>
        <p:nvSpPr>
          <p:cNvPr id="146" name="Google Shape;146;p21"/>
          <p:cNvSpPr txBox="1"/>
          <p:nvPr/>
        </p:nvSpPr>
        <p:spPr>
          <a:xfrm>
            <a:off x="81500" y="3741475"/>
            <a:ext cx="3074700" cy="569400"/>
          </a:xfrm>
          <a:prstGeom prst="rect">
            <a:avLst/>
          </a:prstGeom>
          <a:noFill/>
          <a:ln>
            <a:noFill/>
          </a:ln>
          <a:effectLst>
            <a:outerShdw blurRad="57150" rotWithShape="0" algn="bl" dir="1560000" dist="19050">
              <a:srgbClr val="000000">
                <a:alpha val="40000"/>
              </a:srgbClr>
            </a:outerShdw>
          </a:effectLst>
        </p:spPr>
        <p:txBody>
          <a:bodyPr anchorCtr="0" anchor="t" bIns="91425" lIns="91425" spcFirstLastPara="1" rIns="91425" wrap="square" tIns="91425">
            <a:spAutoFit/>
          </a:bodyPr>
          <a:lstStyle/>
          <a:p>
            <a:pPr indent="-307975" lvl="0" marL="457200" rtl="0" algn="l">
              <a:spcBef>
                <a:spcPts val="0"/>
              </a:spcBef>
              <a:spcAft>
                <a:spcPts val="0"/>
              </a:spcAft>
              <a:buClr>
                <a:schemeClr val="lt1"/>
              </a:buClr>
              <a:buSzPts val="1250"/>
              <a:buFont typeface="Roboto"/>
              <a:buChar char="★"/>
            </a:pPr>
            <a:r>
              <a:rPr lang="en" sz="1250">
                <a:solidFill>
                  <a:schemeClr val="lt1"/>
                </a:solidFill>
                <a:latin typeface="Roboto"/>
                <a:ea typeface="Roboto"/>
                <a:cs typeface="Roboto"/>
                <a:sym typeface="Roboto"/>
              </a:rPr>
              <a:t>Both child and adult participants were administered the IDAQ-CF</a:t>
            </a:r>
            <a:endParaRPr sz="1250">
              <a:solidFill>
                <a:schemeClr val="lt1"/>
              </a:solidFill>
              <a:latin typeface="Roboto"/>
              <a:ea typeface="Roboto"/>
              <a:cs typeface="Roboto"/>
              <a:sym typeface="Roboto"/>
            </a:endParaRPr>
          </a:p>
        </p:txBody>
      </p:sp>
      <p:sp>
        <p:nvSpPr>
          <p:cNvPr id="147" name="Google Shape;147;p21"/>
          <p:cNvSpPr txBox="1"/>
          <p:nvPr>
            <p:ph type="title"/>
          </p:nvPr>
        </p:nvSpPr>
        <p:spPr>
          <a:xfrm>
            <a:off x="284175" y="236875"/>
            <a:ext cx="1192200" cy="400200"/>
          </a:xfrm>
          <a:prstGeom prst="rect">
            <a:avLst/>
          </a:prstGeom>
          <a:ln cap="flat" cmpd="sng" w="9525">
            <a:solidFill>
              <a:schemeClr val="lt1"/>
            </a:solidFill>
            <a:prstDash val="solid"/>
            <a:round/>
            <a:headEnd len="sm" w="sm" type="none"/>
            <a:tailEnd len="sm" w="sm" type="none"/>
          </a:ln>
          <a:effectLst>
            <a:outerShdw blurRad="57150" rotWithShape="0" algn="bl" dir="1560000" dist="19050">
              <a:srgbClr val="000000">
                <a:alpha val="4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700"/>
              <a:t>Method</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