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5" r:id="rId2"/>
    <p:sldId id="256" r:id="rId3"/>
    <p:sldId id="266" r:id="rId4"/>
    <p:sldId id="258" r:id="rId5"/>
    <p:sldId id="267" r:id="rId6"/>
    <p:sldId id="257" r:id="rId7"/>
    <p:sldId id="268" r:id="rId8"/>
    <p:sldId id="263" r:id="rId9"/>
    <p:sldId id="264" r:id="rId10"/>
    <p:sldId id="269" r:id="rId11"/>
    <p:sldId id="270" r:id="rId12"/>
    <p:sldId id="271" r:id="rId13"/>
    <p:sldId id="272" r:id="rId14"/>
    <p:sldId id="261" r:id="rId15"/>
    <p:sldId id="262"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5033" autoAdjust="0"/>
  </p:normalViewPr>
  <p:slideViewPr>
    <p:cSldViewPr snapToGrid="0">
      <p:cViewPr varScale="1">
        <p:scale>
          <a:sx n="78" d="100"/>
          <a:sy n="78" d="100"/>
        </p:scale>
        <p:origin x="874"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A9E59-F0C4-494A-884E-37BFCDC066EC}" type="datetimeFigureOut">
              <a:rPr lang="en-US" smtClean="0"/>
              <a:t>4/20/2022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FDFC56-AD14-4889-A7E3-2D54EC9DF5EA}" type="slidenum">
              <a:rPr lang="en-US" smtClean="0"/>
              <a:t>‹#›</a:t>
            </a:fld>
            <a:endParaRPr lang="en-US"/>
          </a:p>
        </p:txBody>
      </p:sp>
    </p:spTree>
    <p:extLst>
      <p:ext uri="{BB962C8B-B14F-4D97-AF65-F5344CB8AC3E}">
        <p14:creationId xmlns:p14="http://schemas.microsoft.com/office/powerpoint/2010/main" val="1488680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FDFC56-AD14-4889-A7E3-2D54EC9DF5EA}" type="slidenum">
              <a:rPr lang="en-US" smtClean="0"/>
              <a:t>1</a:t>
            </a:fld>
            <a:endParaRPr lang="en-US"/>
          </a:p>
        </p:txBody>
      </p:sp>
    </p:spTree>
    <p:extLst>
      <p:ext uri="{BB962C8B-B14F-4D97-AF65-F5344CB8AC3E}">
        <p14:creationId xmlns:p14="http://schemas.microsoft.com/office/powerpoint/2010/main" val="435354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detection stage</a:t>
            </a:r>
            <a:r>
              <a:rPr lang="en-US" dirty="0"/>
              <a:t> of QuakeMigrate identifies </a:t>
            </a:r>
            <a:r>
              <a:rPr lang="en-US" b="1" dirty="0"/>
              <a:t>spikes in the earthquake signal</a:t>
            </a:r>
            <a:r>
              <a:rPr lang="en-US" dirty="0"/>
              <a:t> (seismograph) data based on </a:t>
            </a:r>
            <a:r>
              <a:rPr lang="en-US" b="1" dirty="0"/>
              <a:t>short-term and long-term averages of the amplitude </a:t>
            </a:r>
            <a:r>
              <a:rPr lang="en-US" dirty="0"/>
              <a:t>of the seismograph. The short- and long-term averages have a </a:t>
            </a:r>
            <a:r>
              <a:rPr lang="en-US" b="1" dirty="0"/>
              <a:t>length of time or window</a:t>
            </a:r>
            <a:r>
              <a:rPr lang="en-US" dirty="0"/>
              <a:t> specified in the code that </a:t>
            </a:r>
            <a:r>
              <a:rPr lang="en-US" b="1" dirty="0"/>
              <a:t>moves across the continuous data</a:t>
            </a:r>
            <a:r>
              <a:rPr lang="en-US" dirty="0"/>
              <a:t>.</a:t>
            </a:r>
          </a:p>
          <a:p>
            <a:endParaRPr lang="en-US" dirty="0"/>
          </a:p>
          <a:p>
            <a:r>
              <a:rPr lang="en-US" dirty="0"/>
              <a:t>The ratio of the short term to the long-term average is computed and represents the “</a:t>
            </a:r>
            <a:r>
              <a:rPr lang="en-US" b="1" dirty="0"/>
              <a:t>signal to noise ratio</a:t>
            </a:r>
            <a:r>
              <a:rPr lang="en-US" dirty="0"/>
              <a:t>,” which is the </a:t>
            </a:r>
            <a:r>
              <a:rPr lang="en-US" b="1" dirty="0"/>
              <a:t>main criterion for finding potential earthquakes </a:t>
            </a:r>
            <a:r>
              <a:rPr lang="en-US" dirty="0"/>
              <a:t>in the data. Spikes in the signal-to-noise ratio indicate possible events that are more than just noise – however, as you can see, </a:t>
            </a:r>
            <a:r>
              <a:rPr lang="en-US" b="1" dirty="0"/>
              <a:t>spikes that are not from earthquakes may be detected </a:t>
            </a:r>
            <a:r>
              <a:rPr lang="en-US" dirty="0"/>
              <a:t>as well.</a:t>
            </a:r>
          </a:p>
        </p:txBody>
      </p:sp>
      <p:sp>
        <p:nvSpPr>
          <p:cNvPr id="4" name="Slide Number Placeholder 3"/>
          <p:cNvSpPr>
            <a:spLocks noGrp="1"/>
          </p:cNvSpPr>
          <p:nvPr>
            <p:ph type="sldNum" sz="quarter" idx="5"/>
          </p:nvPr>
        </p:nvSpPr>
        <p:spPr/>
        <p:txBody>
          <a:bodyPr/>
          <a:lstStyle/>
          <a:p>
            <a:fld id="{87FDFC56-AD14-4889-A7E3-2D54EC9DF5EA}" type="slidenum">
              <a:rPr lang="en-US" smtClean="0"/>
              <a:t>10</a:t>
            </a:fld>
            <a:endParaRPr lang="en-US"/>
          </a:p>
        </p:txBody>
      </p:sp>
    </p:spTree>
    <p:extLst>
      <p:ext uri="{BB962C8B-B14F-4D97-AF65-F5344CB8AC3E}">
        <p14:creationId xmlns:p14="http://schemas.microsoft.com/office/powerpoint/2010/main" val="68806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where the trigger stage comes in</a:t>
            </a:r>
            <a:r>
              <a:rPr lang="en-US" dirty="0"/>
              <a:t>. The trigger stage uses a user-specified </a:t>
            </a:r>
            <a:r>
              <a:rPr lang="en-US" b="1" dirty="0"/>
              <a:t>threshold value to weed out artefact events </a:t>
            </a:r>
            <a:r>
              <a:rPr lang="en-US" dirty="0"/>
              <a:t>or events that aren’t actual earthquakes, before the events are finally located.</a:t>
            </a:r>
          </a:p>
          <a:p>
            <a:endParaRPr lang="en-US" dirty="0"/>
          </a:p>
          <a:p>
            <a:r>
              <a:rPr lang="en-US" dirty="0"/>
              <a:t>Here is a figure </a:t>
            </a:r>
            <a:r>
              <a:rPr lang="en-US" b="1" dirty="0"/>
              <a:t>I’ve produced through QuakeMigrate </a:t>
            </a:r>
            <a:r>
              <a:rPr lang="en-US" dirty="0"/>
              <a:t>that summarizes what the trigger stage does for potential events on Sept. 15</a:t>
            </a:r>
            <a:r>
              <a:rPr lang="en-US" baseline="30000" dirty="0"/>
              <a:t>th</a:t>
            </a:r>
            <a:r>
              <a:rPr lang="en-US" dirty="0"/>
              <a:t>, 2018. </a:t>
            </a:r>
          </a:p>
          <a:p>
            <a:endParaRPr lang="en-US" dirty="0"/>
          </a:p>
          <a:p>
            <a:r>
              <a:rPr lang="en-US" dirty="0"/>
              <a:t>The </a:t>
            </a:r>
            <a:r>
              <a:rPr lang="en-US" b="1" dirty="0"/>
              <a:t>possible events are mapped on the left </a:t>
            </a:r>
            <a:r>
              <a:rPr lang="en-US" dirty="0"/>
              <a:t>relative to the stations from which data is used. The trigger threshold used to weed out events can be seen in the </a:t>
            </a:r>
            <a:r>
              <a:rPr lang="en-US" b="1" dirty="0"/>
              <a:t>middle plot on the right</a:t>
            </a:r>
            <a:r>
              <a:rPr lang="en-US" dirty="0"/>
              <a:t> – any events with a </a:t>
            </a:r>
            <a:r>
              <a:rPr lang="en-US" b="1" dirty="0"/>
              <a:t>maximum coalescence greater than the value of the threshold (green line)</a:t>
            </a:r>
            <a:r>
              <a:rPr lang="en-US" dirty="0"/>
              <a:t> is considered a real event. The </a:t>
            </a:r>
            <a:r>
              <a:rPr lang="en-US" b="1" dirty="0"/>
              <a:t>coalescence values are based on the signal to noise ratio </a:t>
            </a:r>
            <a:r>
              <a:rPr lang="en-US" dirty="0"/>
              <a:t>found in the detection process.</a:t>
            </a:r>
          </a:p>
          <a:p>
            <a:endParaRPr lang="en-US" dirty="0"/>
          </a:p>
          <a:p>
            <a:r>
              <a:rPr lang="en-US" dirty="0"/>
              <a:t>This raises another interesting question I hope to answer with further research – </a:t>
            </a:r>
            <a:r>
              <a:rPr lang="en-US" b="1" dirty="0"/>
              <a:t>are the events just under the trigger threshold real</a:t>
            </a:r>
            <a:r>
              <a:rPr lang="en-US" dirty="0"/>
              <a:t> and should they be included or not? This is </a:t>
            </a:r>
            <a:r>
              <a:rPr lang="en-US" b="1" dirty="0"/>
              <a:t>where the manual part of the analysis comes in </a:t>
            </a:r>
            <a:r>
              <a:rPr lang="en-US" dirty="0"/>
              <a:t>- I’ll need to look at data for those events individually to see. </a:t>
            </a:r>
          </a:p>
        </p:txBody>
      </p:sp>
      <p:sp>
        <p:nvSpPr>
          <p:cNvPr id="4" name="Slide Number Placeholder 3"/>
          <p:cNvSpPr>
            <a:spLocks noGrp="1"/>
          </p:cNvSpPr>
          <p:nvPr>
            <p:ph type="sldNum" sz="quarter" idx="5"/>
          </p:nvPr>
        </p:nvSpPr>
        <p:spPr/>
        <p:txBody>
          <a:bodyPr/>
          <a:lstStyle/>
          <a:p>
            <a:fld id="{87FDFC56-AD14-4889-A7E3-2D54EC9DF5EA}" type="slidenum">
              <a:rPr lang="en-US" smtClean="0"/>
              <a:t>11</a:t>
            </a:fld>
            <a:endParaRPr lang="en-US"/>
          </a:p>
        </p:txBody>
      </p:sp>
    </p:spTree>
    <p:extLst>
      <p:ext uri="{BB962C8B-B14F-4D97-AF65-F5344CB8AC3E}">
        <p14:creationId xmlns:p14="http://schemas.microsoft.com/office/powerpoint/2010/main" val="3305340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locate stage </a:t>
            </a:r>
            <a:r>
              <a:rPr lang="en-US" dirty="0"/>
              <a:t>finally uses all the data we’ve collected and all the math that’s been done to find the </a:t>
            </a:r>
            <a:r>
              <a:rPr lang="en-US" b="1" dirty="0"/>
              <a:t>exact arrival times, locations, and magnitudes of earthquakes</a:t>
            </a:r>
            <a:r>
              <a:rPr lang="en-US" dirty="0"/>
              <a:t>, along with a list of statistical analyses and uncertainty values and maps earthquakes in 3 dimensions. </a:t>
            </a:r>
          </a:p>
          <a:p>
            <a:endParaRPr lang="en-US" dirty="0"/>
          </a:p>
          <a:p>
            <a:r>
              <a:rPr lang="en-US" dirty="0"/>
              <a:t>This program also </a:t>
            </a:r>
            <a:r>
              <a:rPr lang="en-US" b="1" dirty="0"/>
              <a:t>outputs the list of all the information we want to know </a:t>
            </a:r>
            <a:r>
              <a:rPr lang="en-US" dirty="0"/>
              <a:t>about each earthquake that will be </a:t>
            </a:r>
            <a:r>
              <a:rPr lang="en-US" b="1" dirty="0"/>
              <a:t>used to populate the final catalog</a:t>
            </a:r>
            <a:r>
              <a:rPr lang="en-US" dirty="0"/>
              <a:t>, which is </a:t>
            </a:r>
            <a:r>
              <a:rPr lang="en-US" b="1" dirty="0"/>
              <a:t>in the process of being made </a:t>
            </a:r>
            <a:r>
              <a:rPr lang="en-US" dirty="0"/>
              <a:t>right now.</a:t>
            </a:r>
          </a:p>
        </p:txBody>
      </p:sp>
      <p:sp>
        <p:nvSpPr>
          <p:cNvPr id="4" name="Slide Number Placeholder 3"/>
          <p:cNvSpPr>
            <a:spLocks noGrp="1"/>
          </p:cNvSpPr>
          <p:nvPr>
            <p:ph type="sldNum" sz="quarter" idx="5"/>
          </p:nvPr>
        </p:nvSpPr>
        <p:spPr/>
        <p:txBody>
          <a:bodyPr/>
          <a:lstStyle/>
          <a:p>
            <a:fld id="{87FDFC56-AD14-4889-A7E3-2D54EC9DF5EA}" type="slidenum">
              <a:rPr lang="en-US" smtClean="0"/>
              <a:t>12</a:t>
            </a:fld>
            <a:endParaRPr lang="en-US"/>
          </a:p>
        </p:txBody>
      </p:sp>
    </p:spTree>
    <p:extLst>
      <p:ext uri="{BB962C8B-B14F-4D97-AF65-F5344CB8AC3E}">
        <p14:creationId xmlns:p14="http://schemas.microsoft.com/office/powerpoint/2010/main" val="1957545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research questions all around Montana that could be researched by utilizing this catalog. </a:t>
            </a:r>
          </a:p>
          <a:p>
            <a:endParaRPr lang="en-US" dirty="0"/>
          </a:p>
          <a:p>
            <a:r>
              <a:rPr lang="en-US" dirty="0"/>
              <a:t>Potential projects could </a:t>
            </a:r>
            <a:r>
              <a:rPr lang="en-US" b="1" dirty="0"/>
              <a:t>include comparison between past earthquake catalogs </a:t>
            </a:r>
            <a:r>
              <a:rPr lang="en-US" dirty="0"/>
              <a:t>to see how many events were incorrectly located or missed altogether, the characteristics of those events and why they were missed or incorrect, and how the newly located earthquakes help us further </a:t>
            </a:r>
            <a:r>
              <a:rPr lang="en-US" b="1" dirty="0"/>
              <a:t>locate and understand faults and earthquakes </a:t>
            </a:r>
            <a:r>
              <a:rPr lang="en-US" dirty="0"/>
              <a:t>in Montana and </a:t>
            </a:r>
            <a:r>
              <a:rPr lang="en-US" b="1" dirty="0"/>
              <a:t>around the world</a:t>
            </a:r>
            <a:r>
              <a:rPr lang="en-US" dirty="0"/>
              <a:t>.</a:t>
            </a:r>
          </a:p>
        </p:txBody>
      </p:sp>
      <p:sp>
        <p:nvSpPr>
          <p:cNvPr id="4" name="Slide Number Placeholder 3"/>
          <p:cNvSpPr>
            <a:spLocks noGrp="1"/>
          </p:cNvSpPr>
          <p:nvPr>
            <p:ph type="sldNum" sz="quarter" idx="5"/>
          </p:nvPr>
        </p:nvSpPr>
        <p:spPr/>
        <p:txBody>
          <a:bodyPr/>
          <a:lstStyle/>
          <a:p>
            <a:fld id="{87FDFC56-AD14-4889-A7E3-2D54EC9DF5EA}" type="slidenum">
              <a:rPr lang="en-US" smtClean="0"/>
              <a:t>14</a:t>
            </a:fld>
            <a:endParaRPr lang="en-US"/>
          </a:p>
        </p:txBody>
      </p:sp>
    </p:spTree>
    <p:extLst>
      <p:ext uri="{BB962C8B-B14F-4D97-AF65-F5344CB8AC3E}">
        <p14:creationId xmlns:p14="http://schemas.microsoft.com/office/powerpoint/2010/main" val="3234804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FDFC56-AD14-4889-A7E3-2D54EC9DF5EA}" type="slidenum">
              <a:rPr lang="en-US" smtClean="0"/>
              <a:t>15</a:t>
            </a:fld>
            <a:endParaRPr lang="en-US"/>
          </a:p>
        </p:txBody>
      </p:sp>
    </p:spTree>
    <p:extLst>
      <p:ext uri="{BB962C8B-B14F-4D97-AF65-F5344CB8AC3E}">
        <p14:creationId xmlns:p14="http://schemas.microsoft.com/office/powerpoint/2010/main" val="1467290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many of you have felt an earthquake before</a:t>
            </a:r>
            <a:r>
              <a:rPr lang="en-US" dirty="0"/>
              <a:t>?</a:t>
            </a:r>
          </a:p>
          <a:p>
            <a:endParaRPr lang="en-US" dirty="0"/>
          </a:p>
          <a:p>
            <a:r>
              <a:rPr lang="en-US" dirty="0"/>
              <a:t>(If any) Who has felt an earthquake in Montana?</a:t>
            </a:r>
          </a:p>
          <a:p>
            <a:endParaRPr lang="en-US" dirty="0"/>
          </a:p>
          <a:p>
            <a:r>
              <a:rPr lang="en-US" dirty="0"/>
              <a:t>Pretty scary, right? They </a:t>
            </a:r>
            <a:r>
              <a:rPr lang="en-US" dirty="0" err="1"/>
              <a:t>kinda</a:t>
            </a:r>
            <a:r>
              <a:rPr lang="en-US" dirty="0"/>
              <a:t> happen so fast that you don’t even realize what’s going on until it’s over. But for those of you who didn’t raise a hand – stay here in Montana long enough, and there’s a decent chance you’ll feel one. They’re </a:t>
            </a:r>
            <a:r>
              <a:rPr lang="en-US" b="1" dirty="0"/>
              <a:t>super common</a:t>
            </a:r>
            <a:r>
              <a:rPr lang="en-US" dirty="0"/>
              <a:t> out here! In fact, there has been some pretty major earthquakes here, like the </a:t>
            </a:r>
            <a:r>
              <a:rPr lang="en-US" b="1" dirty="0"/>
              <a:t>M 5.8 earthquake</a:t>
            </a:r>
            <a:r>
              <a:rPr lang="en-US" dirty="0"/>
              <a:t> that happened on </a:t>
            </a:r>
            <a:r>
              <a:rPr lang="en-US" b="1" dirty="0"/>
              <a:t>July 6, 2017 about 11 km southeast of Lincoln, MT</a:t>
            </a:r>
            <a:r>
              <a:rPr lang="en-US" dirty="0"/>
              <a:t>.</a:t>
            </a:r>
          </a:p>
        </p:txBody>
      </p:sp>
      <p:sp>
        <p:nvSpPr>
          <p:cNvPr id="4" name="Slide Number Placeholder 3"/>
          <p:cNvSpPr>
            <a:spLocks noGrp="1"/>
          </p:cNvSpPr>
          <p:nvPr>
            <p:ph type="sldNum" sz="quarter" idx="5"/>
          </p:nvPr>
        </p:nvSpPr>
        <p:spPr/>
        <p:txBody>
          <a:bodyPr/>
          <a:lstStyle/>
          <a:p>
            <a:fld id="{87FDFC56-AD14-4889-A7E3-2D54EC9DF5EA}" type="slidenum">
              <a:rPr lang="en-US" smtClean="0"/>
              <a:t>2</a:t>
            </a:fld>
            <a:endParaRPr lang="en-US"/>
          </a:p>
        </p:txBody>
      </p:sp>
    </p:spTree>
    <p:extLst>
      <p:ext uri="{BB962C8B-B14F-4D97-AF65-F5344CB8AC3E}">
        <p14:creationId xmlns:p14="http://schemas.microsoft.com/office/powerpoint/2010/main" val="4006581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an earthquake being </a:t>
            </a:r>
            <a:r>
              <a:rPr lang="en-US" b="1" dirty="0"/>
              <a:t>M 5.8 might seem a bit abstract</a:t>
            </a:r>
            <a:r>
              <a:rPr lang="en-US" dirty="0"/>
              <a:t>. Earthquake magnitudes are often </a:t>
            </a:r>
            <a:r>
              <a:rPr lang="en-US" b="1" dirty="0"/>
              <a:t>determined by the damage they do</a:t>
            </a:r>
            <a:r>
              <a:rPr lang="en-US" dirty="0"/>
              <a:t> at the surface, but Montana has a </a:t>
            </a:r>
            <a:r>
              <a:rPr lang="en-US" b="1" dirty="0"/>
              <a:t>lot of places where there just isn’t much stuff to be damaged. </a:t>
            </a:r>
          </a:p>
          <a:p>
            <a:endParaRPr lang="en-US" dirty="0"/>
          </a:p>
          <a:p>
            <a:r>
              <a:rPr lang="en-US" dirty="0"/>
              <a:t>So, magnitudes can also be </a:t>
            </a:r>
            <a:r>
              <a:rPr lang="en-US" b="1" dirty="0"/>
              <a:t>calculated based on the amplitude</a:t>
            </a:r>
            <a:r>
              <a:rPr lang="en-US" dirty="0"/>
              <a:t> of the </a:t>
            </a:r>
            <a:r>
              <a:rPr lang="en-US" b="1" dirty="0"/>
              <a:t>signal</a:t>
            </a:r>
            <a:r>
              <a:rPr lang="en-US" dirty="0"/>
              <a:t> from an event on a seismograph, which is that classic </a:t>
            </a:r>
            <a:r>
              <a:rPr lang="en-US" b="1" dirty="0"/>
              <a:t>EKG looking graph</a:t>
            </a:r>
            <a:r>
              <a:rPr lang="en-US" dirty="0"/>
              <a:t> like the one in the bottom left.</a:t>
            </a:r>
          </a:p>
        </p:txBody>
      </p:sp>
      <p:sp>
        <p:nvSpPr>
          <p:cNvPr id="4" name="Slide Number Placeholder 3"/>
          <p:cNvSpPr>
            <a:spLocks noGrp="1"/>
          </p:cNvSpPr>
          <p:nvPr>
            <p:ph type="sldNum" sz="quarter" idx="5"/>
          </p:nvPr>
        </p:nvSpPr>
        <p:spPr/>
        <p:txBody>
          <a:bodyPr/>
          <a:lstStyle/>
          <a:p>
            <a:fld id="{87FDFC56-AD14-4889-A7E3-2D54EC9DF5EA}" type="slidenum">
              <a:rPr lang="en-US" smtClean="0"/>
              <a:t>3</a:t>
            </a:fld>
            <a:endParaRPr lang="en-US"/>
          </a:p>
        </p:txBody>
      </p:sp>
    </p:spTree>
    <p:extLst>
      <p:ext uri="{BB962C8B-B14F-4D97-AF65-F5344CB8AC3E}">
        <p14:creationId xmlns:p14="http://schemas.microsoft.com/office/powerpoint/2010/main" val="1398454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been </a:t>
            </a:r>
            <a:r>
              <a:rPr lang="en-US" b="1" dirty="0"/>
              <a:t>11 larger events recorded in Montana</a:t>
            </a:r>
            <a:r>
              <a:rPr lang="en-US" dirty="0"/>
              <a:t> since the late 19</a:t>
            </a:r>
            <a:r>
              <a:rPr lang="en-US" baseline="30000" dirty="0"/>
              <a:t>th</a:t>
            </a:r>
            <a:r>
              <a:rPr lang="en-US" dirty="0"/>
              <a:t> century as well as </a:t>
            </a:r>
            <a:r>
              <a:rPr lang="en-US" b="1" dirty="0"/>
              <a:t>thousands of recorded earthquakes</a:t>
            </a:r>
            <a:r>
              <a:rPr lang="en-US" dirty="0"/>
              <a:t> that couldn’t be felt at the surface. All the yellow dots here represent earthquakes that have been recorded between 1973 and 2016, and there have been thousands more since then.</a:t>
            </a:r>
          </a:p>
          <a:p>
            <a:endParaRPr lang="en-US" dirty="0"/>
          </a:p>
          <a:p>
            <a:r>
              <a:rPr lang="en-US" dirty="0"/>
              <a:t>Many of these earthquakes are </a:t>
            </a:r>
            <a:r>
              <a:rPr lang="en-US" b="1" dirty="0"/>
              <a:t>produced by the breaking and slipping of rock along fault planes</a:t>
            </a:r>
            <a:r>
              <a:rPr lang="en-US" dirty="0"/>
              <a:t>. Mountains are built by large scale pushing and pulling of rock along these faults, and the location of the Lincoln earthquake happens to </a:t>
            </a:r>
            <a:r>
              <a:rPr lang="en-US" b="1" dirty="0"/>
              <a:t>be right in the junction of two major regions of pushing and pulling</a:t>
            </a:r>
            <a:r>
              <a:rPr lang="en-US" dirty="0"/>
              <a:t>. </a:t>
            </a:r>
          </a:p>
          <a:p>
            <a:endParaRPr lang="en-US" dirty="0"/>
          </a:p>
          <a:p>
            <a:r>
              <a:rPr lang="en-US" dirty="0"/>
              <a:t>The </a:t>
            </a:r>
            <a:r>
              <a:rPr lang="en-US" b="1" dirty="0"/>
              <a:t>Lewis and Clark Line </a:t>
            </a:r>
            <a:r>
              <a:rPr lang="en-US" dirty="0"/>
              <a:t>and the </a:t>
            </a:r>
            <a:r>
              <a:rPr lang="en-US" b="1" dirty="0"/>
              <a:t>Intermountain seismic belt </a:t>
            </a:r>
            <a:r>
              <a:rPr lang="en-US" dirty="0"/>
              <a:t>intersect right around Lincoln, MT. Both of these features seen on the map are massive, </a:t>
            </a:r>
            <a:r>
              <a:rPr lang="en-US" b="1" dirty="0"/>
              <a:t>regional scale networks of faults</a:t>
            </a:r>
            <a:r>
              <a:rPr lang="en-US" dirty="0"/>
              <a:t> on which </a:t>
            </a:r>
            <a:r>
              <a:rPr lang="en-US" b="1" dirty="0"/>
              <a:t>rocks can slip and slide past one another to cause earthquakes</a:t>
            </a:r>
            <a:r>
              <a:rPr lang="en-US" dirty="0"/>
              <a:t>. These earthquakes are a big deal – the Lincoln earthquake was </a:t>
            </a:r>
            <a:r>
              <a:rPr lang="en-US" b="1" dirty="0"/>
              <a:t>felt as far as 800 km</a:t>
            </a:r>
            <a:r>
              <a:rPr lang="en-US" dirty="0"/>
              <a:t> from where it occurred!</a:t>
            </a:r>
          </a:p>
        </p:txBody>
      </p:sp>
      <p:sp>
        <p:nvSpPr>
          <p:cNvPr id="4" name="Slide Number Placeholder 3"/>
          <p:cNvSpPr>
            <a:spLocks noGrp="1"/>
          </p:cNvSpPr>
          <p:nvPr>
            <p:ph type="sldNum" sz="quarter" idx="5"/>
          </p:nvPr>
        </p:nvSpPr>
        <p:spPr/>
        <p:txBody>
          <a:bodyPr/>
          <a:lstStyle/>
          <a:p>
            <a:fld id="{87FDFC56-AD14-4889-A7E3-2D54EC9DF5EA}" type="slidenum">
              <a:rPr lang="en-US" smtClean="0"/>
              <a:t>4</a:t>
            </a:fld>
            <a:endParaRPr lang="en-US"/>
          </a:p>
        </p:txBody>
      </p:sp>
    </p:spTree>
    <p:extLst>
      <p:ext uri="{BB962C8B-B14F-4D97-AF65-F5344CB8AC3E}">
        <p14:creationId xmlns:p14="http://schemas.microsoft.com/office/powerpoint/2010/main" val="879526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Earthquakes in Montana can be serious, hence </a:t>
            </a:r>
            <a:r>
              <a:rPr lang="en-US" b="1" dirty="0"/>
              <a:t>why we need to study them</a:t>
            </a:r>
            <a:r>
              <a:rPr lang="en-US" dirty="0"/>
              <a:t> and better understand where and why they occur – maybe one day we’ll even be able to predict when they occur. The </a:t>
            </a:r>
            <a:r>
              <a:rPr lang="en-US" b="1" dirty="0"/>
              <a:t>largest in Montana was the </a:t>
            </a:r>
            <a:r>
              <a:rPr lang="en-US" b="1" dirty="0" err="1"/>
              <a:t>Hebgen</a:t>
            </a:r>
            <a:r>
              <a:rPr lang="en-US" b="1" dirty="0"/>
              <a:t> Lake Earthquake in 1959</a:t>
            </a:r>
            <a:r>
              <a:rPr lang="en-US" dirty="0"/>
              <a:t>.</a:t>
            </a:r>
          </a:p>
          <a:p>
            <a:endParaRPr lang="en-US" dirty="0"/>
          </a:p>
          <a:p>
            <a:r>
              <a:rPr lang="en-US" dirty="0"/>
              <a:t>It was a </a:t>
            </a:r>
            <a:r>
              <a:rPr lang="en-US" b="1" dirty="0"/>
              <a:t>magnitude 7.3</a:t>
            </a:r>
            <a:r>
              <a:rPr lang="en-US" dirty="0"/>
              <a:t> earthquake that caused up to 6 m of displacement on the surface, </a:t>
            </a:r>
            <a:r>
              <a:rPr lang="en-US" b="1" dirty="0"/>
              <a:t>28 deaths</a:t>
            </a:r>
            <a:r>
              <a:rPr lang="en-US" dirty="0"/>
              <a:t>, and a </a:t>
            </a:r>
            <a:r>
              <a:rPr lang="en-US" b="1" dirty="0"/>
              <a:t>massive landslide </a:t>
            </a:r>
            <a:r>
              <a:rPr lang="en-US" dirty="0"/>
              <a:t>that created a lake in the Madison River Canyon. This event even caused </a:t>
            </a:r>
            <a:r>
              <a:rPr lang="en-US" b="1" dirty="0"/>
              <a:t>millions of dollars in damage </a:t>
            </a:r>
            <a:r>
              <a:rPr lang="en-US" dirty="0"/>
              <a:t>despite occurring in such a rural area… so </a:t>
            </a:r>
            <a:r>
              <a:rPr lang="en-US" b="1" dirty="0"/>
              <a:t>imagine the damage it would cause in a place like Missoula</a:t>
            </a:r>
            <a:r>
              <a:rPr lang="en-US" dirty="0"/>
              <a:t>. </a:t>
            </a:r>
          </a:p>
        </p:txBody>
      </p:sp>
      <p:sp>
        <p:nvSpPr>
          <p:cNvPr id="4" name="Slide Number Placeholder 3"/>
          <p:cNvSpPr>
            <a:spLocks noGrp="1"/>
          </p:cNvSpPr>
          <p:nvPr>
            <p:ph type="sldNum" sz="quarter" idx="5"/>
          </p:nvPr>
        </p:nvSpPr>
        <p:spPr/>
        <p:txBody>
          <a:bodyPr/>
          <a:lstStyle/>
          <a:p>
            <a:fld id="{87FDFC56-AD14-4889-A7E3-2D54EC9DF5EA}" type="slidenum">
              <a:rPr lang="en-US" smtClean="0"/>
              <a:t>5</a:t>
            </a:fld>
            <a:endParaRPr lang="en-US"/>
          </a:p>
        </p:txBody>
      </p:sp>
    </p:spTree>
    <p:extLst>
      <p:ext uri="{BB962C8B-B14F-4D97-AF65-F5344CB8AC3E}">
        <p14:creationId xmlns:p14="http://schemas.microsoft.com/office/powerpoint/2010/main" val="1373651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big earthquakes are obvious </a:t>
            </a:r>
            <a:r>
              <a:rPr lang="en-US" dirty="0"/>
              <a:t>because they can be felt for hundreds of miles and are recorded by </a:t>
            </a:r>
            <a:r>
              <a:rPr lang="en-US" b="1" dirty="0"/>
              <a:t>seismometers</a:t>
            </a:r>
            <a:r>
              <a:rPr lang="en-US" dirty="0"/>
              <a:t> (instruments that detect earthquakes) at even greater distances. </a:t>
            </a:r>
          </a:p>
          <a:p>
            <a:endParaRPr lang="en-US" dirty="0"/>
          </a:p>
          <a:p>
            <a:r>
              <a:rPr lang="en-US" dirty="0"/>
              <a:t>Yet, very </a:t>
            </a:r>
            <a:r>
              <a:rPr lang="en-US" b="1" dirty="0"/>
              <a:t>small earthquakes are rarely felt</a:t>
            </a:r>
            <a:r>
              <a:rPr lang="en-US" dirty="0"/>
              <a:t> at the surface, so we have to rely on seismometers to know they ever even happened. </a:t>
            </a:r>
          </a:p>
          <a:p>
            <a:endParaRPr lang="en-US" dirty="0"/>
          </a:p>
          <a:p>
            <a:r>
              <a:rPr lang="en-US" dirty="0"/>
              <a:t>The </a:t>
            </a:r>
            <a:r>
              <a:rPr lang="en-US" b="1" dirty="0"/>
              <a:t>data from these seismometers has to be analyzed</a:t>
            </a:r>
            <a:r>
              <a:rPr lang="en-US" dirty="0"/>
              <a:t> to find these small earthquakes, and </a:t>
            </a:r>
            <a:r>
              <a:rPr lang="en-US" b="1" dirty="0"/>
              <a:t>some can be missed</a:t>
            </a:r>
            <a:r>
              <a:rPr lang="en-US" dirty="0"/>
              <a:t> depending on how the data is analyzed. It can be done by manually looking through seismograph data from various stations, or it can be automated – </a:t>
            </a:r>
            <a:r>
              <a:rPr lang="en-US" b="1" dirty="0"/>
              <a:t>these tactics are often used together</a:t>
            </a:r>
            <a:r>
              <a:rPr lang="en-US" dirty="0"/>
              <a:t>. But how many earthquakes have these analyses missed? </a:t>
            </a:r>
          </a:p>
          <a:p>
            <a:endParaRPr lang="en-US" dirty="0"/>
          </a:p>
          <a:p>
            <a:r>
              <a:rPr lang="en-US" dirty="0"/>
              <a:t>My research is to </a:t>
            </a:r>
            <a:r>
              <a:rPr lang="en-US" b="1" dirty="0"/>
              <a:t>create a catalog </a:t>
            </a:r>
            <a:r>
              <a:rPr lang="en-US" dirty="0"/>
              <a:t>that records as many earthquakes as possible </a:t>
            </a:r>
            <a:r>
              <a:rPr lang="en-US" b="1" dirty="0"/>
              <a:t>after the event in Lincoln</a:t>
            </a:r>
            <a:r>
              <a:rPr lang="en-US" dirty="0"/>
              <a:t> in July of 2017. Larger earthquakes are followed by smaller ones, called aftershocks, in surrounding areas. Events like the one in Lincoln can provide </a:t>
            </a:r>
            <a:r>
              <a:rPr lang="en-US" b="1" dirty="0"/>
              <a:t>huge numbers of aftershocks </a:t>
            </a:r>
            <a:r>
              <a:rPr lang="en-US" dirty="0"/>
              <a:t>and in turn an </a:t>
            </a:r>
            <a:r>
              <a:rPr lang="en-US" b="1" dirty="0"/>
              <a:t>unprecedented amount of data</a:t>
            </a:r>
            <a:r>
              <a:rPr lang="en-US" dirty="0"/>
              <a:t> for finding where future earthquakes are most likely to occur and how the Earth’s crust accommodates for stress through the release of seismic energy. </a:t>
            </a:r>
          </a:p>
        </p:txBody>
      </p:sp>
      <p:sp>
        <p:nvSpPr>
          <p:cNvPr id="4" name="Slide Number Placeholder 3"/>
          <p:cNvSpPr>
            <a:spLocks noGrp="1"/>
          </p:cNvSpPr>
          <p:nvPr>
            <p:ph type="sldNum" sz="quarter" idx="5"/>
          </p:nvPr>
        </p:nvSpPr>
        <p:spPr/>
        <p:txBody>
          <a:bodyPr/>
          <a:lstStyle/>
          <a:p>
            <a:fld id="{87FDFC56-AD14-4889-A7E3-2D54EC9DF5EA}" type="slidenum">
              <a:rPr lang="en-US" smtClean="0"/>
              <a:t>6</a:t>
            </a:fld>
            <a:endParaRPr lang="en-US"/>
          </a:p>
        </p:txBody>
      </p:sp>
    </p:spTree>
    <p:extLst>
      <p:ext uri="{BB962C8B-B14F-4D97-AF65-F5344CB8AC3E}">
        <p14:creationId xmlns:p14="http://schemas.microsoft.com/office/powerpoint/2010/main" val="503183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we used to create the catalog was continuously </a:t>
            </a:r>
            <a:r>
              <a:rPr lang="en-US" b="1" dirty="0"/>
              <a:t>collected from 27 stations </a:t>
            </a:r>
            <a:r>
              <a:rPr lang="en-US" dirty="0"/>
              <a:t>in west-central MT. The </a:t>
            </a:r>
            <a:r>
              <a:rPr lang="en-US" b="1" dirty="0"/>
              <a:t>12 stations in blue are a part of the University of Montana Seismic Network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UMSN was </a:t>
            </a:r>
            <a:r>
              <a:rPr lang="en-US" b="1" dirty="0"/>
              <a:t>deployed in 2017 shortly after the Lincoln earthquake concentrated around its epicenter</a:t>
            </a:r>
            <a:r>
              <a:rPr lang="en-US" dirty="0"/>
              <a:t>. Some stations have been active at different times, and at its highest point, 11 stations were active at once. </a:t>
            </a:r>
            <a:r>
              <a:rPr lang="en-US" b="1" dirty="0"/>
              <a:t>The current USGS catalog does not include data from the UMSN</a:t>
            </a:r>
            <a:r>
              <a:rPr lang="en-US" dirty="0"/>
              <a:t>.</a:t>
            </a:r>
          </a:p>
          <a:p>
            <a:endParaRPr lang="en-US" dirty="0"/>
          </a:p>
          <a:p>
            <a:r>
              <a:rPr lang="en-US" dirty="0"/>
              <a:t>The </a:t>
            </a:r>
            <a:r>
              <a:rPr lang="en-US" b="1" dirty="0"/>
              <a:t>15 stations in green</a:t>
            </a:r>
            <a:r>
              <a:rPr lang="en-US" dirty="0"/>
              <a:t> are run by the </a:t>
            </a:r>
            <a:r>
              <a:rPr lang="en-US" b="1" dirty="0"/>
              <a:t>Montana Bureau of Mines and Geology</a:t>
            </a:r>
            <a:r>
              <a:rPr lang="en-US" dirty="0"/>
              <a:t>, which in </a:t>
            </a:r>
            <a:r>
              <a:rPr lang="en-US" b="1" dirty="0"/>
              <a:t>total includes 45 stations </a:t>
            </a:r>
            <a:r>
              <a:rPr lang="en-US" dirty="0"/>
              <a:t>across western Montana.</a:t>
            </a:r>
          </a:p>
        </p:txBody>
      </p:sp>
      <p:sp>
        <p:nvSpPr>
          <p:cNvPr id="4" name="Slide Number Placeholder 3"/>
          <p:cNvSpPr>
            <a:spLocks noGrp="1"/>
          </p:cNvSpPr>
          <p:nvPr>
            <p:ph type="sldNum" sz="quarter" idx="5"/>
          </p:nvPr>
        </p:nvSpPr>
        <p:spPr/>
        <p:txBody>
          <a:bodyPr/>
          <a:lstStyle/>
          <a:p>
            <a:fld id="{87FDFC56-AD14-4889-A7E3-2D54EC9DF5EA}" type="slidenum">
              <a:rPr lang="en-US" smtClean="0"/>
              <a:t>7</a:t>
            </a:fld>
            <a:endParaRPr lang="en-US"/>
          </a:p>
        </p:txBody>
      </p:sp>
    </p:spTree>
    <p:extLst>
      <p:ext uri="{BB962C8B-B14F-4D97-AF65-F5344CB8AC3E}">
        <p14:creationId xmlns:p14="http://schemas.microsoft.com/office/powerpoint/2010/main" val="95738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software I’m using to develop this earthquake catalog, called </a:t>
            </a:r>
            <a:r>
              <a:rPr lang="en-US" b="1" dirty="0"/>
              <a:t>QuakeMigrate</a:t>
            </a:r>
            <a:r>
              <a:rPr lang="en-US" dirty="0"/>
              <a:t>, can be </a:t>
            </a:r>
            <a:r>
              <a:rPr lang="en-US" b="1" dirty="0"/>
              <a:t>broken down into 4 main steps</a:t>
            </a:r>
            <a:r>
              <a:rPr lang="en-US" dirty="0"/>
              <a:t>: generating the </a:t>
            </a:r>
            <a:r>
              <a:rPr lang="en-US" b="1" dirty="0"/>
              <a:t>look-up table, detecting earthquakes, triggering the differentiation</a:t>
            </a:r>
            <a:r>
              <a:rPr lang="en-US" dirty="0"/>
              <a:t> between real earthquakes and merely noise in the data, and then </a:t>
            </a:r>
            <a:r>
              <a:rPr lang="en-US" b="1" dirty="0"/>
              <a:t>locating</a:t>
            </a:r>
            <a:r>
              <a:rPr lang="en-US" dirty="0"/>
              <a:t> the earthquakes. Each one of these steps is completed by a </a:t>
            </a:r>
            <a:r>
              <a:rPr lang="en-US" b="1" dirty="0"/>
              <a:t>customized python program</a:t>
            </a:r>
            <a:r>
              <a:rPr lang="en-US" dirty="0"/>
              <a:t>. </a:t>
            </a:r>
          </a:p>
          <a:p>
            <a:endParaRPr lang="en-US" dirty="0"/>
          </a:p>
          <a:p>
            <a:r>
              <a:rPr lang="en-US" b="1" dirty="0"/>
              <a:t>I also developed Python programs</a:t>
            </a:r>
            <a:r>
              <a:rPr lang="en-US" dirty="0"/>
              <a:t> for downloading the necessary data and cataloging earthquake locations, times, and magnitudes in a text file.</a:t>
            </a:r>
          </a:p>
          <a:p>
            <a:endParaRPr lang="en-US" dirty="0"/>
          </a:p>
          <a:p>
            <a:r>
              <a:rPr lang="en-US" dirty="0"/>
              <a:t>QuakeMigrate was developed by a group of </a:t>
            </a:r>
            <a:r>
              <a:rPr lang="en-US" b="1" dirty="0"/>
              <a:t>geophysicists from Cambridge University</a:t>
            </a:r>
            <a:r>
              <a:rPr lang="en-US" dirty="0"/>
              <a:t> and employs a new way to detect and locate earthquakes that </a:t>
            </a:r>
            <a:r>
              <a:rPr lang="en-US" b="1" dirty="0"/>
              <a:t>uses some of the most useful features from two previous techniques together</a:t>
            </a:r>
            <a:r>
              <a:rPr lang="en-US" dirty="0"/>
              <a:t> to mitigate errors.</a:t>
            </a:r>
          </a:p>
          <a:p>
            <a:endParaRPr lang="en-US" dirty="0"/>
          </a:p>
        </p:txBody>
      </p:sp>
      <p:sp>
        <p:nvSpPr>
          <p:cNvPr id="4" name="Slide Number Placeholder 3"/>
          <p:cNvSpPr>
            <a:spLocks noGrp="1"/>
          </p:cNvSpPr>
          <p:nvPr>
            <p:ph type="sldNum" sz="quarter" idx="5"/>
          </p:nvPr>
        </p:nvSpPr>
        <p:spPr/>
        <p:txBody>
          <a:bodyPr/>
          <a:lstStyle/>
          <a:p>
            <a:fld id="{87FDFC56-AD14-4889-A7E3-2D54EC9DF5EA}" type="slidenum">
              <a:rPr lang="en-US" smtClean="0"/>
              <a:t>8</a:t>
            </a:fld>
            <a:endParaRPr lang="en-US"/>
          </a:p>
        </p:txBody>
      </p:sp>
    </p:spTree>
    <p:extLst>
      <p:ext uri="{BB962C8B-B14F-4D97-AF65-F5344CB8AC3E}">
        <p14:creationId xmlns:p14="http://schemas.microsoft.com/office/powerpoint/2010/main" val="2510923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QuakeMigrate program that creates the look-up table </a:t>
            </a:r>
            <a:r>
              <a:rPr lang="en-US" b="1" dirty="0"/>
              <a:t>uses a model of the speeds of seismic waves through the rock </a:t>
            </a:r>
            <a:r>
              <a:rPr lang="en-US" dirty="0"/>
              <a:t>in the subsurface specific to the </a:t>
            </a:r>
            <a:r>
              <a:rPr lang="en-US" b="1" dirty="0"/>
              <a:t>geology of the area</a:t>
            </a:r>
            <a:r>
              <a:rPr lang="en-US" dirty="0"/>
              <a:t> around Lincoln to create a </a:t>
            </a:r>
            <a:r>
              <a:rPr lang="en-US" b="1" dirty="0"/>
              <a:t>3-dimensional grid</a:t>
            </a:r>
            <a:r>
              <a:rPr lang="en-US" dirty="0"/>
              <a:t>. </a:t>
            </a:r>
          </a:p>
          <a:p>
            <a:endParaRPr lang="en-US" dirty="0"/>
          </a:p>
          <a:p>
            <a:r>
              <a:rPr lang="en-US" dirty="0"/>
              <a:t>Each point in the grid is a “</a:t>
            </a:r>
            <a:r>
              <a:rPr lang="en-US" b="1" dirty="0"/>
              <a:t>node</a:t>
            </a:r>
            <a:r>
              <a:rPr lang="en-US" dirty="0"/>
              <a:t>,” represented by the blue dots in the figure. The time for a seismic wave to </a:t>
            </a:r>
            <a:r>
              <a:rPr lang="en-US" b="1" dirty="0"/>
              <a:t>travel from a node to a given station </a:t>
            </a:r>
            <a:r>
              <a:rPr lang="en-US" dirty="0"/>
              <a:t>is </a:t>
            </a:r>
            <a:r>
              <a:rPr lang="en-US" b="1" dirty="0"/>
              <a:t>determined and stored </a:t>
            </a:r>
            <a:r>
              <a:rPr lang="en-US" dirty="0"/>
              <a:t>in the look-up table. Data from seismometers at each station can then be </a:t>
            </a:r>
            <a:r>
              <a:rPr lang="en-US" b="1" dirty="0"/>
              <a:t>used to help locate earthquakes </a:t>
            </a:r>
            <a:r>
              <a:rPr lang="en-US" dirty="0"/>
              <a:t>through the </a:t>
            </a:r>
            <a:r>
              <a:rPr lang="en-US" b="1" dirty="0"/>
              <a:t>times that seismic waves from the same earthquake take to reach different stations</a:t>
            </a:r>
            <a:r>
              <a:rPr lang="en-US" dirty="0"/>
              <a:t>.</a:t>
            </a:r>
          </a:p>
        </p:txBody>
      </p:sp>
      <p:sp>
        <p:nvSpPr>
          <p:cNvPr id="4" name="Slide Number Placeholder 3"/>
          <p:cNvSpPr>
            <a:spLocks noGrp="1"/>
          </p:cNvSpPr>
          <p:nvPr>
            <p:ph type="sldNum" sz="quarter" idx="5"/>
          </p:nvPr>
        </p:nvSpPr>
        <p:spPr/>
        <p:txBody>
          <a:bodyPr/>
          <a:lstStyle/>
          <a:p>
            <a:fld id="{87FDFC56-AD14-4889-A7E3-2D54EC9DF5EA}" type="slidenum">
              <a:rPr lang="en-US" smtClean="0"/>
              <a:t>9</a:t>
            </a:fld>
            <a:endParaRPr lang="en-US"/>
          </a:p>
        </p:txBody>
      </p:sp>
    </p:spTree>
    <p:extLst>
      <p:ext uri="{BB962C8B-B14F-4D97-AF65-F5344CB8AC3E}">
        <p14:creationId xmlns:p14="http://schemas.microsoft.com/office/powerpoint/2010/main" val="98207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EC4268-40E6-4554-8E92-99DBE9E6218D}"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9377F-C8D3-415B-98AF-9CBEBE85C34D}" type="slidenum">
              <a:rPr lang="en-US" smtClean="0"/>
              <a:t>‹#›</a:t>
            </a:fld>
            <a:endParaRPr lang="en-US"/>
          </a:p>
        </p:txBody>
      </p:sp>
    </p:spTree>
    <p:extLst>
      <p:ext uri="{BB962C8B-B14F-4D97-AF65-F5344CB8AC3E}">
        <p14:creationId xmlns:p14="http://schemas.microsoft.com/office/powerpoint/2010/main" val="3828543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EC4268-40E6-4554-8E92-99DBE9E6218D}"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9377F-C8D3-415B-98AF-9CBEBE85C34D}" type="slidenum">
              <a:rPr lang="en-US" smtClean="0"/>
              <a:t>‹#›</a:t>
            </a:fld>
            <a:endParaRPr lang="en-US"/>
          </a:p>
        </p:txBody>
      </p:sp>
    </p:spTree>
    <p:extLst>
      <p:ext uri="{BB962C8B-B14F-4D97-AF65-F5344CB8AC3E}">
        <p14:creationId xmlns:p14="http://schemas.microsoft.com/office/powerpoint/2010/main" val="273133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EC4268-40E6-4554-8E92-99DBE9E6218D}"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9377F-C8D3-415B-98AF-9CBEBE85C34D}" type="slidenum">
              <a:rPr lang="en-US" smtClean="0"/>
              <a:t>‹#›</a:t>
            </a:fld>
            <a:endParaRPr lang="en-US"/>
          </a:p>
        </p:txBody>
      </p:sp>
    </p:spTree>
    <p:extLst>
      <p:ext uri="{BB962C8B-B14F-4D97-AF65-F5344CB8AC3E}">
        <p14:creationId xmlns:p14="http://schemas.microsoft.com/office/powerpoint/2010/main" val="3574934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EC4268-40E6-4554-8E92-99DBE9E6218D}"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9377F-C8D3-415B-98AF-9CBEBE85C34D}"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11727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EC4268-40E6-4554-8E92-99DBE9E6218D}"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9377F-C8D3-415B-98AF-9CBEBE85C34D}" type="slidenum">
              <a:rPr lang="en-US" smtClean="0"/>
              <a:t>‹#›</a:t>
            </a:fld>
            <a:endParaRPr lang="en-US"/>
          </a:p>
        </p:txBody>
      </p:sp>
    </p:spTree>
    <p:extLst>
      <p:ext uri="{BB962C8B-B14F-4D97-AF65-F5344CB8AC3E}">
        <p14:creationId xmlns:p14="http://schemas.microsoft.com/office/powerpoint/2010/main" val="2449485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3EC4268-40E6-4554-8E92-99DBE9E6218D}" type="datetimeFigureOut">
              <a:rPr lang="en-US" smtClean="0"/>
              <a:t>4/20/2022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59377F-C8D3-415B-98AF-9CBEBE85C34D}" type="slidenum">
              <a:rPr lang="en-US" smtClean="0"/>
              <a:t>‹#›</a:t>
            </a:fld>
            <a:endParaRPr lang="en-US"/>
          </a:p>
        </p:txBody>
      </p:sp>
    </p:spTree>
    <p:extLst>
      <p:ext uri="{BB962C8B-B14F-4D97-AF65-F5344CB8AC3E}">
        <p14:creationId xmlns:p14="http://schemas.microsoft.com/office/powerpoint/2010/main" val="3002932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3EC4268-40E6-4554-8E92-99DBE9E6218D}" type="datetimeFigureOut">
              <a:rPr lang="en-US" smtClean="0"/>
              <a:t>4/20/2022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59377F-C8D3-415B-98AF-9CBEBE85C34D}" type="slidenum">
              <a:rPr lang="en-US" smtClean="0"/>
              <a:t>‹#›</a:t>
            </a:fld>
            <a:endParaRPr lang="en-US"/>
          </a:p>
        </p:txBody>
      </p:sp>
    </p:spTree>
    <p:extLst>
      <p:ext uri="{BB962C8B-B14F-4D97-AF65-F5344CB8AC3E}">
        <p14:creationId xmlns:p14="http://schemas.microsoft.com/office/powerpoint/2010/main" val="1119915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EC4268-40E6-4554-8E92-99DBE9E6218D}"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9377F-C8D3-415B-98AF-9CBEBE85C34D}" type="slidenum">
              <a:rPr lang="en-US" smtClean="0"/>
              <a:t>‹#›</a:t>
            </a:fld>
            <a:endParaRPr lang="en-US"/>
          </a:p>
        </p:txBody>
      </p:sp>
    </p:spTree>
    <p:extLst>
      <p:ext uri="{BB962C8B-B14F-4D97-AF65-F5344CB8AC3E}">
        <p14:creationId xmlns:p14="http://schemas.microsoft.com/office/powerpoint/2010/main" val="1620825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EC4268-40E6-4554-8E92-99DBE9E6218D}"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9377F-C8D3-415B-98AF-9CBEBE85C34D}" type="slidenum">
              <a:rPr lang="en-US" smtClean="0"/>
              <a:t>‹#›</a:t>
            </a:fld>
            <a:endParaRPr lang="en-US"/>
          </a:p>
        </p:txBody>
      </p:sp>
    </p:spTree>
    <p:extLst>
      <p:ext uri="{BB962C8B-B14F-4D97-AF65-F5344CB8AC3E}">
        <p14:creationId xmlns:p14="http://schemas.microsoft.com/office/powerpoint/2010/main" val="259966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EC4268-40E6-4554-8E92-99DBE9E6218D}"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9377F-C8D3-415B-98AF-9CBEBE85C34D}" type="slidenum">
              <a:rPr lang="en-US" smtClean="0"/>
              <a:t>‹#›</a:t>
            </a:fld>
            <a:endParaRPr lang="en-US"/>
          </a:p>
        </p:txBody>
      </p:sp>
    </p:spTree>
    <p:extLst>
      <p:ext uri="{BB962C8B-B14F-4D97-AF65-F5344CB8AC3E}">
        <p14:creationId xmlns:p14="http://schemas.microsoft.com/office/powerpoint/2010/main" val="1354094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EC4268-40E6-4554-8E92-99DBE9E6218D}" type="datetimeFigureOut">
              <a:rPr lang="en-US" smtClean="0"/>
              <a:t>4/20/2022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59377F-C8D3-415B-98AF-9CBEBE85C34D}" type="slidenum">
              <a:rPr lang="en-US" smtClean="0"/>
              <a:t>‹#›</a:t>
            </a:fld>
            <a:endParaRPr lang="en-US"/>
          </a:p>
        </p:txBody>
      </p:sp>
    </p:spTree>
    <p:extLst>
      <p:ext uri="{BB962C8B-B14F-4D97-AF65-F5344CB8AC3E}">
        <p14:creationId xmlns:p14="http://schemas.microsoft.com/office/powerpoint/2010/main" val="304989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EC4268-40E6-4554-8E92-99DBE9E6218D}"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9377F-C8D3-415B-98AF-9CBEBE85C34D}" type="slidenum">
              <a:rPr lang="en-US" smtClean="0"/>
              <a:t>‹#›</a:t>
            </a:fld>
            <a:endParaRPr lang="en-US"/>
          </a:p>
        </p:txBody>
      </p:sp>
    </p:spTree>
    <p:extLst>
      <p:ext uri="{BB962C8B-B14F-4D97-AF65-F5344CB8AC3E}">
        <p14:creationId xmlns:p14="http://schemas.microsoft.com/office/powerpoint/2010/main" val="2381023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EC4268-40E6-4554-8E92-99DBE9E6218D}" type="datetimeFigureOut">
              <a:rPr lang="en-US" smtClean="0"/>
              <a:t>4/20/2022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59377F-C8D3-415B-98AF-9CBEBE85C34D}" type="slidenum">
              <a:rPr lang="en-US" smtClean="0"/>
              <a:t>‹#›</a:t>
            </a:fld>
            <a:endParaRPr lang="en-US"/>
          </a:p>
        </p:txBody>
      </p:sp>
    </p:spTree>
    <p:extLst>
      <p:ext uri="{BB962C8B-B14F-4D97-AF65-F5344CB8AC3E}">
        <p14:creationId xmlns:p14="http://schemas.microsoft.com/office/powerpoint/2010/main" val="1700440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EC4268-40E6-4554-8E92-99DBE9E6218D}" type="datetimeFigureOut">
              <a:rPr lang="en-US" smtClean="0"/>
              <a:t>4/20/2022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59377F-C8D3-415B-98AF-9CBEBE85C34D}" type="slidenum">
              <a:rPr lang="en-US" smtClean="0"/>
              <a:t>‹#›</a:t>
            </a:fld>
            <a:endParaRPr lang="en-US"/>
          </a:p>
        </p:txBody>
      </p:sp>
    </p:spTree>
    <p:extLst>
      <p:ext uri="{BB962C8B-B14F-4D97-AF65-F5344CB8AC3E}">
        <p14:creationId xmlns:p14="http://schemas.microsoft.com/office/powerpoint/2010/main" val="3804012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C4268-40E6-4554-8E92-99DBE9E6218D}" type="datetimeFigureOut">
              <a:rPr lang="en-US" smtClean="0"/>
              <a:t>4/20/2022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59377F-C8D3-415B-98AF-9CBEBE85C34D}" type="slidenum">
              <a:rPr lang="en-US" smtClean="0"/>
              <a:t>‹#›</a:t>
            </a:fld>
            <a:endParaRPr lang="en-US"/>
          </a:p>
        </p:txBody>
      </p:sp>
    </p:spTree>
    <p:extLst>
      <p:ext uri="{BB962C8B-B14F-4D97-AF65-F5344CB8AC3E}">
        <p14:creationId xmlns:p14="http://schemas.microsoft.com/office/powerpoint/2010/main" val="297472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EC4268-40E6-4554-8E92-99DBE9E6218D}"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9377F-C8D3-415B-98AF-9CBEBE85C34D}" type="slidenum">
              <a:rPr lang="en-US" smtClean="0"/>
              <a:t>‹#›</a:t>
            </a:fld>
            <a:endParaRPr lang="en-US"/>
          </a:p>
        </p:txBody>
      </p:sp>
    </p:spTree>
    <p:extLst>
      <p:ext uri="{BB962C8B-B14F-4D97-AF65-F5344CB8AC3E}">
        <p14:creationId xmlns:p14="http://schemas.microsoft.com/office/powerpoint/2010/main" val="2850355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EC4268-40E6-4554-8E92-99DBE9E6218D}" type="datetimeFigureOut">
              <a:rPr lang="en-US" smtClean="0"/>
              <a:t>4/20/2022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59377F-C8D3-415B-98AF-9CBEBE85C34D}" type="slidenum">
              <a:rPr lang="en-US" smtClean="0"/>
              <a:t>‹#›</a:t>
            </a:fld>
            <a:endParaRPr lang="en-US"/>
          </a:p>
        </p:txBody>
      </p:sp>
    </p:spTree>
    <p:extLst>
      <p:ext uri="{BB962C8B-B14F-4D97-AF65-F5344CB8AC3E}">
        <p14:creationId xmlns:p14="http://schemas.microsoft.com/office/powerpoint/2010/main" val="3503931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3EC4268-40E6-4554-8E92-99DBE9E6218D}" type="datetimeFigureOut">
              <a:rPr lang="en-US" smtClean="0"/>
              <a:t>4/20/2022</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359377F-C8D3-415B-98AF-9CBEBE85C34D}" type="slidenum">
              <a:rPr lang="en-US" smtClean="0"/>
              <a:t>‹#›</a:t>
            </a:fld>
            <a:endParaRPr lang="en-US"/>
          </a:p>
        </p:txBody>
      </p:sp>
    </p:spTree>
    <p:extLst>
      <p:ext uri="{BB962C8B-B14F-4D97-AF65-F5344CB8AC3E}">
        <p14:creationId xmlns:p14="http://schemas.microsoft.com/office/powerpoint/2010/main" val="42276168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93/gji/ggt33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sciencemadefun.net/blog/the-magnitude/earthquake-magnitude-levels-vector-illustratio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76BAAA-75A1-48AA-B7DE-B6B80709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ubtitle 4">
            <a:extLst>
              <a:ext uri="{FF2B5EF4-FFF2-40B4-BE49-F238E27FC236}">
                <a16:creationId xmlns:a16="http://schemas.microsoft.com/office/drawing/2014/main" id="{775FE335-AB51-43FB-8331-0B64AA6E5807}"/>
              </a:ext>
            </a:extLst>
          </p:cNvPr>
          <p:cNvSpPr>
            <a:spLocks noGrp="1"/>
          </p:cNvSpPr>
          <p:nvPr>
            <p:ph type="subTitle" idx="1"/>
          </p:nvPr>
        </p:nvSpPr>
        <p:spPr>
          <a:xfrm>
            <a:off x="8817428" y="1257301"/>
            <a:ext cx="3020076" cy="4343399"/>
          </a:xfrm>
          <a:effectLst/>
        </p:spPr>
        <p:txBody>
          <a:bodyPr anchor="ctr">
            <a:normAutofit/>
          </a:bodyPr>
          <a:lstStyle/>
          <a:p>
            <a:pPr algn="l"/>
            <a:r>
              <a:rPr lang="en-US" dirty="0">
                <a:latin typeface="Abadi" panose="020B0604020104020204" pitchFamily="34" charset="0"/>
              </a:rPr>
              <a:t>University of Montana Conference for Undergraduate Research</a:t>
            </a:r>
          </a:p>
          <a:p>
            <a:pPr algn="l"/>
            <a:endParaRPr lang="en-US" dirty="0">
              <a:latin typeface="Abadi" panose="020B0604020104020204" pitchFamily="34" charset="0"/>
            </a:endParaRPr>
          </a:p>
          <a:p>
            <a:pPr algn="l"/>
            <a:r>
              <a:rPr lang="en-US" dirty="0">
                <a:latin typeface="Abadi" panose="020B0604020104020204" pitchFamily="34" charset="0"/>
              </a:rPr>
              <a:t>Reyer Fenoff &amp; Hilary Martens</a:t>
            </a:r>
          </a:p>
          <a:p>
            <a:pPr algn="l"/>
            <a:r>
              <a:rPr lang="en-US" dirty="0">
                <a:latin typeface="Abadi" panose="020B0604020104020204" pitchFamily="34" charset="0"/>
              </a:rPr>
              <a:t>04.22.22</a:t>
            </a:r>
          </a:p>
        </p:txBody>
      </p:sp>
      <p:sp useBgFill="1">
        <p:nvSpPr>
          <p:cNvPr id="12" name="Freeform: Shape 11">
            <a:extLst>
              <a:ext uri="{FF2B5EF4-FFF2-40B4-BE49-F238E27FC236}">
                <a16:creationId xmlns:a16="http://schemas.microsoft.com/office/drawing/2014/main" id="{65A5F259-CDF7-4A15-A66C-A9939D23E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838648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A87D82B-0E7F-46E4-9822-0B5533925D90}"/>
              </a:ext>
            </a:extLst>
          </p:cNvPr>
          <p:cNvSpPr>
            <a:spLocks noGrp="1"/>
          </p:cNvSpPr>
          <p:nvPr>
            <p:ph type="ctrTitle"/>
          </p:nvPr>
        </p:nvSpPr>
        <p:spPr>
          <a:xfrm>
            <a:off x="913795" y="1257301"/>
            <a:ext cx="6672865" cy="4343399"/>
          </a:xfrm>
        </p:spPr>
        <p:txBody>
          <a:bodyPr anchor="ctr">
            <a:normAutofit/>
          </a:bodyPr>
          <a:lstStyle/>
          <a:p>
            <a:r>
              <a:rPr lang="en-US" sz="5000" dirty="0">
                <a:solidFill>
                  <a:schemeClr val="tx1">
                    <a:lumMod val="95000"/>
                  </a:schemeClr>
                </a:solidFill>
                <a:latin typeface="Abadi" panose="020B0604020104020204" pitchFamily="34" charset="0"/>
              </a:rPr>
              <a:t>Microseismic Mapping of Aftershock Sequences Following the Lincoln, MT M 5.8 2017 Earthquake</a:t>
            </a:r>
          </a:p>
        </p:txBody>
      </p:sp>
      <p:pic>
        <p:nvPicPr>
          <p:cNvPr id="6" name="Picture 5">
            <a:extLst>
              <a:ext uri="{FF2B5EF4-FFF2-40B4-BE49-F238E27FC236}">
                <a16:creationId xmlns:a16="http://schemas.microsoft.com/office/drawing/2014/main" id="{11D77CEC-A677-4F2B-A3F1-B0F86AABEA7B}"/>
              </a:ext>
            </a:extLst>
          </p:cNvPr>
          <p:cNvPicPr>
            <a:picLocks noChangeAspect="1"/>
          </p:cNvPicPr>
          <p:nvPr/>
        </p:nvPicPr>
        <p:blipFill>
          <a:blip r:embed="rId4"/>
          <a:stretch>
            <a:fillRect/>
          </a:stretch>
        </p:blipFill>
        <p:spPr>
          <a:xfrm>
            <a:off x="9127768" y="6199740"/>
            <a:ext cx="2978714" cy="558869"/>
          </a:xfrm>
          <a:prstGeom prst="rect">
            <a:avLst/>
          </a:prstGeom>
        </p:spPr>
      </p:pic>
    </p:spTree>
    <p:extLst>
      <p:ext uri="{BB962C8B-B14F-4D97-AF65-F5344CB8AC3E}">
        <p14:creationId xmlns:p14="http://schemas.microsoft.com/office/powerpoint/2010/main" val="3993127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79049-3B4B-4003-AC92-B769C45F2693}"/>
              </a:ext>
            </a:extLst>
          </p:cNvPr>
          <p:cNvSpPr>
            <a:spLocks noGrp="1"/>
          </p:cNvSpPr>
          <p:nvPr>
            <p:ph type="title"/>
          </p:nvPr>
        </p:nvSpPr>
        <p:spPr>
          <a:xfrm>
            <a:off x="913795" y="502917"/>
            <a:ext cx="10353762" cy="970450"/>
          </a:xfrm>
        </p:spPr>
        <p:txBody>
          <a:bodyPr/>
          <a:lstStyle/>
          <a:p>
            <a:r>
              <a:rPr lang="en-US" dirty="0">
                <a:latin typeface="Abadi" panose="020B0604020104020204" pitchFamily="34" charset="0"/>
              </a:rPr>
              <a:t>2. Detect</a:t>
            </a:r>
          </a:p>
        </p:txBody>
      </p:sp>
      <p:pic>
        <p:nvPicPr>
          <p:cNvPr id="5" name="Picture 4">
            <a:extLst>
              <a:ext uri="{FF2B5EF4-FFF2-40B4-BE49-F238E27FC236}">
                <a16:creationId xmlns:a16="http://schemas.microsoft.com/office/drawing/2014/main" id="{034BA5A9-4D5E-48B9-8DC0-3E855B2267BC}"/>
              </a:ext>
            </a:extLst>
          </p:cNvPr>
          <p:cNvPicPr>
            <a:picLocks noChangeAspect="1"/>
          </p:cNvPicPr>
          <p:nvPr/>
        </p:nvPicPr>
        <p:blipFill rotWithShape="1">
          <a:blip r:embed="rId3"/>
          <a:srcRect l="44838" t="23943" r="25484" b="34910"/>
          <a:stretch/>
        </p:blipFill>
        <p:spPr>
          <a:xfrm>
            <a:off x="2836198" y="1473367"/>
            <a:ext cx="6508955" cy="5076279"/>
          </a:xfrm>
          <a:prstGeom prst="rect">
            <a:avLst/>
          </a:prstGeom>
        </p:spPr>
      </p:pic>
      <p:sp>
        <p:nvSpPr>
          <p:cNvPr id="6" name="TextBox 5">
            <a:extLst>
              <a:ext uri="{FF2B5EF4-FFF2-40B4-BE49-F238E27FC236}">
                <a16:creationId xmlns:a16="http://schemas.microsoft.com/office/drawing/2014/main" id="{80F6D9AE-F1CB-4F08-91D0-D0DE7938C64D}"/>
              </a:ext>
            </a:extLst>
          </p:cNvPr>
          <p:cNvSpPr txBox="1"/>
          <p:nvPr/>
        </p:nvSpPr>
        <p:spPr>
          <a:xfrm>
            <a:off x="4739148" y="6241869"/>
            <a:ext cx="4159045" cy="307777"/>
          </a:xfrm>
          <a:prstGeom prst="rect">
            <a:avLst/>
          </a:prstGeom>
          <a:noFill/>
        </p:spPr>
        <p:txBody>
          <a:bodyPr wrap="square" rtlCol="0">
            <a:spAutoFit/>
          </a:bodyPr>
          <a:lstStyle/>
          <a:p>
            <a:r>
              <a:rPr lang="en-US" sz="1400" dirty="0">
                <a:solidFill>
                  <a:schemeClr val="tx2">
                    <a:lumMod val="50000"/>
                  </a:schemeClr>
                </a:solidFill>
              </a:rPr>
              <a:t>40			     80				120</a:t>
            </a:r>
          </a:p>
        </p:txBody>
      </p:sp>
      <p:sp>
        <p:nvSpPr>
          <p:cNvPr id="7" name="TextBox 6">
            <a:extLst>
              <a:ext uri="{FF2B5EF4-FFF2-40B4-BE49-F238E27FC236}">
                <a16:creationId xmlns:a16="http://schemas.microsoft.com/office/drawing/2014/main" id="{99F9770C-87D1-4AF2-ABE3-228C246B482A}"/>
              </a:ext>
            </a:extLst>
          </p:cNvPr>
          <p:cNvSpPr txBox="1"/>
          <p:nvPr/>
        </p:nvSpPr>
        <p:spPr>
          <a:xfrm>
            <a:off x="5412657" y="1611642"/>
            <a:ext cx="1573162" cy="276999"/>
          </a:xfrm>
          <a:prstGeom prst="rect">
            <a:avLst/>
          </a:prstGeom>
          <a:noFill/>
        </p:spPr>
        <p:txBody>
          <a:bodyPr wrap="square" rtlCol="0">
            <a:spAutoFit/>
          </a:bodyPr>
          <a:lstStyle/>
          <a:p>
            <a:r>
              <a:rPr lang="en-US" sz="1200" dirty="0">
                <a:solidFill>
                  <a:schemeClr val="tx2">
                    <a:lumMod val="50000"/>
                  </a:schemeClr>
                </a:solidFill>
              </a:rPr>
              <a:t>time (s) </a:t>
            </a:r>
            <a:endParaRPr lang="en-US" dirty="0">
              <a:solidFill>
                <a:schemeClr val="tx2">
                  <a:lumMod val="50000"/>
                </a:schemeClr>
              </a:solidFill>
            </a:endParaRPr>
          </a:p>
        </p:txBody>
      </p:sp>
      <p:cxnSp>
        <p:nvCxnSpPr>
          <p:cNvPr id="9" name="Straight Arrow Connector 8">
            <a:extLst>
              <a:ext uri="{FF2B5EF4-FFF2-40B4-BE49-F238E27FC236}">
                <a16:creationId xmlns:a16="http://schemas.microsoft.com/office/drawing/2014/main" id="{912F3BA6-74C0-4D02-86CA-DD7734353B33}"/>
              </a:ext>
            </a:extLst>
          </p:cNvPr>
          <p:cNvCxnSpPr>
            <a:cxnSpLocks/>
          </p:cNvCxnSpPr>
          <p:nvPr/>
        </p:nvCxnSpPr>
        <p:spPr>
          <a:xfrm>
            <a:off x="6096000" y="1750142"/>
            <a:ext cx="206477" cy="0"/>
          </a:xfrm>
          <a:prstGeom prst="straightConnector1">
            <a:avLst/>
          </a:prstGeom>
          <a:ln>
            <a:solidFill>
              <a:schemeClr val="bg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9BC5720-326B-4613-B8B5-AEB05B7219BF}"/>
              </a:ext>
            </a:extLst>
          </p:cNvPr>
          <p:cNvSpPr/>
          <p:nvPr/>
        </p:nvSpPr>
        <p:spPr>
          <a:xfrm>
            <a:off x="6302477" y="2582093"/>
            <a:ext cx="1189704" cy="276999"/>
          </a:xfrm>
          <a:prstGeom prst="rect">
            <a:avLst/>
          </a:prstGeom>
          <a:noFill/>
          <a:ln w="9525">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22077D0-EFC8-4845-B29C-2394640893A3}"/>
              </a:ext>
            </a:extLst>
          </p:cNvPr>
          <p:cNvSpPr/>
          <p:nvPr/>
        </p:nvSpPr>
        <p:spPr>
          <a:xfrm flipH="1" flipV="1">
            <a:off x="7384026" y="2340077"/>
            <a:ext cx="108155" cy="519015"/>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3352A21-98D0-4699-8494-B140978FAC48}"/>
              </a:ext>
            </a:extLst>
          </p:cNvPr>
          <p:cNvSpPr txBox="1"/>
          <p:nvPr/>
        </p:nvSpPr>
        <p:spPr>
          <a:xfrm>
            <a:off x="7492180" y="2201577"/>
            <a:ext cx="560439" cy="276999"/>
          </a:xfrm>
          <a:prstGeom prst="rect">
            <a:avLst/>
          </a:prstGeom>
          <a:noFill/>
        </p:spPr>
        <p:txBody>
          <a:bodyPr wrap="square" rtlCol="0">
            <a:spAutoFit/>
          </a:bodyPr>
          <a:lstStyle/>
          <a:p>
            <a:r>
              <a:rPr lang="en-US" sz="1200" dirty="0">
                <a:solidFill>
                  <a:srgbClr val="FF0000"/>
                </a:solidFill>
              </a:rPr>
              <a:t>STA</a:t>
            </a:r>
          </a:p>
        </p:txBody>
      </p:sp>
      <p:sp>
        <p:nvSpPr>
          <p:cNvPr id="14" name="TextBox 13">
            <a:extLst>
              <a:ext uri="{FF2B5EF4-FFF2-40B4-BE49-F238E27FC236}">
                <a16:creationId xmlns:a16="http://schemas.microsoft.com/office/drawing/2014/main" id="{6B4D45E7-C6E9-4CEE-AE7E-B1A778ECC7C6}"/>
              </a:ext>
            </a:extLst>
          </p:cNvPr>
          <p:cNvSpPr txBox="1"/>
          <p:nvPr/>
        </p:nvSpPr>
        <p:spPr>
          <a:xfrm>
            <a:off x="5852555" y="2341772"/>
            <a:ext cx="570270" cy="276999"/>
          </a:xfrm>
          <a:prstGeom prst="rect">
            <a:avLst/>
          </a:prstGeom>
          <a:noFill/>
        </p:spPr>
        <p:txBody>
          <a:bodyPr wrap="square" rtlCol="0">
            <a:spAutoFit/>
          </a:bodyPr>
          <a:lstStyle/>
          <a:p>
            <a:r>
              <a:rPr lang="en-US" sz="1200" dirty="0">
                <a:solidFill>
                  <a:srgbClr val="0070C0"/>
                </a:solidFill>
              </a:rPr>
              <a:t>LTA</a:t>
            </a:r>
          </a:p>
        </p:txBody>
      </p:sp>
      <p:sp>
        <p:nvSpPr>
          <p:cNvPr id="15" name="TextBox 14">
            <a:extLst>
              <a:ext uri="{FF2B5EF4-FFF2-40B4-BE49-F238E27FC236}">
                <a16:creationId xmlns:a16="http://schemas.microsoft.com/office/drawing/2014/main" id="{0499C342-6060-4B29-9753-6767E8B5DD73}"/>
              </a:ext>
            </a:extLst>
          </p:cNvPr>
          <p:cNvSpPr txBox="1"/>
          <p:nvPr/>
        </p:nvSpPr>
        <p:spPr>
          <a:xfrm>
            <a:off x="9355802" y="6180314"/>
            <a:ext cx="2007704" cy="369332"/>
          </a:xfrm>
          <a:prstGeom prst="rect">
            <a:avLst/>
          </a:prstGeom>
          <a:noFill/>
        </p:spPr>
        <p:txBody>
          <a:bodyPr wrap="square" rtlCol="0">
            <a:spAutoFit/>
          </a:bodyPr>
          <a:lstStyle/>
          <a:p>
            <a:r>
              <a:rPr lang="en-US" sz="1800" dirty="0" err="1">
                <a:effectLst/>
                <a:latin typeface="Abadi" panose="020B0604020104020204" pitchFamily="34" charset="0"/>
                <a:cs typeface="Calibri" panose="020F0502020204030204" pitchFamily="34" charset="0"/>
              </a:rPr>
              <a:t>Trnkoczy</a:t>
            </a:r>
            <a:r>
              <a:rPr lang="en-US" sz="1800" dirty="0">
                <a:effectLst/>
                <a:latin typeface="Abadi" panose="020B0604020104020204" pitchFamily="34" charset="0"/>
                <a:cs typeface="Calibri" panose="020F0502020204030204" pitchFamily="34" charset="0"/>
              </a:rPr>
              <a:t> (1970)</a:t>
            </a:r>
            <a:endParaRPr lang="en-US" dirty="0">
              <a:latin typeface="Abadi" panose="020B0604020104020204" pitchFamily="34" charset="0"/>
            </a:endParaRPr>
          </a:p>
        </p:txBody>
      </p:sp>
    </p:spTree>
    <p:extLst>
      <p:ext uri="{BB962C8B-B14F-4D97-AF65-F5344CB8AC3E}">
        <p14:creationId xmlns:p14="http://schemas.microsoft.com/office/powerpoint/2010/main" val="2156180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0884-713E-45F8-80E8-130D004363F6}"/>
              </a:ext>
            </a:extLst>
          </p:cNvPr>
          <p:cNvSpPr>
            <a:spLocks noGrp="1"/>
          </p:cNvSpPr>
          <p:nvPr>
            <p:ph type="title"/>
          </p:nvPr>
        </p:nvSpPr>
        <p:spPr>
          <a:xfrm>
            <a:off x="919119" y="163035"/>
            <a:ext cx="10353762" cy="970450"/>
          </a:xfrm>
        </p:spPr>
        <p:txBody>
          <a:bodyPr>
            <a:normAutofit/>
          </a:bodyPr>
          <a:lstStyle/>
          <a:p>
            <a:r>
              <a:rPr lang="en-US" sz="3600" dirty="0">
                <a:latin typeface="Abadi" panose="020B0604020104020204" pitchFamily="34" charset="0"/>
              </a:rPr>
              <a:t>3. Trigger</a:t>
            </a:r>
          </a:p>
        </p:txBody>
      </p:sp>
      <p:pic>
        <p:nvPicPr>
          <p:cNvPr id="6" name="Picture 5">
            <a:extLst>
              <a:ext uri="{FF2B5EF4-FFF2-40B4-BE49-F238E27FC236}">
                <a16:creationId xmlns:a16="http://schemas.microsoft.com/office/drawing/2014/main" id="{9433C831-8540-4E91-97F6-BD307A430385}"/>
              </a:ext>
            </a:extLst>
          </p:cNvPr>
          <p:cNvPicPr>
            <a:picLocks noChangeAspect="1"/>
          </p:cNvPicPr>
          <p:nvPr/>
        </p:nvPicPr>
        <p:blipFill rotWithShape="1">
          <a:blip r:embed="rId3"/>
          <a:srcRect l="18668" t="13332" r="18723" b="30580"/>
          <a:stretch/>
        </p:blipFill>
        <p:spPr>
          <a:xfrm>
            <a:off x="103414" y="1057284"/>
            <a:ext cx="11985171" cy="5724515"/>
          </a:xfrm>
          <a:prstGeom prst="rect">
            <a:avLst/>
          </a:prstGeom>
        </p:spPr>
      </p:pic>
    </p:spTree>
    <p:extLst>
      <p:ext uri="{BB962C8B-B14F-4D97-AF65-F5344CB8AC3E}">
        <p14:creationId xmlns:p14="http://schemas.microsoft.com/office/powerpoint/2010/main" val="782684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F7202-66AA-47CB-9188-6DF76B78A7CF}"/>
              </a:ext>
            </a:extLst>
          </p:cNvPr>
          <p:cNvSpPr>
            <a:spLocks noGrp="1"/>
          </p:cNvSpPr>
          <p:nvPr>
            <p:ph type="title"/>
          </p:nvPr>
        </p:nvSpPr>
        <p:spPr>
          <a:xfrm>
            <a:off x="919119" y="0"/>
            <a:ext cx="10353762" cy="970450"/>
          </a:xfrm>
        </p:spPr>
        <p:txBody>
          <a:bodyPr>
            <a:normAutofit/>
          </a:bodyPr>
          <a:lstStyle/>
          <a:p>
            <a:r>
              <a:rPr lang="en-US" sz="3600" dirty="0">
                <a:latin typeface="Abadi" panose="020B0604020104020204" pitchFamily="34" charset="0"/>
              </a:rPr>
              <a:t>4. Locate</a:t>
            </a:r>
          </a:p>
        </p:txBody>
      </p:sp>
      <p:pic>
        <p:nvPicPr>
          <p:cNvPr id="6" name="Picture 5">
            <a:extLst>
              <a:ext uri="{FF2B5EF4-FFF2-40B4-BE49-F238E27FC236}">
                <a16:creationId xmlns:a16="http://schemas.microsoft.com/office/drawing/2014/main" id="{3D50D93A-2795-42AC-BC48-3D63984775B8}"/>
              </a:ext>
            </a:extLst>
          </p:cNvPr>
          <p:cNvPicPr>
            <a:picLocks noChangeAspect="1"/>
          </p:cNvPicPr>
          <p:nvPr/>
        </p:nvPicPr>
        <p:blipFill rotWithShape="1">
          <a:blip r:embed="rId3"/>
          <a:srcRect l="23886" t="14058" r="24103" b="31159"/>
          <a:stretch/>
        </p:blipFill>
        <p:spPr>
          <a:xfrm>
            <a:off x="304800" y="818322"/>
            <a:ext cx="11593285" cy="5963478"/>
          </a:xfrm>
          <a:prstGeom prst="rect">
            <a:avLst/>
          </a:prstGeom>
        </p:spPr>
      </p:pic>
    </p:spTree>
    <p:extLst>
      <p:ext uri="{BB962C8B-B14F-4D97-AF65-F5344CB8AC3E}">
        <p14:creationId xmlns:p14="http://schemas.microsoft.com/office/powerpoint/2010/main" val="116647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2DB93-0AFD-4242-AB5E-7315E4831D8A}"/>
              </a:ext>
            </a:extLst>
          </p:cNvPr>
          <p:cNvSpPr>
            <a:spLocks noGrp="1"/>
          </p:cNvSpPr>
          <p:nvPr>
            <p:ph type="title"/>
          </p:nvPr>
        </p:nvSpPr>
        <p:spPr>
          <a:xfrm>
            <a:off x="715013" y="2943775"/>
            <a:ext cx="3078749" cy="970450"/>
          </a:xfrm>
        </p:spPr>
        <p:txBody>
          <a:bodyPr anchor="b">
            <a:normAutofit/>
          </a:bodyPr>
          <a:lstStyle/>
          <a:p>
            <a:r>
              <a:rPr lang="en-US" sz="2800" dirty="0">
                <a:latin typeface="Abadi" panose="020B0604020104020204" pitchFamily="34" charset="0"/>
              </a:rPr>
              <a:t>Accessible data for future research!</a:t>
            </a:r>
          </a:p>
        </p:txBody>
      </p:sp>
      <p:pic>
        <p:nvPicPr>
          <p:cNvPr id="10" name="Picture 9">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5" name="Picture 4">
            <a:extLst>
              <a:ext uri="{FF2B5EF4-FFF2-40B4-BE49-F238E27FC236}">
                <a16:creationId xmlns:a16="http://schemas.microsoft.com/office/drawing/2014/main" id="{5BAAD632-D8A7-419C-899C-E17699C9C570}"/>
              </a:ext>
            </a:extLst>
          </p:cNvPr>
          <p:cNvPicPr>
            <a:picLocks noChangeAspect="1"/>
          </p:cNvPicPr>
          <p:nvPr/>
        </p:nvPicPr>
        <p:blipFill rotWithShape="1">
          <a:blip r:embed="rId4"/>
          <a:srcRect t="1980" r="-1" b="7485"/>
          <a:stretch/>
        </p:blipFill>
        <p:spPr>
          <a:xfrm>
            <a:off x="4465452" y="119274"/>
            <a:ext cx="7537705" cy="6619451"/>
          </a:xfrm>
          <a:prstGeom prst="rect">
            <a:avLst/>
          </a:prstGeom>
        </p:spPr>
      </p:pic>
    </p:spTree>
    <p:extLst>
      <p:ext uri="{BB962C8B-B14F-4D97-AF65-F5344CB8AC3E}">
        <p14:creationId xmlns:p14="http://schemas.microsoft.com/office/powerpoint/2010/main" val="2325647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2749C-E70C-4C9B-A501-5041FC677235}"/>
              </a:ext>
            </a:extLst>
          </p:cNvPr>
          <p:cNvSpPr>
            <a:spLocks noGrp="1"/>
          </p:cNvSpPr>
          <p:nvPr>
            <p:ph type="title"/>
          </p:nvPr>
        </p:nvSpPr>
        <p:spPr>
          <a:xfrm>
            <a:off x="6882308" y="2551179"/>
            <a:ext cx="4880113" cy="1755641"/>
          </a:xfrm>
        </p:spPr>
        <p:txBody>
          <a:bodyPr>
            <a:normAutofit fontScale="90000"/>
          </a:bodyPr>
          <a:lstStyle/>
          <a:p>
            <a:r>
              <a:rPr lang="en-US" dirty="0"/>
              <a:t>Learning more about fault structures in Montana!</a:t>
            </a:r>
          </a:p>
        </p:txBody>
      </p:sp>
      <p:pic>
        <p:nvPicPr>
          <p:cNvPr id="5" name="Picture 4">
            <a:extLst>
              <a:ext uri="{FF2B5EF4-FFF2-40B4-BE49-F238E27FC236}">
                <a16:creationId xmlns:a16="http://schemas.microsoft.com/office/drawing/2014/main" id="{200227DB-F3BA-47EC-9205-F20CAE345584}"/>
              </a:ext>
            </a:extLst>
          </p:cNvPr>
          <p:cNvPicPr>
            <a:picLocks noChangeAspect="1"/>
          </p:cNvPicPr>
          <p:nvPr/>
        </p:nvPicPr>
        <p:blipFill rotWithShape="1">
          <a:blip r:embed="rId3"/>
          <a:srcRect l="38478" t="22464" r="21494" b="8840"/>
          <a:stretch/>
        </p:blipFill>
        <p:spPr>
          <a:xfrm>
            <a:off x="429579" y="556590"/>
            <a:ext cx="6057899" cy="5848157"/>
          </a:xfrm>
          <a:prstGeom prst="rect">
            <a:avLst/>
          </a:prstGeom>
        </p:spPr>
      </p:pic>
      <p:sp>
        <p:nvSpPr>
          <p:cNvPr id="7" name="TextBox 6">
            <a:extLst>
              <a:ext uri="{FF2B5EF4-FFF2-40B4-BE49-F238E27FC236}">
                <a16:creationId xmlns:a16="http://schemas.microsoft.com/office/drawing/2014/main" id="{8D78A29C-BC6F-4427-B5DB-EED1AB98BB0A}"/>
              </a:ext>
            </a:extLst>
          </p:cNvPr>
          <p:cNvSpPr txBox="1"/>
          <p:nvPr/>
        </p:nvSpPr>
        <p:spPr>
          <a:xfrm>
            <a:off x="429579" y="6404747"/>
            <a:ext cx="3717235" cy="369332"/>
          </a:xfrm>
          <a:prstGeom prst="rect">
            <a:avLst/>
          </a:prstGeom>
          <a:noFill/>
        </p:spPr>
        <p:txBody>
          <a:bodyPr wrap="square" rtlCol="0">
            <a:spAutoFit/>
          </a:bodyPr>
          <a:lstStyle/>
          <a:p>
            <a:r>
              <a:rPr lang="en-US" dirty="0">
                <a:latin typeface="Abadi" panose="020B0604020104020204" pitchFamily="34" charset="0"/>
              </a:rPr>
              <a:t>Smith, Martens, &amp; Stickney (2021)</a:t>
            </a:r>
          </a:p>
        </p:txBody>
      </p:sp>
    </p:spTree>
    <p:extLst>
      <p:ext uri="{BB962C8B-B14F-4D97-AF65-F5344CB8AC3E}">
        <p14:creationId xmlns:p14="http://schemas.microsoft.com/office/powerpoint/2010/main" val="2010559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B8AD4-B038-474A-8BC4-F36B51A64B6C}"/>
              </a:ext>
            </a:extLst>
          </p:cNvPr>
          <p:cNvSpPr>
            <a:spLocks noGrp="1"/>
          </p:cNvSpPr>
          <p:nvPr>
            <p:ph type="title"/>
          </p:nvPr>
        </p:nvSpPr>
        <p:spPr/>
        <p:txBody>
          <a:bodyPr/>
          <a:lstStyle/>
          <a:p>
            <a:r>
              <a:rPr lang="en-US" dirty="0">
                <a:solidFill>
                  <a:schemeClr val="tx1">
                    <a:lumMod val="95000"/>
                  </a:schemeClr>
                </a:solidFill>
                <a:latin typeface="Abadi" panose="020B0604020104020204" pitchFamily="34" charset="0"/>
              </a:rPr>
              <a:t>References</a:t>
            </a:r>
          </a:p>
        </p:txBody>
      </p:sp>
      <p:sp>
        <p:nvSpPr>
          <p:cNvPr id="3" name="Content Placeholder 2">
            <a:extLst>
              <a:ext uri="{FF2B5EF4-FFF2-40B4-BE49-F238E27FC236}">
                <a16:creationId xmlns:a16="http://schemas.microsoft.com/office/drawing/2014/main" id="{9D26E46F-3B4C-44E1-978B-CF05AE9121A6}"/>
              </a:ext>
            </a:extLst>
          </p:cNvPr>
          <p:cNvSpPr>
            <a:spLocks noGrp="1"/>
          </p:cNvSpPr>
          <p:nvPr>
            <p:ph idx="1"/>
          </p:nvPr>
        </p:nvSpPr>
        <p:spPr/>
        <p:txBody>
          <a:bodyPr>
            <a:normAutofit lnSpcReduction="10000"/>
          </a:bodyPr>
          <a:lstStyle/>
          <a:p>
            <a:pPr marL="36900" indent="-914400">
              <a:buNone/>
            </a:pPr>
            <a:r>
              <a:rPr lang="en-US" sz="1400" dirty="0">
                <a:effectLst/>
                <a:latin typeface="Calibri" panose="020F0502020204030204" pitchFamily="34" charset="0"/>
                <a:ea typeface="Times New Roman" panose="02020603050405020304" pitchFamily="18" charset="0"/>
                <a:cs typeface="Calibri" panose="020F0502020204030204" pitchFamily="34" charset="0"/>
              </a:rPr>
              <a:t>Drew, J., White, R. S.,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Tilmann</a:t>
            </a:r>
            <a:r>
              <a:rPr lang="en-US" sz="1400" dirty="0">
                <a:effectLst/>
                <a:latin typeface="Calibri" panose="020F0502020204030204" pitchFamily="34" charset="0"/>
                <a:ea typeface="Times New Roman" panose="02020603050405020304" pitchFamily="18" charset="0"/>
                <a:cs typeface="Calibri" panose="020F0502020204030204" pitchFamily="34" charset="0"/>
              </a:rPr>
              <a:t>, F., &amp;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Tarasewicz</a:t>
            </a:r>
            <a:r>
              <a:rPr lang="en-US" sz="1400" dirty="0">
                <a:effectLst/>
                <a:latin typeface="Calibri" panose="020F0502020204030204" pitchFamily="34" charset="0"/>
                <a:ea typeface="Times New Roman" panose="02020603050405020304" pitchFamily="18" charset="0"/>
                <a:cs typeface="Calibri" panose="020F0502020204030204" pitchFamily="34" charset="0"/>
              </a:rPr>
              <a:t>, J. (December 2013). Coalescence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microseismic</a:t>
            </a:r>
            <a:r>
              <a:rPr lang="en-US" sz="1400" dirty="0">
                <a:effectLst/>
                <a:latin typeface="Calibri" panose="020F0502020204030204" pitchFamily="34" charset="0"/>
                <a:ea typeface="Times New Roman" panose="02020603050405020304" pitchFamily="18" charset="0"/>
                <a:cs typeface="Calibri" panose="020F0502020204030204" pitchFamily="34" charset="0"/>
              </a:rPr>
              <a:t> mapping. Geophysical Journal International; 	195 (3), 1773–1785, </a:t>
            </a:r>
            <a:r>
              <a:rPr lang="en-US" sz="1400" dirty="0">
                <a:effectLst/>
                <a:latin typeface="Calibri" panose="020F0502020204030204" pitchFamily="34" charset="0"/>
                <a:ea typeface="Times New Roman" panose="02020603050405020304" pitchFamily="18" charset="0"/>
                <a:cs typeface="Calibri" panose="020F0502020204030204" pitchFamily="34" charset="0"/>
                <a:hlinkClick r:id="rId3"/>
              </a:rPr>
              <a:t>https://doi.org/10.1093/gji/ggt331</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p>
            <a:pPr marL="36900" indent="-914400">
              <a:buNone/>
            </a:pPr>
            <a:r>
              <a:rPr lang="en-US" sz="1400" dirty="0">
                <a:effectLst/>
                <a:latin typeface="Calibri" panose="020F0502020204030204" pitchFamily="34" charset="0"/>
                <a:ea typeface="Times New Roman" panose="02020603050405020304" pitchFamily="18" charset="0"/>
                <a:cs typeface="Calibri" panose="020F0502020204030204" pitchFamily="34" charset="0"/>
              </a:rPr>
              <a:t>Earthquake magnitude levels vector illustration diagram,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richter</a:t>
            </a:r>
            <a:r>
              <a:rPr lang="en-US" sz="1400" dirty="0">
                <a:effectLst/>
                <a:latin typeface="Calibri" panose="020F0502020204030204" pitchFamily="34" charset="0"/>
                <a:ea typeface="Times New Roman" panose="02020603050405020304" pitchFamily="18" charset="0"/>
                <a:cs typeface="Calibri" panose="020F0502020204030204" pitchFamily="34" charset="0"/>
              </a:rPr>
              <a:t> scale seismic activity diagram. (2021, April 22). High Touch High Tech. 	Retrieved April 12, 2022, from </a:t>
            </a:r>
            <a:r>
              <a:rPr lang="en-US" sz="1400" dirty="0">
                <a:effectLst/>
                <a:latin typeface="Calibri" panose="020F0502020204030204" pitchFamily="34" charset="0"/>
                <a:ea typeface="Times New Roman" panose="02020603050405020304" pitchFamily="18" charset="0"/>
                <a:cs typeface="Calibri" panose="020F0502020204030204" pitchFamily="34" charset="0"/>
                <a:hlinkClick r:id="rId4"/>
              </a:rPr>
              <a:t>https://sciencemadefun.net/blog/the-magnitude/earthquake-magnitude-levels-vector-illustration-</a:t>
            </a:r>
            <a:r>
              <a:rPr lang="en-US" sz="1400" dirty="0">
                <a:effectLst/>
                <a:latin typeface="Calibri" panose="020F0502020204030204" pitchFamily="34" charset="0"/>
                <a:ea typeface="Times New Roman" panose="02020603050405020304" pitchFamily="18" charset="0"/>
                <a:cs typeface="Calibri" panose="020F0502020204030204" pitchFamily="34" charset="0"/>
              </a:rPr>
              <a:t>	diagram-</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richter</a:t>
            </a:r>
            <a:r>
              <a:rPr lang="en-US" sz="1400" dirty="0">
                <a:effectLst/>
                <a:latin typeface="Calibri" panose="020F0502020204030204" pitchFamily="34" charset="0"/>
                <a:ea typeface="Times New Roman" panose="02020603050405020304" pitchFamily="18" charset="0"/>
                <a:cs typeface="Calibri" panose="020F0502020204030204" pitchFamily="34" charset="0"/>
              </a:rPr>
              <a:t>-scale-seismic-activity-diagram/ </a:t>
            </a:r>
          </a:p>
          <a:p>
            <a:pPr marL="36900" indent="-914400">
              <a:buNone/>
            </a:pPr>
            <a:r>
              <a:rPr lang="en-US" sz="1400" dirty="0">
                <a:effectLst/>
                <a:latin typeface="Calibri" panose="020F0502020204030204" pitchFamily="34" charset="0"/>
                <a:ea typeface="Times New Roman" panose="02020603050405020304" pitchFamily="18" charset="0"/>
                <a:cs typeface="Calibri" panose="020F0502020204030204" pitchFamily="34" charset="0"/>
              </a:rPr>
              <a:t>McMahon, N. D.,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Yeck</a:t>
            </a:r>
            <a:r>
              <a:rPr lang="en-US" sz="1400" dirty="0">
                <a:effectLst/>
                <a:latin typeface="Calibri" panose="020F0502020204030204" pitchFamily="34" charset="0"/>
                <a:ea typeface="Times New Roman" panose="02020603050405020304" pitchFamily="18" charset="0"/>
                <a:cs typeface="Calibri" panose="020F0502020204030204" pitchFamily="34" charset="0"/>
              </a:rPr>
              <a:t>, W. L., Stickney, M. C., Aster, R. C., Martens, H. R., &amp; Benz, H. M. (2019). Spatiotemporal analysis of the Foreshock–	mainshock–aftershock sequence of the 6 July 2017 MW 5.8 Lincoln, Montana, earthquake. </a:t>
            </a:r>
            <a:r>
              <a:rPr lang="en-US" sz="1400" i="1" dirty="0">
                <a:effectLst/>
                <a:latin typeface="Calibri" panose="020F0502020204030204" pitchFamily="34" charset="0"/>
                <a:ea typeface="Times New Roman" panose="02020603050405020304" pitchFamily="18" charset="0"/>
                <a:cs typeface="Calibri" panose="020F0502020204030204" pitchFamily="34" charset="0"/>
              </a:rPr>
              <a:t>Seismological Research Letters;</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b="1" dirty="0">
                <a:effectLst/>
                <a:latin typeface="Calibri" panose="020F0502020204030204" pitchFamily="34" charset="0"/>
                <a:ea typeface="Times New Roman" panose="02020603050405020304" pitchFamily="18" charset="0"/>
                <a:cs typeface="Calibri" panose="020F0502020204030204" pitchFamily="34" charset="0"/>
              </a:rPr>
              <a:t>90</a:t>
            </a:r>
            <a:r>
              <a:rPr lang="en-US" sz="1400" i="1"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a:effectLst/>
                <a:latin typeface="Calibri" panose="020F0502020204030204" pitchFamily="34" charset="0"/>
                <a:ea typeface="Times New Roman" panose="02020603050405020304" pitchFamily="18" charset="0"/>
                <a:cs typeface="Calibri" panose="020F0502020204030204" pitchFamily="34" charset="0"/>
              </a:rPr>
              <a:t>(1), 	131–139. https://doi.org/10.1785/0220180180 </a:t>
            </a:r>
          </a:p>
          <a:p>
            <a:pPr marL="36900" indent="-914400">
              <a:buNone/>
            </a:pPr>
            <a:r>
              <a:rPr lang="en-US" sz="1400" dirty="0">
                <a:effectLst/>
                <a:latin typeface="Calibri" panose="020F0502020204030204" pitchFamily="34" charset="0"/>
                <a:ea typeface="Times New Roman" panose="02020603050405020304" pitchFamily="18" charset="0"/>
                <a:cs typeface="Calibri" panose="020F0502020204030204" pitchFamily="34" charset="0"/>
              </a:rPr>
              <a:t>Ortiz, A., &amp; Bravo, T. (April 2022). Locating an earthquake with seismic data. </a:t>
            </a:r>
            <a:r>
              <a:rPr lang="en-US" sz="1400" i="1" dirty="0" err="1">
                <a:effectLst/>
                <a:latin typeface="Calibri" panose="020F0502020204030204" pitchFamily="34" charset="0"/>
                <a:ea typeface="Times New Roman" panose="02020603050405020304" pitchFamily="18" charset="0"/>
                <a:cs typeface="Calibri" panose="020F0502020204030204" pitchFamily="34" charset="0"/>
              </a:rPr>
              <a:t>EarthScope</a:t>
            </a:r>
            <a:r>
              <a:rPr lang="en-US" sz="1400" i="1" dirty="0">
                <a:effectLst/>
                <a:latin typeface="Calibri" panose="020F0502020204030204" pitchFamily="34" charset="0"/>
                <a:ea typeface="Times New Roman" panose="02020603050405020304" pitchFamily="18" charset="0"/>
                <a:cs typeface="Calibri" panose="020F0502020204030204" pitchFamily="34" charset="0"/>
              </a:rPr>
              <a:t> ANGLE</a:t>
            </a:r>
            <a:r>
              <a:rPr lang="en-US" sz="1400" dirty="0">
                <a:effectLst/>
                <a:latin typeface="Calibri" panose="020F0502020204030204" pitchFamily="34" charset="0"/>
                <a:ea typeface="Times New Roman" panose="02020603050405020304" pitchFamily="18" charset="0"/>
                <a:cs typeface="Calibri" panose="020F0502020204030204" pitchFamily="34" charset="0"/>
              </a:rPr>
              <a:t>. Retrieved April 19, 2022, from 	https://serc.carleton.edu/ANGLE/educational_materials/activities/205497.html </a:t>
            </a:r>
          </a:p>
          <a:p>
            <a:pPr marL="36900" indent="-914400">
              <a:buNone/>
            </a:pPr>
            <a:r>
              <a:rPr lang="en-US" sz="1400" dirty="0">
                <a:effectLst/>
                <a:latin typeface="Calibri" panose="020F0502020204030204" pitchFamily="34" charset="0"/>
                <a:ea typeface="Times New Roman" panose="02020603050405020304" pitchFamily="18" charset="0"/>
                <a:cs typeface="Calibri" panose="020F0502020204030204" pitchFamily="34" charset="0"/>
              </a:rPr>
              <a:t>Smith, E. M., Martens, H. R., &amp; Stickney, M. C. (2021). Microseismic Evidence for Bookshelf Faulting in Western Montana. Seismological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Ressearch</a:t>
            </a:r>
            <a:r>
              <a:rPr lang="en-US" sz="1400" dirty="0">
                <a:effectLst/>
                <a:latin typeface="Calibri" panose="020F0502020204030204" pitchFamily="34" charset="0"/>
                <a:ea typeface="Times New Roman" panose="02020603050405020304" pitchFamily="18" charset="0"/>
                <a:cs typeface="Calibri" panose="020F0502020204030204" pitchFamily="34" charset="0"/>
              </a:rPr>
              <a:t> Letters; 92, 802-809,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doi</a:t>
            </a:r>
            <a:r>
              <a:rPr lang="en-US" sz="1400" dirty="0">
                <a:effectLst/>
                <a:latin typeface="Calibri" panose="020F0502020204030204" pitchFamily="34" charset="0"/>
                <a:ea typeface="Times New Roman" panose="02020603050405020304" pitchFamily="18" charset="0"/>
                <a:cs typeface="Calibri" panose="020F0502020204030204" pitchFamily="34" charset="0"/>
              </a:rPr>
              <a:t>: 10.1785/0220200321</a:t>
            </a:r>
          </a:p>
          <a:p>
            <a:pPr marL="36900" indent="-914400">
              <a:buNone/>
            </a:pPr>
            <a:r>
              <a:rPr lang="en-US" sz="1400" dirty="0">
                <a:effectLst/>
                <a:latin typeface="Calibri" panose="020F0502020204030204" pitchFamily="34" charset="0"/>
                <a:ea typeface="Times New Roman" panose="02020603050405020304" pitchFamily="18" charset="0"/>
                <a:cs typeface="Calibri" panose="020F0502020204030204" pitchFamily="34" charset="0"/>
              </a:rPr>
              <a:t>Stickney, M. C. (n. d.).  </a:t>
            </a:r>
            <a:r>
              <a:rPr lang="en-US" sz="1400" i="1" dirty="0">
                <a:effectLst/>
                <a:latin typeface="Calibri" panose="020F0502020204030204" pitchFamily="34" charset="0"/>
                <a:ea typeface="Times New Roman" panose="02020603050405020304" pitchFamily="18" charset="0"/>
                <a:cs typeface="Calibri" panose="020F0502020204030204" pitchFamily="34" charset="0"/>
              </a:rPr>
              <a:t>Earthquakes and seismographic monitoring in Montana. </a:t>
            </a:r>
            <a:r>
              <a:rPr lang="en-US" sz="1400" dirty="0">
                <a:effectLst/>
                <a:latin typeface="Calibri" panose="020F0502020204030204" pitchFamily="34" charset="0"/>
                <a:ea typeface="Times New Roman" panose="02020603050405020304" pitchFamily="18" charset="0"/>
                <a:cs typeface="Calibri" panose="020F0502020204030204" pitchFamily="34" charset="0"/>
              </a:rPr>
              <a:t>MBMG Special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Publiucation</a:t>
            </a:r>
            <a:r>
              <a:rPr lang="en-US" sz="1400" dirty="0">
                <a:effectLst/>
                <a:latin typeface="Calibri" panose="020F0502020204030204" pitchFamily="34" charset="0"/>
                <a:ea typeface="Times New Roman" panose="02020603050405020304" pitchFamily="18" charset="0"/>
                <a:cs typeface="Calibri" panose="020F0502020204030204" pitchFamily="34" charset="0"/>
              </a:rPr>
              <a:t> 122: Geology of Montana; </a:t>
            </a:r>
            <a:r>
              <a:rPr lang="en-US" sz="1400" b="1" dirty="0">
                <a:effectLst/>
                <a:latin typeface="Calibri" panose="020F0502020204030204" pitchFamily="34" charset="0"/>
                <a:ea typeface="Times New Roman" panose="02020603050405020304" pitchFamily="18" charset="0"/>
                <a:cs typeface="Calibri" panose="020F0502020204030204" pitchFamily="34" charset="0"/>
              </a:rPr>
              <a:t>2</a:t>
            </a:r>
            <a:r>
              <a:rPr lang="en-US" sz="1400" dirty="0">
                <a:effectLst/>
                <a:latin typeface="Calibri" panose="020F0502020204030204" pitchFamily="34" charset="0"/>
                <a:ea typeface="Times New Roman" panose="02020603050405020304" pitchFamily="18" charset="0"/>
                <a:cs typeface="Calibri" panose="020F0502020204030204" pitchFamily="34" charset="0"/>
              </a:rPr>
              <a:t>, 1-	50, Retrieved April 18, 2022. https://mbmg.mtech.edu/pdf/geologyvolume/StickneyEarthquakesFinal.pdf </a:t>
            </a:r>
          </a:p>
          <a:p>
            <a:pPr marL="36900" indent="-914400">
              <a:buNone/>
            </a:pPr>
            <a:r>
              <a:rPr lang="en-US" sz="1400" dirty="0" err="1">
                <a:effectLst/>
                <a:latin typeface="Calibri" panose="020F0502020204030204" pitchFamily="34" charset="0"/>
                <a:cs typeface="Calibri" panose="020F0502020204030204" pitchFamily="34" charset="0"/>
              </a:rPr>
              <a:t>Trnkoczy</a:t>
            </a:r>
            <a:r>
              <a:rPr lang="en-US" sz="1400" dirty="0">
                <a:effectLst/>
                <a:latin typeface="Calibri" panose="020F0502020204030204" pitchFamily="34" charset="0"/>
                <a:cs typeface="Calibri" panose="020F0502020204030204" pitchFamily="34" charset="0"/>
              </a:rPr>
              <a:t>, A. (January 1970). Understanding and parameter setting of STA/LTA Trigger algorithm. </a:t>
            </a:r>
            <a:r>
              <a:rPr lang="en-US" sz="1400" i="1" dirty="0" err="1">
                <a:effectLst/>
                <a:latin typeface="Calibri" panose="020F0502020204030204" pitchFamily="34" charset="0"/>
                <a:cs typeface="Calibri" panose="020F0502020204030204" pitchFamily="34" charset="0"/>
              </a:rPr>
              <a:t>GFZpublic</a:t>
            </a:r>
            <a:r>
              <a:rPr lang="en-US" sz="1400" dirty="0">
                <a:effectLst/>
                <a:latin typeface="Calibri" panose="020F0502020204030204" pitchFamily="34" charset="0"/>
                <a:cs typeface="Calibri" panose="020F0502020204030204" pitchFamily="34" charset="0"/>
              </a:rPr>
              <a:t>. Retrieved April 10, 2022, from 	https://gfzpublic.gfz-potsdam.de/pubman/faces/ViewItemOverviewPage.jsp?itemId=item_43337 </a:t>
            </a:r>
          </a:p>
          <a:p>
            <a:pPr marL="36900" indent="-914400">
              <a:buNone/>
            </a:pPr>
            <a:endParaRPr lang="en-US" sz="1400" dirty="0">
              <a:effectLst/>
              <a:latin typeface="Calibri" panose="020F0502020204030204" pitchFamily="34" charset="0"/>
              <a:cs typeface="Calibri" panose="020F0502020204030204" pitchFamily="34" charset="0"/>
            </a:endParaRPr>
          </a:p>
          <a:p>
            <a:pPr marL="36900" indent="-914400">
              <a:buNone/>
            </a:pPr>
            <a:endParaRPr lang="en-US" sz="1400" dirty="0">
              <a:effectLst/>
              <a:latin typeface="Calibri" panose="020F0502020204030204" pitchFamily="34" charset="0"/>
              <a:cs typeface="Calibri" panose="020F0502020204030204" pitchFamily="34" charset="0"/>
            </a:endParaRPr>
          </a:p>
          <a:p>
            <a:pPr marL="36900" indent="-914400">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6900" indent="0">
              <a:buNone/>
            </a:pPr>
            <a:endParaRPr lang="en-US" sz="1400" dirty="0"/>
          </a:p>
        </p:txBody>
      </p:sp>
    </p:spTree>
    <p:extLst>
      <p:ext uri="{BB962C8B-B14F-4D97-AF65-F5344CB8AC3E}">
        <p14:creationId xmlns:p14="http://schemas.microsoft.com/office/powerpoint/2010/main" val="2013735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9F723-9FCB-4A97-A3C6-F599450177AD}"/>
              </a:ext>
            </a:extLst>
          </p:cNvPr>
          <p:cNvSpPr>
            <a:spLocks noGrp="1"/>
          </p:cNvSpPr>
          <p:nvPr>
            <p:ph type="title"/>
          </p:nvPr>
        </p:nvSpPr>
        <p:spPr>
          <a:xfrm>
            <a:off x="919119" y="2943775"/>
            <a:ext cx="10353762" cy="970450"/>
          </a:xfrm>
        </p:spPr>
        <p:txBody>
          <a:bodyPr/>
          <a:lstStyle/>
          <a:p>
            <a:r>
              <a:rPr lang="en-US" dirty="0">
                <a:solidFill>
                  <a:schemeClr val="tx1">
                    <a:lumMod val="95000"/>
                  </a:schemeClr>
                </a:solidFill>
                <a:latin typeface="Abadi" panose="020B0604020104020204" pitchFamily="34" charset="0"/>
              </a:rPr>
              <a:t>Questions?</a:t>
            </a:r>
          </a:p>
        </p:txBody>
      </p:sp>
    </p:spTree>
    <p:extLst>
      <p:ext uri="{BB962C8B-B14F-4D97-AF65-F5344CB8AC3E}">
        <p14:creationId xmlns:p14="http://schemas.microsoft.com/office/powerpoint/2010/main" val="1390481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16D272-FA00-4F86-8142-4107F4D7C3C2}"/>
              </a:ext>
            </a:extLst>
          </p:cNvPr>
          <p:cNvSpPr txBox="1"/>
          <p:nvPr/>
        </p:nvSpPr>
        <p:spPr>
          <a:xfrm>
            <a:off x="6696249" y="6488658"/>
            <a:ext cx="5495731" cy="369332"/>
          </a:xfrm>
          <a:prstGeom prst="rect">
            <a:avLst/>
          </a:prstGeom>
          <a:noFill/>
        </p:spPr>
        <p:txBody>
          <a:bodyPr wrap="square" rtlCol="0">
            <a:spAutoFit/>
          </a:bodyPr>
          <a:lstStyle/>
          <a:p>
            <a:pPr algn="r"/>
            <a:r>
              <a:rPr lang="en-US" i="1" dirty="0">
                <a:solidFill>
                  <a:schemeClr val="bg1"/>
                </a:solidFill>
                <a:latin typeface="Arial" panose="020B0604020202020204" pitchFamily="34" charset="0"/>
                <a:cs typeface="Arial" panose="020B0604020202020204" pitchFamily="34" charset="0"/>
              </a:rPr>
              <a:t>via The Seattle Times</a:t>
            </a:r>
          </a:p>
        </p:txBody>
      </p:sp>
      <p:pic>
        <p:nvPicPr>
          <p:cNvPr id="10" name="Picture 9">
            <a:extLst>
              <a:ext uri="{FF2B5EF4-FFF2-40B4-BE49-F238E27FC236}">
                <a16:creationId xmlns:a16="http://schemas.microsoft.com/office/drawing/2014/main" id="{4B1B3F97-49D9-473B-8C19-750C47278CC1}"/>
              </a:ext>
            </a:extLst>
          </p:cNvPr>
          <p:cNvPicPr>
            <a:picLocks noChangeAspect="1"/>
          </p:cNvPicPr>
          <p:nvPr/>
        </p:nvPicPr>
        <p:blipFill rotWithShape="1">
          <a:blip r:embed="rId3"/>
          <a:srcRect l="23840" t="18573" r="24554" b="14406"/>
          <a:stretch/>
        </p:blipFill>
        <p:spPr>
          <a:xfrm>
            <a:off x="1402021" y="0"/>
            <a:ext cx="9387957" cy="6858000"/>
          </a:xfrm>
          <a:prstGeom prst="rect">
            <a:avLst/>
          </a:prstGeom>
        </p:spPr>
      </p:pic>
    </p:spTree>
    <p:extLst>
      <p:ext uri="{BB962C8B-B14F-4D97-AF65-F5344CB8AC3E}">
        <p14:creationId xmlns:p14="http://schemas.microsoft.com/office/powerpoint/2010/main" val="136244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2F2F-08B0-41B2-BC34-B06D016128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8BC98F-23EA-48E9-A761-8426A385B3C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1E23561-A24F-4DB9-927A-7DE00F7FA72F}"/>
              </a:ext>
            </a:extLst>
          </p:cNvPr>
          <p:cNvPicPr>
            <a:picLocks noChangeAspect="1"/>
          </p:cNvPicPr>
          <p:nvPr/>
        </p:nvPicPr>
        <p:blipFill>
          <a:blip r:embed="rId3"/>
          <a:stretch>
            <a:fillRect/>
          </a:stretch>
        </p:blipFill>
        <p:spPr>
          <a:xfrm>
            <a:off x="585491" y="0"/>
            <a:ext cx="11021017" cy="6858000"/>
          </a:xfrm>
          <a:prstGeom prst="rect">
            <a:avLst/>
          </a:prstGeom>
        </p:spPr>
      </p:pic>
    </p:spTree>
    <p:extLst>
      <p:ext uri="{BB962C8B-B14F-4D97-AF65-F5344CB8AC3E}">
        <p14:creationId xmlns:p14="http://schemas.microsoft.com/office/powerpoint/2010/main" val="1703739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EDB71D-E601-415B-B386-D885E96F703F}"/>
              </a:ext>
            </a:extLst>
          </p:cNvPr>
          <p:cNvPicPr>
            <a:picLocks noChangeAspect="1"/>
          </p:cNvPicPr>
          <p:nvPr/>
        </p:nvPicPr>
        <p:blipFill>
          <a:blip r:embed="rId3"/>
          <a:stretch>
            <a:fillRect/>
          </a:stretch>
        </p:blipFill>
        <p:spPr>
          <a:xfrm>
            <a:off x="0" y="0"/>
            <a:ext cx="12192000" cy="6419316"/>
          </a:xfrm>
          <a:prstGeom prst="rect">
            <a:avLst/>
          </a:prstGeom>
        </p:spPr>
      </p:pic>
      <p:sp>
        <p:nvSpPr>
          <p:cNvPr id="5" name="TextBox 4">
            <a:extLst>
              <a:ext uri="{FF2B5EF4-FFF2-40B4-BE49-F238E27FC236}">
                <a16:creationId xmlns:a16="http://schemas.microsoft.com/office/drawing/2014/main" id="{914D8D89-BBCF-41E3-96DA-A29F4E9ED5F5}"/>
              </a:ext>
            </a:extLst>
          </p:cNvPr>
          <p:cNvSpPr txBox="1"/>
          <p:nvPr/>
        </p:nvSpPr>
        <p:spPr>
          <a:xfrm>
            <a:off x="7156580" y="6419316"/>
            <a:ext cx="4954555" cy="369332"/>
          </a:xfrm>
          <a:prstGeom prst="rect">
            <a:avLst/>
          </a:prstGeom>
          <a:noFill/>
        </p:spPr>
        <p:txBody>
          <a:bodyPr wrap="square" rtlCol="0">
            <a:spAutoFit/>
          </a:bodyPr>
          <a:lstStyle/>
          <a:p>
            <a:pPr algn="r"/>
            <a:r>
              <a:rPr lang="en-US" i="1" dirty="0">
                <a:latin typeface="Arial" panose="020B0604020202020204" pitchFamily="34" charset="0"/>
                <a:cs typeface="Arial" panose="020B0604020202020204" pitchFamily="34" charset="0"/>
              </a:rPr>
              <a:t>McMahon et al. (2019)</a:t>
            </a:r>
          </a:p>
        </p:txBody>
      </p:sp>
    </p:spTree>
    <p:extLst>
      <p:ext uri="{BB962C8B-B14F-4D97-AF65-F5344CB8AC3E}">
        <p14:creationId xmlns:p14="http://schemas.microsoft.com/office/powerpoint/2010/main" val="3228008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1DA77-A9B9-441F-963D-250891E4312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0CE7E2D-73F8-448C-8275-C9255C1D7A6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59B17BA7-B9D1-4BDE-927C-02C26A2E9A58}"/>
              </a:ext>
            </a:extLst>
          </p:cNvPr>
          <p:cNvPicPr>
            <a:picLocks noChangeAspect="1"/>
          </p:cNvPicPr>
          <p:nvPr/>
        </p:nvPicPr>
        <p:blipFill>
          <a:blip r:embed="rId3"/>
          <a:stretch>
            <a:fillRect/>
          </a:stretch>
        </p:blipFill>
        <p:spPr>
          <a:xfrm>
            <a:off x="-5324" y="-1076960"/>
            <a:ext cx="12192000" cy="7934960"/>
          </a:xfrm>
          <a:prstGeom prst="rect">
            <a:avLst/>
          </a:prstGeom>
        </p:spPr>
      </p:pic>
      <p:sp>
        <p:nvSpPr>
          <p:cNvPr id="5" name="TextBox 4">
            <a:extLst>
              <a:ext uri="{FF2B5EF4-FFF2-40B4-BE49-F238E27FC236}">
                <a16:creationId xmlns:a16="http://schemas.microsoft.com/office/drawing/2014/main" id="{B2B7C502-457E-40D3-94E2-4702A6C5C2A1}"/>
              </a:ext>
            </a:extLst>
          </p:cNvPr>
          <p:cNvSpPr txBox="1"/>
          <p:nvPr/>
        </p:nvSpPr>
        <p:spPr>
          <a:xfrm>
            <a:off x="8186057" y="6488668"/>
            <a:ext cx="3886200" cy="369332"/>
          </a:xfrm>
          <a:prstGeom prst="rect">
            <a:avLst/>
          </a:prstGeom>
          <a:noFill/>
        </p:spPr>
        <p:txBody>
          <a:bodyPr wrap="square" rtlCol="0">
            <a:spAutoFit/>
          </a:bodyPr>
          <a:lstStyle/>
          <a:p>
            <a:pPr algn="r"/>
            <a:r>
              <a:rPr lang="en-US" i="1" dirty="0">
                <a:latin typeface="Abadi" panose="020B0604020104020204" pitchFamily="34" charset="0"/>
              </a:rPr>
              <a:t>via The Billings Gazette</a:t>
            </a:r>
          </a:p>
        </p:txBody>
      </p:sp>
    </p:spTree>
    <p:extLst>
      <p:ext uri="{BB962C8B-B14F-4D97-AF65-F5344CB8AC3E}">
        <p14:creationId xmlns:p14="http://schemas.microsoft.com/office/powerpoint/2010/main" val="2433163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05421-020C-46E9-A35C-E56569ADAF23}"/>
              </a:ext>
            </a:extLst>
          </p:cNvPr>
          <p:cNvSpPr>
            <a:spLocks noGrp="1"/>
          </p:cNvSpPr>
          <p:nvPr>
            <p:ph type="title"/>
          </p:nvPr>
        </p:nvSpPr>
        <p:spPr>
          <a:xfrm>
            <a:off x="919119" y="2555252"/>
            <a:ext cx="10353762" cy="1747495"/>
          </a:xfrm>
        </p:spPr>
        <p:txBody>
          <a:bodyPr>
            <a:normAutofit fontScale="90000"/>
          </a:bodyPr>
          <a:lstStyle/>
          <a:p>
            <a:r>
              <a:rPr lang="en-US" dirty="0">
                <a:solidFill>
                  <a:schemeClr val="tx1">
                    <a:lumMod val="95000"/>
                  </a:schemeClr>
                </a:solidFill>
                <a:effectLst/>
                <a:latin typeface="Abadi" panose="020B0604020104020204" pitchFamily="34" charset="0"/>
                <a:cs typeface="Arial" panose="020B0604020202020204" pitchFamily="34" charset="0"/>
              </a:rPr>
              <a:t>How can we create a better, more comprehensive record of earthquakes in west-central Montana?</a:t>
            </a:r>
          </a:p>
        </p:txBody>
      </p:sp>
    </p:spTree>
    <p:extLst>
      <p:ext uri="{BB962C8B-B14F-4D97-AF65-F5344CB8AC3E}">
        <p14:creationId xmlns:p14="http://schemas.microsoft.com/office/powerpoint/2010/main" val="4012787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417D46E7-53B5-4419-BCD5-FB3FBCA3110C}"/>
              </a:ext>
            </a:extLst>
          </p:cNvPr>
          <p:cNvPicPr>
            <a:picLocks noChangeAspect="1"/>
          </p:cNvPicPr>
          <p:nvPr/>
        </p:nvPicPr>
        <p:blipFill rotWithShape="1">
          <a:blip r:embed="rId4"/>
          <a:srcRect t="1747"/>
          <a:stretch/>
        </p:blipFill>
        <p:spPr>
          <a:xfrm>
            <a:off x="20" y="10"/>
            <a:ext cx="12191980" cy="6857990"/>
          </a:xfrm>
          <a:prstGeom prst="rect">
            <a:avLst/>
          </a:prstGeom>
        </p:spPr>
      </p:pic>
      <p:sp>
        <p:nvSpPr>
          <p:cNvPr id="5" name="TextBox 4">
            <a:extLst>
              <a:ext uri="{FF2B5EF4-FFF2-40B4-BE49-F238E27FC236}">
                <a16:creationId xmlns:a16="http://schemas.microsoft.com/office/drawing/2014/main" id="{CDDBD43A-C6D5-4F47-9562-ED479BD3430A}"/>
              </a:ext>
            </a:extLst>
          </p:cNvPr>
          <p:cNvSpPr txBox="1"/>
          <p:nvPr/>
        </p:nvSpPr>
        <p:spPr>
          <a:xfrm>
            <a:off x="5476568" y="2889629"/>
            <a:ext cx="693174" cy="261610"/>
          </a:xfrm>
          <a:prstGeom prst="rect">
            <a:avLst/>
          </a:prstGeom>
          <a:noFill/>
        </p:spPr>
        <p:txBody>
          <a:bodyPr wrap="square" rtlCol="0">
            <a:spAutoFit/>
          </a:bodyPr>
          <a:lstStyle/>
          <a:p>
            <a:r>
              <a:rPr lang="en-US" sz="1100" dirty="0">
                <a:solidFill>
                  <a:schemeClr val="tx1">
                    <a:lumMod val="75000"/>
                  </a:schemeClr>
                </a:solidFill>
              </a:rPr>
              <a:t>Lincoln</a:t>
            </a:r>
          </a:p>
        </p:txBody>
      </p:sp>
      <p:sp>
        <p:nvSpPr>
          <p:cNvPr id="6" name="Star: 5 Points 5">
            <a:extLst>
              <a:ext uri="{FF2B5EF4-FFF2-40B4-BE49-F238E27FC236}">
                <a16:creationId xmlns:a16="http://schemas.microsoft.com/office/drawing/2014/main" id="{F90B1CAF-18D2-4F80-A525-D5B3C3FABB64}"/>
              </a:ext>
            </a:extLst>
          </p:cNvPr>
          <p:cNvSpPr/>
          <p:nvPr/>
        </p:nvSpPr>
        <p:spPr>
          <a:xfrm>
            <a:off x="5995219" y="3072581"/>
            <a:ext cx="201561" cy="157316"/>
          </a:xfrm>
          <a:prstGeom prst="star5">
            <a:avLst/>
          </a:prstGeom>
          <a:solidFill>
            <a:srgbClr val="FFFF0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251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54B9D-A06B-4953-B544-37822C13BC55}"/>
              </a:ext>
            </a:extLst>
          </p:cNvPr>
          <p:cNvSpPr>
            <a:spLocks noGrp="1"/>
          </p:cNvSpPr>
          <p:nvPr>
            <p:ph type="title"/>
          </p:nvPr>
        </p:nvSpPr>
        <p:spPr/>
        <p:txBody>
          <a:bodyPr>
            <a:normAutofit/>
          </a:bodyPr>
          <a:lstStyle/>
          <a:p>
            <a:r>
              <a:rPr lang="en-US" dirty="0">
                <a:solidFill>
                  <a:schemeClr val="tx1">
                    <a:lumMod val="95000"/>
                  </a:schemeClr>
                </a:solidFill>
                <a:latin typeface="Abadi" panose="020B0604020104020204" pitchFamily="34" charset="0"/>
                <a:cs typeface="Arial" panose="020B0604020202020204" pitchFamily="34" charset="0"/>
              </a:rPr>
              <a:t>QuakeMigrate:</a:t>
            </a:r>
          </a:p>
        </p:txBody>
      </p:sp>
      <p:sp>
        <p:nvSpPr>
          <p:cNvPr id="3" name="Content Placeholder 2">
            <a:extLst>
              <a:ext uri="{FF2B5EF4-FFF2-40B4-BE49-F238E27FC236}">
                <a16:creationId xmlns:a16="http://schemas.microsoft.com/office/drawing/2014/main" id="{9035FDF0-671A-483A-9BCA-F398CD801E3A}"/>
              </a:ext>
            </a:extLst>
          </p:cNvPr>
          <p:cNvSpPr>
            <a:spLocks noGrp="1"/>
          </p:cNvSpPr>
          <p:nvPr>
            <p:ph idx="1"/>
          </p:nvPr>
        </p:nvSpPr>
        <p:spPr>
          <a:xfrm>
            <a:off x="4301612" y="2234873"/>
            <a:ext cx="3588775" cy="2388254"/>
          </a:xfrm>
        </p:spPr>
        <p:txBody>
          <a:bodyPr>
            <a:normAutofit/>
          </a:bodyPr>
          <a:lstStyle/>
          <a:p>
            <a:pPr marL="494100" indent="-457200">
              <a:buFont typeface="+mj-lt"/>
              <a:buAutoNum type="arabicPeriod"/>
            </a:pPr>
            <a:r>
              <a:rPr lang="en-US" sz="2800" dirty="0">
                <a:solidFill>
                  <a:schemeClr val="tx1">
                    <a:lumMod val="95000"/>
                  </a:schemeClr>
                </a:solidFill>
                <a:latin typeface="Abadi" panose="020B0604020104020204" pitchFamily="34" charset="0"/>
              </a:rPr>
              <a:t>The look-up table</a:t>
            </a:r>
          </a:p>
          <a:p>
            <a:pPr marL="494100" indent="-457200">
              <a:buFont typeface="+mj-lt"/>
              <a:buAutoNum type="arabicPeriod"/>
            </a:pPr>
            <a:r>
              <a:rPr lang="en-US" sz="2800" dirty="0">
                <a:solidFill>
                  <a:schemeClr val="tx1">
                    <a:lumMod val="95000"/>
                  </a:schemeClr>
                </a:solidFill>
                <a:latin typeface="Abadi" panose="020B0604020104020204" pitchFamily="34" charset="0"/>
              </a:rPr>
              <a:t>Detect</a:t>
            </a:r>
          </a:p>
          <a:p>
            <a:pPr marL="494100" indent="-457200">
              <a:buFont typeface="+mj-lt"/>
              <a:buAutoNum type="arabicPeriod"/>
            </a:pPr>
            <a:r>
              <a:rPr lang="en-US" sz="2800" dirty="0">
                <a:solidFill>
                  <a:schemeClr val="tx1">
                    <a:lumMod val="95000"/>
                  </a:schemeClr>
                </a:solidFill>
                <a:latin typeface="Abadi" panose="020B0604020104020204" pitchFamily="34" charset="0"/>
              </a:rPr>
              <a:t>Trigger</a:t>
            </a:r>
          </a:p>
          <a:p>
            <a:pPr marL="494100" indent="-457200">
              <a:buFont typeface="+mj-lt"/>
              <a:buAutoNum type="arabicPeriod"/>
            </a:pPr>
            <a:r>
              <a:rPr lang="en-US" sz="2800" dirty="0">
                <a:solidFill>
                  <a:schemeClr val="tx1">
                    <a:lumMod val="95000"/>
                  </a:schemeClr>
                </a:solidFill>
                <a:latin typeface="Abadi" panose="020B0604020104020204" pitchFamily="34" charset="0"/>
              </a:rPr>
              <a:t>Locate</a:t>
            </a:r>
          </a:p>
        </p:txBody>
      </p:sp>
    </p:spTree>
    <p:extLst>
      <p:ext uri="{BB962C8B-B14F-4D97-AF65-F5344CB8AC3E}">
        <p14:creationId xmlns:p14="http://schemas.microsoft.com/office/powerpoint/2010/main" val="1399330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A26F5-7917-49B2-A111-DB03348E91AF}"/>
              </a:ext>
            </a:extLst>
          </p:cNvPr>
          <p:cNvSpPr>
            <a:spLocks noGrp="1"/>
          </p:cNvSpPr>
          <p:nvPr>
            <p:ph type="title"/>
          </p:nvPr>
        </p:nvSpPr>
        <p:spPr>
          <a:xfrm>
            <a:off x="919119" y="28910"/>
            <a:ext cx="10353762" cy="970450"/>
          </a:xfrm>
        </p:spPr>
        <p:txBody>
          <a:bodyPr>
            <a:normAutofit/>
          </a:bodyPr>
          <a:lstStyle/>
          <a:p>
            <a:r>
              <a:rPr lang="en-US" sz="3600" dirty="0">
                <a:solidFill>
                  <a:schemeClr val="tx1">
                    <a:lumMod val="95000"/>
                  </a:schemeClr>
                </a:solidFill>
                <a:latin typeface="Abadi" panose="020B0604020104020204" pitchFamily="34" charset="0"/>
              </a:rPr>
              <a:t>1. The Look-up table</a:t>
            </a:r>
          </a:p>
        </p:txBody>
      </p:sp>
      <p:pic>
        <p:nvPicPr>
          <p:cNvPr id="5" name="Picture 4">
            <a:extLst>
              <a:ext uri="{FF2B5EF4-FFF2-40B4-BE49-F238E27FC236}">
                <a16:creationId xmlns:a16="http://schemas.microsoft.com/office/drawing/2014/main" id="{0EFD4CAC-4E30-4C8C-8E8D-20824EDBD6FD}"/>
              </a:ext>
            </a:extLst>
          </p:cNvPr>
          <p:cNvPicPr>
            <a:picLocks noChangeAspect="1"/>
          </p:cNvPicPr>
          <p:nvPr/>
        </p:nvPicPr>
        <p:blipFill rotWithShape="1">
          <a:blip r:embed="rId3"/>
          <a:srcRect l="26291" t="28960" r="35645" b="24445"/>
          <a:stretch/>
        </p:blipFill>
        <p:spPr>
          <a:xfrm>
            <a:off x="272650" y="954372"/>
            <a:ext cx="8054414" cy="5545942"/>
          </a:xfrm>
          <a:prstGeom prst="rect">
            <a:avLst/>
          </a:prstGeom>
        </p:spPr>
      </p:pic>
      <p:sp>
        <p:nvSpPr>
          <p:cNvPr id="6" name="TextBox 5">
            <a:extLst>
              <a:ext uri="{FF2B5EF4-FFF2-40B4-BE49-F238E27FC236}">
                <a16:creationId xmlns:a16="http://schemas.microsoft.com/office/drawing/2014/main" id="{75172880-5960-4305-9EDB-3AB167D8FD6C}"/>
              </a:ext>
            </a:extLst>
          </p:cNvPr>
          <p:cNvSpPr txBox="1"/>
          <p:nvPr/>
        </p:nvSpPr>
        <p:spPr>
          <a:xfrm>
            <a:off x="196450" y="5837403"/>
            <a:ext cx="1779639" cy="646331"/>
          </a:xfrm>
          <a:prstGeom prst="rect">
            <a:avLst/>
          </a:prstGeom>
          <a:noFill/>
        </p:spPr>
        <p:txBody>
          <a:bodyPr wrap="square" rtlCol="0">
            <a:spAutoFit/>
          </a:bodyPr>
          <a:lstStyle/>
          <a:p>
            <a:r>
              <a:rPr lang="en-US" dirty="0">
                <a:solidFill>
                  <a:schemeClr val="bg1"/>
                </a:solidFill>
                <a:latin typeface="Abadi" panose="020B0604020104020204" pitchFamily="34" charset="0"/>
              </a:rPr>
              <a:t>Drew et al. (2013)</a:t>
            </a:r>
          </a:p>
        </p:txBody>
      </p:sp>
      <p:pic>
        <p:nvPicPr>
          <p:cNvPr id="7" name="Picture 6">
            <a:extLst>
              <a:ext uri="{FF2B5EF4-FFF2-40B4-BE49-F238E27FC236}">
                <a16:creationId xmlns:a16="http://schemas.microsoft.com/office/drawing/2014/main" id="{FE6AAEBC-2976-48DC-80B7-920C126E6841}"/>
              </a:ext>
            </a:extLst>
          </p:cNvPr>
          <p:cNvPicPr>
            <a:picLocks noChangeAspect="1"/>
          </p:cNvPicPr>
          <p:nvPr/>
        </p:nvPicPr>
        <p:blipFill>
          <a:blip r:embed="rId4"/>
          <a:stretch>
            <a:fillRect/>
          </a:stretch>
        </p:blipFill>
        <p:spPr>
          <a:xfrm>
            <a:off x="7532914" y="3124128"/>
            <a:ext cx="4566222" cy="3040758"/>
          </a:xfrm>
          <a:prstGeom prst="rect">
            <a:avLst/>
          </a:prstGeom>
        </p:spPr>
      </p:pic>
      <p:sp>
        <p:nvSpPr>
          <p:cNvPr id="8" name="TextBox 7">
            <a:extLst>
              <a:ext uri="{FF2B5EF4-FFF2-40B4-BE49-F238E27FC236}">
                <a16:creationId xmlns:a16="http://schemas.microsoft.com/office/drawing/2014/main" id="{A6F828DA-892B-4060-AFFE-19E13AA4E737}"/>
              </a:ext>
            </a:extLst>
          </p:cNvPr>
          <p:cNvSpPr txBox="1"/>
          <p:nvPr/>
        </p:nvSpPr>
        <p:spPr>
          <a:xfrm>
            <a:off x="9759215" y="6160569"/>
            <a:ext cx="2339921" cy="369332"/>
          </a:xfrm>
          <a:prstGeom prst="rect">
            <a:avLst/>
          </a:prstGeom>
          <a:noFill/>
        </p:spPr>
        <p:txBody>
          <a:bodyPr wrap="square" rtlCol="0">
            <a:spAutoFit/>
          </a:bodyPr>
          <a:lstStyle/>
          <a:p>
            <a:pPr algn="r"/>
            <a:r>
              <a:rPr lang="en-US" dirty="0">
                <a:latin typeface="Abadi" panose="020B0604020104020204" pitchFamily="34" charset="0"/>
              </a:rPr>
              <a:t>Ortiz &amp; Bravo (2022)</a:t>
            </a:r>
          </a:p>
        </p:txBody>
      </p:sp>
    </p:spTree>
    <p:extLst>
      <p:ext uri="{BB962C8B-B14F-4D97-AF65-F5344CB8AC3E}">
        <p14:creationId xmlns:p14="http://schemas.microsoft.com/office/powerpoint/2010/main" val="40713807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4537</TotalTime>
  <Words>2027</Words>
  <Application>Microsoft Office PowerPoint</Application>
  <PresentationFormat>Widescreen</PresentationFormat>
  <Paragraphs>106</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Abadi</vt:lpstr>
      <vt:lpstr>Arial</vt:lpstr>
      <vt:lpstr>Calibri</vt:lpstr>
      <vt:lpstr>Calisto MT</vt:lpstr>
      <vt:lpstr>Wingdings 2</vt:lpstr>
      <vt:lpstr>Slate</vt:lpstr>
      <vt:lpstr>Microseismic Mapping of Aftershock Sequences Following the Lincoln, MT M 5.8 2017 Earthquake</vt:lpstr>
      <vt:lpstr>PowerPoint Presentation</vt:lpstr>
      <vt:lpstr>PowerPoint Presentation</vt:lpstr>
      <vt:lpstr>PowerPoint Presentation</vt:lpstr>
      <vt:lpstr>PowerPoint Presentation</vt:lpstr>
      <vt:lpstr>How can we create a better, more comprehensive record of earthquakes in west-central Montana?</vt:lpstr>
      <vt:lpstr>PowerPoint Presentation</vt:lpstr>
      <vt:lpstr>QuakeMigrate:</vt:lpstr>
      <vt:lpstr>1. The Look-up table</vt:lpstr>
      <vt:lpstr>2. Detect</vt:lpstr>
      <vt:lpstr>3. Trigger</vt:lpstr>
      <vt:lpstr>4. Locate</vt:lpstr>
      <vt:lpstr>Accessible data for future research!</vt:lpstr>
      <vt:lpstr>Learning more about fault structures in Montana!</vt:lpstr>
      <vt:lpstr>References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Reyer Fenoff</dc:creator>
  <cp:lastModifiedBy>Reyer Fenoff</cp:lastModifiedBy>
  <cp:revision>32</cp:revision>
  <dcterms:created xsi:type="dcterms:W3CDTF">2022-04-18T02:05:19Z</dcterms:created>
  <dcterms:modified xsi:type="dcterms:W3CDTF">2022-04-21T05:47:06Z</dcterms:modified>
</cp:coreProperties>
</file>