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 id="2147483660" r:id="rId5"/>
  </p:sldMasterIdLst>
  <p:notesMasterIdLst>
    <p:notesMasterId r:id="rId21"/>
  </p:notesMasterIdLst>
  <p:sldIdLst>
    <p:sldId id="256" r:id="rId6"/>
    <p:sldId id="257" r:id="rId7"/>
    <p:sldId id="258" r:id="rId8"/>
    <p:sldId id="259" r:id="rId9"/>
    <p:sldId id="262" r:id="rId10"/>
    <p:sldId id="260" r:id="rId11"/>
    <p:sldId id="272" r:id="rId12"/>
    <p:sldId id="265" r:id="rId13"/>
    <p:sldId id="264" r:id="rId14"/>
    <p:sldId id="266" r:id="rId15"/>
    <p:sldId id="267" r:id="rId16"/>
    <p:sldId id="268" r:id="rId17"/>
    <p:sldId id="270" r:id="rId18"/>
    <p:sldId id="271" r:id="rId19"/>
    <p:sldId id="273"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6D6"/>
    <a:srgbClr val="78909C"/>
    <a:srgbClr val="A5A5A5"/>
    <a:srgbClr val="92D050"/>
    <a:srgbClr val="FFFFFF"/>
    <a:srgbClr val="B7FFB7"/>
    <a:srgbClr val="66FF66"/>
    <a:srgbClr val="00CC00"/>
    <a:srgbClr val="00CC66"/>
    <a:srgbClr val="93D0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2AF66F-B463-432F-A51D-506024AF6B90}" v="7" dt="2022-04-20T02:33:26.813"/>
  </p1510:revLst>
</p1510:revInfo>
</file>

<file path=ppt/tableStyles.xml><?xml version="1.0" encoding="utf-8"?>
<a:tblStyleLst xmlns:a="http://schemas.openxmlformats.org/drawingml/2006/main" def="{1750D654-FE63-4A06-8A1A-32DC9007AC03}">
  <a:tblStyle styleId="{1750D654-FE63-4A06-8A1A-32DC9007AC0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707" autoAdjust="0"/>
  </p:normalViewPr>
  <p:slideViewPr>
    <p:cSldViewPr snapToGrid="0">
      <p:cViewPr varScale="1">
        <p:scale>
          <a:sx n="97" d="100"/>
          <a:sy n="97" d="100"/>
        </p:scale>
        <p:origin x="2004" y="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A42885-FDCB-4496-BF2A-F55F326758B1}"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3746B0ED-16E9-4401-80D7-E7524DA56084}">
      <dgm:prSet phldrT="[Text]"/>
      <dgm:spPr/>
      <dgm:t>
        <a:bodyPr/>
        <a:lstStyle/>
        <a:p>
          <a:r>
            <a:rPr lang="en-US"/>
            <a:t>Total Revenues and users: </a:t>
          </a:r>
          <a:r>
            <a:rPr lang="en-US">
              <a:latin typeface="Times New Roman" panose="02020603050405020304" pitchFamily="18" charset="0"/>
              <a:cs typeface="Times New Roman" panose="02020603050405020304" pitchFamily="18" charset="0"/>
            </a:rPr>
            <a:t>€7.880 Billion and 345 million users</a:t>
          </a:r>
          <a:endParaRPr lang="en-US"/>
        </a:p>
      </dgm:t>
    </dgm:pt>
    <dgm:pt modelId="{8F350BBD-C5A3-47CC-8BC0-4C0D1F5DE0A2}" type="parTrans" cxnId="{48FA86AC-56E0-4058-B6F7-FA36EB05B880}">
      <dgm:prSet/>
      <dgm:spPr/>
      <dgm:t>
        <a:bodyPr/>
        <a:lstStyle/>
        <a:p>
          <a:endParaRPr lang="en-US"/>
        </a:p>
      </dgm:t>
    </dgm:pt>
    <dgm:pt modelId="{5F1C85CF-B6AB-436B-9DE6-03D8DD9E54C0}" type="sibTrans" cxnId="{48FA86AC-56E0-4058-B6F7-FA36EB05B880}">
      <dgm:prSet/>
      <dgm:spPr/>
      <dgm:t>
        <a:bodyPr/>
        <a:lstStyle/>
        <a:p>
          <a:endParaRPr lang="en-US"/>
        </a:p>
      </dgm:t>
    </dgm:pt>
    <dgm:pt modelId="{3DFF15A3-B4F9-4D66-A56C-BEEAD3CCFFF4}">
      <dgm:prSet phldrT="[Text]"/>
      <dgm:spPr/>
      <dgm:t>
        <a:bodyPr/>
        <a:lstStyle/>
        <a:p>
          <a:r>
            <a:rPr lang="en-US"/>
            <a:t>Premium Subs.: 155 million users, and </a:t>
          </a:r>
          <a:r>
            <a:rPr lang="en-US">
              <a:latin typeface="Times New Roman" panose="02020603050405020304" pitchFamily="18" charset="0"/>
              <a:cs typeface="Times New Roman" panose="02020603050405020304" pitchFamily="18" charset="0"/>
            </a:rPr>
            <a:t>€7.135 billion in revenues - 90.55%</a:t>
          </a:r>
          <a:endParaRPr lang="en-US"/>
        </a:p>
      </dgm:t>
    </dgm:pt>
    <dgm:pt modelId="{95FDA26B-B6E3-4A1B-B22E-9DD19C764D87}" type="parTrans" cxnId="{42340C76-165E-4E42-8AD0-F5D35B328B35}">
      <dgm:prSet/>
      <dgm:spPr/>
      <dgm:t>
        <a:bodyPr/>
        <a:lstStyle/>
        <a:p>
          <a:endParaRPr lang="en-US"/>
        </a:p>
      </dgm:t>
    </dgm:pt>
    <dgm:pt modelId="{D881E73A-6C76-4B49-8B67-AC71894C2461}" type="sibTrans" cxnId="{42340C76-165E-4E42-8AD0-F5D35B328B35}">
      <dgm:prSet/>
      <dgm:spPr/>
      <dgm:t>
        <a:bodyPr/>
        <a:lstStyle/>
        <a:p>
          <a:endParaRPr lang="en-US"/>
        </a:p>
      </dgm:t>
    </dgm:pt>
    <dgm:pt modelId="{6C00A4DD-CE91-4498-87E5-D11C35EE6291}">
      <dgm:prSet phldrT="[Text]"/>
      <dgm:spPr/>
      <dgm:t>
        <a:bodyPr/>
        <a:lstStyle/>
        <a:p>
          <a:r>
            <a:rPr lang="en-US"/>
            <a:t>Ad based revenue: 195 million users, and </a:t>
          </a:r>
          <a:r>
            <a:rPr lang="en-US">
              <a:latin typeface="Times New Roman" panose="02020603050405020304" pitchFamily="18" charset="0"/>
              <a:cs typeface="Times New Roman" panose="02020603050405020304" pitchFamily="18" charset="0"/>
            </a:rPr>
            <a:t>€745 million in revenues -9.45%</a:t>
          </a:r>
          <a:endParaRPr lang="en-US"/>
        </a:p>
      </dgm:t>
    </dgm:pt>
    <dgm:pt modelId="{870D310D-2D6A-404C-BCFC-B6ADC27B2BDC}" type="parTrans" cxnId="{505CB7F3-0507-4D0B-99A3-D935F5E8009C}">
      <dgm:prSet/>
      <dgm:spPr/>
      <dgm:t>
        <a:bodyPr/>
        <a:lstStyle/>
        <a:p>
          <a:endParaRPr lang="en-US"/>
        </a:p>
      </dgm:t>
    </dgm:pt>
    <dgm:pt modelId="{2348C999-34F7-4ED1-A568-4CE634A2A7E7}" type="sibTrans" cxnId="{505CB7F3-0507-4D0B-99A3-D935F5E8009C}">
      <dgm:prSet/>
      <dgm:spPr/>
      <dgm:t>
        <a:bodyPr/>
        <a:lstStyle/>
        <a:p>
          <a:endParaRPr lang="en-US"/>
        </a:p>
      </dgm:t>
    </dgm:pt>
    <dgm:pt modelId="{65191C69-E078-4178-883B-188D392162A8}" type="pres">
      <dgm:prSet presAssocID="{55A42885-FDCB-4496-BF2A-F55F326758B1}" presName="cycle" presStyleCnt="0">
        <dgm:presLayoutVars>
          <dgm:chMax val="1"/>
          <dgm:dir/>
          <dgm:animLvl val="ctr"/>
          <dgm:resizeHandles val="exact"/>
        </dgm:presLayoutVars>
      </dgm:prSet>
      <dgm:spPr/>
    </dgm:pt>
    <dgm:pt modelId="{0F006A45-A609-48A1-939D-2B235EC91E05}" type="pres">
      <dgm:prSet presAssocID="{3746B0ED-16E9-4401-80D7-E7524DA56084}" presName="centerShape" presStyleLbl="node0" presStyleIdx="0" presStyleCnt="1" custScaleX="168742" custScaleY="68443" custLinFactNeighborX="12648" custLinFactNeighborY="5395"/>
      <dgm:spPr>
        <a:prstGeom prst="rect">
          <a:avLst/>
        </a:prstGeom>
      </dgm:spPr>
    </dgm:pt>
    <dgm:pt modelId="{9A411F65-4E44-4995-8E32-641903C58A82}" type="pres">
      <dgm:prSet presAssocID="{95FDA26B-B6E3-4A1B-B22E-9DD19C764D87}" presName="parTrans" presStyleLbl="bgSibTrans2D1" presStyleIdx="0" presStyleCnt="2"/>
      <dgm:spPr/>
    </dgm:pt>
    <dgm:pt modelId="{C811B1EB-95C8-4A21-AC8E-618C2B836BD7}" type="pres">
      <dgm:prSet presAssocID="{3DFF15A3-B4F9-4D66-A56C-BEEAD3CCFFF4}" presName="node" presStyleLbl="node1" presStyleIdx="0" presStyleCnt="2" custScaleX="115883" custScaleY="88724" custRadScaleRad="77260" custRadScaleInc="38581">
        <dgm:presLayoutVars>
          <dgm:bulletEnabled val="1"/>
        </dgm:presLayoutVars>
      </dgm:prSet>
      <dgm:spPr/>
    </dgm:pt>
    <dgm:pt modelId="{942380E5-288C-4E41-BC9A-BFA888F07E1F}" type="pres">
      <dgm:prSet presAssocID="{870D310D-2D6A-404C-BCFC-B6ADC27B2BDC}" presName="parTrans" presStyleLbl="bgSibTrans2D1" presStyleIdx="1" presStyleCnt="2"/>
      <dgm:spPr/>
    </dgm:pt>
    <dgm:pt modelId="{CE603F42-76F9-4349-8091-2FDFD8B4DD10}" type="pres">
      <dgm:prSet presAssocID="{6C00A4DD-CE91-4498-87E5-D11C35EE6291}" presName="node" presStyleLbl="node1" presStyleIdx="1" presStyleCnt="2" custScaleX="127696" custScaleY="83560" custRadScaleRad="105173" custRadScaleInc="-11103">
        <dgm:presLayoutVars>
          <dgm:bulletEnabled val="1"/>
        </dgm:presLayoutVars>
      </dgm:prSet>
      <dgm:spPr/>
    </dgm:pt>
  </dgm:ptLst>
  <dgm:cxnLst>
    <dgm:cxn modelId="{32CDA703-2E66-449C-9CEF-85B865ADEA77}" type="presOf" srcId="{55A42885-FDCB-4496-BF2A-F55F326758B1}" destId="{65191C69-E078-4178-883B-188D392162A8}" srcOrd="0" destOrd="0" presId="urn:microsoft.com/office/officeart/2005/8/layout/radial4"/>
    <dgm:cxn modelId="{1122FA68-85A7-4071-BEC6-5AC311B04633}" type="presOf" srcId="{6C00A4DD-CE91-4498-87E5-D11C35EE6291}" destId="{CE603F42-76F9-4349-8091-2FDFD8B4DD10}" srcOrd="0" destOrd="0" presId="urn:microsoft.com/office/officeart/2005/8/layout/radial4"/>
    <dgm:cxn modelId="{42340C76-165E-4E42-8AD0-F5D35B328B35}" srcId="{3746B0ED-16E9-4401-80D7-E7524DA56084}" destId="{3DFF15A3-B4F9-4D66-A56C-BEEAD3CCFFF4}" srcOrd="0" destOrd="0" parTransId="{95FDA26B-B6E3-4A1B-B22E-9DD19C764D87}" sibTransId="{D881E73A-6C76-4B49-8B67-AC71894C2461}"/>
    <dgm:cxn modelId="{4A5ED57A-EF53-42C5-9D6D-51EDA1F721E5}" type="presOf" srcId="{3746B0ED-16E9-4401-80D7-E7524DA56084}" destId="{0F006A45-A609-48A1-939D-2B235EC91E05}" srcOrd="0" destOrd="0" presId="urn:microsoft.com/office/officeart/2005/8/layout/radial4"/>
    <dgm:cxn modelId="{B45C3EA5-87BE-469E-B321-449506E3ABB2}" type="presOf" srcId="{870D310D-2D6A-404C-BCFC-B6ADC27B2BDC}" destId="{942380E5-288C-4E41-BC9A-BFA888F07E1F}" srcOrd="0" destOrd="0" presId="urn:microsoft.com/office/officeart/2005/8/layout/radial4"/>
    <dgm:cxn modelId="{48FA86AC-56E0-4058-B6F7-FA36EB05B880}" srcId="{55A42885-FDCB-4496-BF2A-F55F326758B1}" destId="{3746B0ED-16E9-4401-80D7-E7524DA56084}" srcOrd="0" destOrd="0" parTransId="{8F350BBD-C5A3-47CC-8BC0-4C0D1F5DE0A2}" sibTransId="{5F1C85CF-B6AB-436B-9DE6-03D8DD9E54C0}"/>
    <dgm:cxn modelId="{68735AC7-8865-4E81-B412-8572EBE9334C}" type="presOf" srcId="{95FDA26B-B6E3-4A1B-B22E-9DD19C764D87}" destId="{9A411F65-4E44-4995-8E32-641903C58A82}" srcOrd="0" destOrd="0" presId="urn:microsoft.com/office/officeart/2005/8/layout/radial4"/>
    <dgm:cxn modelId="{505CB7F3-0507-4D0B-99A3-D935F5E8009C}" srcId="{3746B0ED-16E9-4401-80D7-E7524DA56084}" destId="{6C00A4DD-CE91-4498-87E5-D11C35EE6291}" srcOrd="1" destOrd="0" parTransId="{870D310D-2D6A-404C-BCFC-B6ADC27B2BDC}" sibTransId="{2348C999-34F7-4ED1-A568-4CE634A2A7E7}"/>
    <dgm:cxn modelId="{FB8C8CF8-8370-474B-90FA-2D94B278AA2E}" type="presOf" srcId="{3DFF15A3-B4F9-4D66-A56C-BEEAD3CCFFF4}" destId="{C811B1EB-95C8-4A21-AC8E-618C2B836BD7}" srcOrd="0" destOrd="0" presId="urn:microsoft.com/office/officeart/2005/8/layout/radial4"/>
    <dgm:cxn modelId="{4E93B59D-22D9-4E9B-BC44-2ADD219B2A4B}" type="presParOf" srcId="{65191C69-E078-4178-883B-188D392162A8}" destId="{0F006A45-A609-48A1-939D-2B235EC91E05}" srcOrd="0" destOrd="0" presId="urn:microsoft.com/office/officeart/2005/8/layout/radial4"/>
    <dgm:cxn modelId="{C35F7D3C-DF9A-4242-8218-2D5F53144CCC}" type="presParOf" srcId="{65191C69-E078-4178-883B-188D392162A8}" destId="{9A411F65-4E44-4995-8E32-641903C58A82}" srcOrd="1" destOrd="0" presId="urn:microsoft.com/office/officeart/2005/8/layout/radial4"/>
    <dgm:cxn modelId="{178F1F34-30F5-4C5F-B26D-2085B3085208}" type="presParOf" srcId="{65191C69-E078-4178-883B-188D392162A8}" destId="{C811B1EB-95C8-4A21-AC8E-618C2B836BD7}" srcOrd="2" destOrd="0" presId="urn:microsoft.com/office/officeart/2005/8/layout/radial4"/>
    <dgm:cxn modelId="{8CC3BC4E-D537-485B-B3EB-B6DD7C6DDCF4}" type="presParOf" srcId="{65191C69-E078-4178-883B-188D392162A8}" destId="{942380E5-288C-4E41-BC9A-BFA888F07E1F}" srcOrd="3" destOrd="0" presId="urn:microsoft.com/office/officeart/2005/8/layout/radial4"/>
    <dgm:cxn modelId="{2D6CF024-79FA-4CEC-A675-7C30EADED918}" type="presParOf" srcId="{65191C69-E078-4178-883B-188D392162A8}" destId="{CE603F42-76F9-4349-8091-2FDFD8B4DD10}" srcOrd="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06A45-A609-48A1-939D-2B235EC91E05}">
      <dsp:nvSpPr>
        <dsp:cNvPr id="0" name=""/>
        <dsp:cNvSpPr/>
      </dsp:nvSpPr>
      <dsp:spPr>
        <a:xfrm>
          <a:off x="1949505" y="2232123"/>
          <a:ext cx="3119856" cy="1265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a:t>Total Revenues and users: </a:t>
          </a:r>
          <a:r>
            <a:rPr lang="en-US" sz="2700" kern="1200">
              <a:latin typeface="Times New Roman" panose="02020603050405020304" pitchFamily="18" charset="0"/>
              <a:cs typeface="Times New Roman" panose="02020603050405020304" pitchFamily="18" charset="0"/>
            </a:rPr>
            <a:t>€7.880 Billion and 345 million users</a:t>
          </a:r>
          <a:endParaRPr lang="en-US" sz="2700" kern="1200"/>
        </a:p>
      </dsp:txBody>
      <dsp:txXfrm>
        <a:off x="1949505" y="2232123"/>
        <a:ext cx="3119856" cy="1265437"/>
      </dsp:txXfrm>
    </dsp:sp>
    <dsp:sp modelId="{9A411F65-4E44-4995-8E32-641903C58A82}">
      <dsp:nvSpPr>
        <dsp:cNvPr id="0" name=""/>
        <dsp:cNvSpPr/>
      </dsp:nvSpPr>
      <dsp:spPr>
        <a:xfrm rot="14278711">
          <a:off x="1823361" y="1213630"/>
          <a:ext cx="1636378" cy="52693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11B1EB-95C8-4A21-AC8E-618C2B836BD7}">
      <dsp:nvSpPr>
        <dsp:cNvPr id="0" name=""/>
        <dsp:cNvSpPr/>
      </dsp:nvSpPr>
      <dsp:spPr>
        <a:xfrm>
          <a:off x="1190004" y="160039"/>
          <a:ext cx="2035423" cy="12467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kern="1200"/>
            <a:t>Premium Subs.: 155 million users, and </a:t>
          </a:r>
          <a:r>
            <a:rPr lang="en-US" sz="1600" kern="1200">
              <a:latin typeface="Times New Roman" panose="02020603050405020304" pitchFamily="18" charset="0"/>
              <a:cs typeface="Times New Roman" panose="02020603050405020304" pitchFamily="18" charset="0"/>
            </a:rPr>
            <a:t>€7.135 billion in revenues - 90.55%</a:t>
          </a:r>
          <a:endParaRPr lang="en-US" sz="1600" kern="1200"/>
        </a:p>
      </dsp:txBody>
      <dsp:txXfrm>
        <a:off x="1226519" y="196554"/>
        <a:ext cx="1962393" cy="1173682"/>
      </dsp:txXfrm>
    </dsp:sp>
    <dsp:sp modelId="{942380E5-288C-4E41-BC9A-BFA888F07E1F}">
      <dsp:nvSpPr>
        <dsp:cNvPr id="0" name=""/>
        <dsp:cNvSpPr/>
      </dsp:nvSpPr>
      <dsp:spPr>
        <a:xfrm rot="17997612">
          <a:off x="3499580" y="1187418"/>
          <a:ext cx="1649785" cy="52693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603F42-76F9-4349-8091-2FDFD8B4DD10}">
      <dsp:nvSpPr>
        <dsp:cNvPr id="0" name=""/>
        <dsp:cNvSpPr/>
      </dsp:nvSpPr>
      <dsp:spPr>
        <a:xfrm>
          <a:off x="3614966" y="149146"/>
          <a:ext cx="2242912" cy="11741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kern="1200"/>
            <a:t>Ad based revenue: 195 million users, and </a:t>
          </a:r>
          <a:r>
            <a:rPr lang="en-US" sz="1600" kern="1200">
              <a:latin typeface="Times New Roman" panose="02020603050405020304" pitchFamily="18" charset="0"/>
              <a:cs typeface="Times New Roman" panose="02020603050405020304" pitchFamily="18" charset="0"/>
            </a:rPr>
            <a:t>€745 million in revenues -9.45%</a:t>
          </a:r>
          <a:endParaRPr lang="en-US" sz="1600" kern="1200"/>
        </a:p>
      </dsp:txBody>
      <dsp:txXfrm>
        <a:off x="3649356" y="183536"/>
        <a:ext cx="2174132" cy="110536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96503322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d18rn0p25nwr6d.cloudfront.net/CIK-0001639920/4e770a8c-ee99-49a8-9f9e-dcc191807b56.pdf"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telegraph.co.uk/finance/newsbysector/mediatechnologyandtelecoms/media/7259509/Daniel-Ek-profile-Spotify-will-be-worth-tens-of-billions.html"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newsroom.spotify.com/company-info/"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www.telegraph.co.uk/finance/newsbysector/mediatechnologyandtelecoms/media/7259509/Daniel-Ek-profile-Spotify-will-be-worth-tens-of-billions.html" TargetMode="External"/><Relationship Id="rId4" Type="http://schemas.openxmlformats.org/officeDocument/2006/relationships/hyperlink" Target="https://www.bbc.com/news/newsbeat-43240886"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apitaliq-com.weblib.lib.umt.edu:2443/CIQDotNet/Research/DocumentViewer.aspx?documentViewerDocumentId=49269749"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d18rn0p25nwr6d.cloudfront.net/CIK-0001639920/4e770a8c-ee99-49a8-9f9e-dcc191807b56.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capitaliq-com.weblib.lib.umt.edu:2443/CIQDotNet/Research/DocumentViewer.aspx?documentViewerDocumentId=49269749"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capitaliq-com.weblib.lib.umt.edu:2443/CIQDotNet/Research/DocumentViewer.aspx?documentViewerDocumentId=49269749"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a:latin typeface="Times New Roman"/>
              <a:ea typeface="Times New Roman"/>
              <a:cs typeface="Times New Roman"/>
              <a:sym typeface="Times New Roman"/>
            </a:endParaRPr>
          </a:p>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49456ada94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49456ada9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a:solidFill>
                  <a:schemeClr val="bg1"/>
                </a:solidFill>
              </a:rPr>
              <a:t>Efficiency:</a:t>
            </a:r>
            <a:r>
              <a:rPr lang="en-US" sz="1200" b="1">
                <a:solidFill>
                  <a:schemeClr val="bg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bg1"/>
                </a:solidFill>
                <a:cs typeface="Calibri"/>
              </a:rPr>
              <a:t>Spotify has been efficient through its ability to retain and bring in users.</a:t>
            </a:r>
            <a:r>
              <a:rPr lang="en-US" sz="1200" b="0" baseline="30000">
                <a:solidFill>
                  <a:schemeClr val="bg1"/>
                </a:solidFill>
                <a:cs typeface="Calibri"/>
              </a:rPr>
              <a:t>1</a:t>
            </a:r>
            <a:r>
              <a:rPr lang="en-US" sz="1200" b="0" baseline="0">
                <a:solidFill>
                  <a:schemeClr val="bg1"/>
                </a:solidFill>
                <a:cs typeface="Calibri"/>
              </a:rPr>
              <a:t> By having a good user interaction, and offering data driven personalization to users, Spotify is improving its efficiency of retaining users.</a:t>
            </a:r>
            <a:r>
              <a:rPr lang="en-US" sz="1200" b="0" baseline="30000">
                <a:solidFill>
                  <a:schemeClr val="bg1"/>
                </a:solidFill>
                <a:cs typeface="Calibri"/>
              </a:rPr>
              <a:t>2</a:t>
            </a:r>
            <a:r>
              <a:rPr lang="en-US" sz="1200" b="0" baseline="0">
                <a:solidFill>
                  <a:schemeClr val="bg1"/>
                </a:solidFill>
                <a:cs typeface="Calibri"/>
              </a:rPr>
              <a:t> It is also increasing its user count year by year, from around 20 million users in 2013, to 345 million users in 2020.</a:t>
            </a:r>
            <a:r>
              <a:rPr lang="en-US" sz="1200" b="0" baseline="30000">
                <a:solidFill>
                  <a:schemeClr val="bg1"/>
                </a:solidFill>
                <a:cs typeface="Calibri"/>
              </a:rPr>
              <a:t>3, 4 </a:t>
            </a:r>
            <a:r>
              <a:rPr lang="en-US" sz="1200" b="0" baseline="0">
                <a:solidFill>
                  <a:schemeClr val="bg1"/>
                </a:solidFill>
                <a:cs typeface="Calibri"/>
              </a:rPr>
              <a:t>Spotify having that sort of grow is evidence of their efficiency when it comes to keeping premium subscribers.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baseline="0">
              <a:solidFill>
                <a:schemeClr val="bg1"/>
              </a:solidFill>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baseline="0">
                <a:solidFill>
                  <a:schemeClr val="bg1"/>
                </a:solidFill>
                <a:cs typeface="Calibri"/>
              </a:rPr>
              <a:t>However, Spotify does need to improve its gross margins to maintain better efficiency. The company is still unprofitable, as it is paying nearly 70% of its revenues to record labels to have access to their songs.</a:t>
            </a:r>
            <a:r>
              <a:rPr lang="en-US" sz="1200" b="0" baseline="30000">
                <a:solidFill>
                  <a:schemeClr val="bg1"/>
                </a:solidFill>
                <a:cs typeface="Calibri"/>
              </a:rPr>
              <a:t>5</a:t>
            </a:r>
            <a:r>
              <a:rPr lang="en-US" sz="1200" b="0" baseline="0">
                <a:solidFill>
                  <a:schemeClr val="bg1"/>
                </a:solidFill>
                <a:cs typeface="Calibri"/>
              </a:rPr>
              <a:t> If Spotify wants to improve its efficiency, it needs to improve its gross margin. Doing this will require more years of business to gain the experience needed to leverage that efficiency. Efficiency is typically made easier by having experienced people working for your company, but since Spotify is a streaming service on its own, it can be difficult to find that experience already existing.</a:t>
            </a:r>
            <a:r>
              <a:rPr lang="en-US" sz="1200" b="0" baseline="30000">
                <a:solidFill>
                  <a:schemeClr val="bg1"/>
                </a:solidFill>
                <a:cs typeface="Calibri"/>
              </a:rPr>
              <a:t>6</a:t>
            </a:r>
            <a:endParaRPr lang="en-US" sz="1200" b="0" baseline="0">
              <a:solidFill>
                <a:schemeClr val="bg1"/>
              </a:solidFill>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baseline="0">
              <a:solidFill>
                <a:schemeClr val="bg1"/>
              </a:solidFill>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baseline="0">
                <a:solidFill>
                  <a:schemeClr val="bg1"/>
                </a:solidFill>
                <a:cs typeface="Calibri"/>
              </a:rPr>
              <a:t>In its ability to retain users, Spotify is efficient and continually maintains and increases its user levels. However, the company is still struggling to improve their gross margin, which means they aren’t making a profit on their services. Mainly this is due to their Cost of Goods Sold being very high and having increased over time. Spotify is performing this strategy in a way that they are overall decreasing their profitability and losing money. This means this strategy is a weakness for Spotify.</a:t>
            </a:r>
            <a:endParaRPr lang="en-US" sz="1200" b="0">
              <a:solidFill>
                <a:schemeClr val="bg1"/>
              </a:solidFill>
              <a:cs typeface="Calibri"/>
            </a:endParaRPr>
          </a:p>
          <a:p>
            <a:pPr>
              <a:defRPr/>
            </a:pPr>
            <a:endParaRPr lang="en-US" sz="1200">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a:solidFill>
                  <a:schemeClr val="bg1"/>
                </a:solidFill>
              </a:rPr>
              <a:t>Innovation:</a:t>
            </a:r>
            <a:endParaRPr lang="en-US" sz="1100">
              <a:solidFill>
                <a:schemeClr val="bg1"/>
              </a:solidFill>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a:solidFill>
                  <a:schemeClr val="bg1"/>
                </a:solidFill>
              </a:rPr>
              <a:t>Innovation within a company allows it to create competitive advantage.</a:t>
            </a:r>
            <a:r>
              <a:rPr lang="en-US" sz="1100" b="0" baseline="30000">
                <a:solidFill>
                  <a:schemeClr val="bg1"/>
                </a:solidFill>
              </a:rPr>
              <a:t>7 </a:t>
            </a:r>
            <a:r>
              <a:rPr lang="en-US" sz="1100" b="0" baseline="0">
                <a:solidFill>
                  <a:schemeClr val="bg1"/>
                </a:solidFill>
              </a:rPr>
              <a:t>To maintain, or achieve, this competitive advantage Spotify must be at the forefront of innovation within its industry. To begin Spotify’s life, it did a good job of starting to be innovative. Spotify created a platform that facilitated music as a utility that was to be paid for on their streaming app.</a:t>
            </a:r>
            <a:r>
              <a:rPr lang="en-US" sz="1100" b="0" baseline="30000">
                <a:solidFill>
                  <a:schemeClr val="bg1"/>
                </a:solidFill>
              </a:rPr>
              <a:t>8</a:t>
            </a:r>
            <a:r>
              <a:rPr lang="en-US" sz="1100" b="0" baseline="0">
                <a:solidFill>
                  <a:schemeClr val="bg1"/>
                </a:solidFill>
              </a:rPr>
              <a:t> Then, once Spotify had the data to back it up, they began to create data-driven discovery of music that someone may enjoy.</a:t>
            </a:r>
            <a:r>
              <a:rPr lang="en-US" sz="1100" b="0" baseline="30000">
                <a:solidFill>
                  <a:schemeClr val="bg1"/>
                </a:solidFill>
              </a:rPr>
              <a:t>9</a:t>
            </a:r>
            <a:r>
              <a:rPr lang="en-US" sz="1100" b="0" baseline="0">
                <a:solidFill>
                  <a:schemeClr val="bg1"/>
                </a:solidFill>
              </a:rPr>
              <a:t> So far, Spotify has done its best to stay on top of being innovative. It has taken opportunities to improve and grabbed them, leading to a strength of innovation.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baseline="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baseline="0">
                <a:solidFill>
                  <a:schemeClr val="bg1"/>
                </a:solidFill>
              </a:rPr>
              <a:t>Spotify also was able to change the market when it was first released. It took the music industry with its music piracy and attempted to offer a more fair way to access music online and provide artists with their earned profits.</a:t>
            </a:r>
            <a:r>
              <a:rPr lang="en-US" sz="1100" b="0" baseline="30000">
                <a:solidFill>
                  <a:schemeClr val="bg1"/>
                </a:solidFill>
              </a:rPr>
              <a:t>10</a:t>
            </a:r>
            <a:r>
              <a:rPr lang="en-US" sz="1100" b="0" baseline="0">
                <a:solidFill>
                  <a:schemeClr val="bg1"/>
                </a:solidFill>
              </a:rPr>
              <a:t> This strategy change the music industry and pushed it toward an online streaming service that is has become today. By creating a new way for consumers to get their music, Spotify has used its innovation to make a better experience for its users when streaming their audio content.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baseline="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baseline="0">
                <a:solidFill>
                  <a:schemeClr val="bg1"/>
                </a:solidFill>
              </a:rPr>
              <a:t>Overall, this strategy is a strength for spotify. This is because Spotify has stayed on top of the market for music and led the way in how music is being delivered to audiences. Spotify should continue to be innovative so it can stay competitive in its industry.</a:t>
            </a:r>
            <a:endParaRPr lang="en-US" sz="1100" b="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a:solidFill>
                  <a:schemeClr val="bg1"/>
                </a:solidFill>
              </a:rPr>
              <a:t>Quality: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t>Spotify does not have the best quality as reliability, as quality as reliability is when your costs go down because of efficiency.</a:t>
            </a:r>
            <a:r>
              <a:rPr lang="en-US" sz="1200" b="0" baseline="30000"/>
              <a:t>11</a:t>
            </a:r>
            <a:r>
              <a:rPr lang="en-US" sz="1200" b="0" baseline="0"/>
              <a:t> As their Cost of Goods Sold has gone up over the last three years, Spotify is not creating a good, reliable cost structure.</a:t>
            </a:r>
            <a:r>
              <a:rPr lang="en-US" sz="1200" b="0" baseline="30000"/>
              <a:t>12</a:t>
            </a:r>
            <a:r>
              <a:rPr lang="en-US" sz="1200" b="0" baseline="0"/>
              <a:t> Having an unreliable cost structure leads to Spotify not being able to increase their costs and not increasing their profitability. This makes their quality a weakness, and Spotify will need to address this to help improve their ability to increase profitability.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baseline="0"/>
              <a:t>Their quality through excellence has its moments as well. The delivery of content from Spotify is simple, you download the app and sign up for an account.</a:t>
            </a:r>
            <a:r>
              <a:rPr lang="en-US" sz="1200" b="0" baseline="30000"/>
              <a:t>13</a:t>
            </a:r>
            <a:r>
              <a:rPr lang="en-US" sz="1200" b="0" baseline="0"/>
              <a:t> However, this has no more quality than any other streaming service, as this is the same way that many services operate.</a:t>
            </a:r>
            <a:r>
              <a:rPr lang="en-US" sz="1200" b="0" baseline="30000"/>
              <a:t>14</a:t>
            </a:r>
            <a:r>
              <a:rPr lang="en-US" sz="1200" b="0" baseline="0"/>
              <a:t> That makes Spotify not as excellent as other companies and limits its ability to utilize any superior quality and gain competitive advantage. This makes this a weakness for Spotify and does not help their ability to increase profitability. Because they aren’t much more superior that other competitors, they aren’t able to leverage that superiority into higher prices and increase profitability.</a:t>
            </a:r>
            <a:endParaRPr lang="en-US" sz="1200" b="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a:solidFill>
                  <a:schemeClr val="bg1"/>
                </a:solidFill>
              </a:rPr>
              <a:t>Customer Responsiveness: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a:solidFill>
                  <a:schemeClr val="bg1"/>
                </a:solidFill>
              </a:rPr>
              <a:t>Giving customers what they want is something Spotify is good at doing. Since they began, they are trying to fill the niche of providing cheap </a:t>
            </a:r>
            <a:r>
              <a:rPr lang="en-US" sz="1100" b="0" dirty="0" err="1">
                <a:solidFill>
                  <a:schemeClr val="bg1"/>
                </a:solidFill>
              </a:rPr>
              <a:t>streamable</a:t>
            </a:r>
            <a:r>
              <a:rPr lang="en-US" sz="1100" b="0">
                <a:solidFill>
                  <a:schemeClr val="bg1"/>
                </a:solidFill>
              </a:rPr>
              <a:t> music to their customers, while still paying artists and record labels for their music.</a:t>
            </a:r>
            <a:r>
              <a:rPr lang="en-US" sz="1100" b="0" baseline="30000">
                <a:solidFill>
                  <a:schemeClr val="bg1"/>
                </a:solidFill>
              </a:rPr>
              <a:t>15</a:t>
            </a:r>
            <a:r>
              <a:rPr lang="en-US" sz="1100" b="0" baseline="0">
                <a:solidFill>
                  <a:schemeClr val="bg1"/>
                </a:solidFill>
              </a:rPr>
              <a:t> Spotify has continued to give customers what they want, as they include comedy and podcasts in their audio offerings.</a:t>
            </a:r>
            <a:r>
              <a:rPr lang="en-US" sz="1100" b="0" baseline="30000">
                <a:solidFill>
                  <a:schemeClr val="bg1"/>
                </a:solidFill>
              </a:rPr>
              <a:t>16</a:t>
            </a:r>
            <a:r>
              <a:rPr lang="en-US" sz="1100" b="0" baseline="0">
                <a:solidFill>
                  <a:schemeClr val="bg1"/>
                </a:solidFill>
              </a:rPr>
              <a:t> Giving customers what they want allows Spotify to increase their profitability by having the ability to ask for more money so customers will pay for content they desire.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baseline="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baseline="0">
                <a:solidFill>
                  <a:schemeClr val="bg1"/>
                </a:solidFill>
              </a:rPr>
              <a:t>Spotify is also giving customers value for their money. The Spotify app is free and there is an ad-based free listening subscription, but there is also a premium track that allows customers to pick the music they want to listen to.</a:t>
            </a:r>
            <a:r>
              <a:rPr lang="en-US" sz="1100" b="0" baseline="30000">
                <a:solidFill>
                  <a:schemeClr val="bg1"/>
                </a:solidFill>
              </a:rPr>
              <a:t>17</a:t>
            </a:r>
            <a:r>
              <a:rPr lang="en-US" sz="1100" b="0" baseline="0">
                <a:solidFill>
                  <a:schemeClr val="bg1"/>
                </a:solidFill>
              </a:rPr>
              <a:t> The premium track of Spotify creates value for customers as you can download music so you can listen offline, which allows you to take Spotify with you wherever you go. You are also able to create your own playlists that reflect how you want to listen to music. By creating the value of letting customers listen how they want, Spotify is tapping into a strength in customer responsiveness.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baseline="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baseline="0">
                <a:solidFill>
                  <a:schemeClr val="bg1"/>
                </a:solidFill>
              </a:rPr>
              <a:t>Overall, customer responsiveness is a strength for Spotify as it creates the possibility to increase prices for the value and content that customers want. Increasing prices would increase the profitability of Spotify and allow them to gain more competitive advantage within their industry.</a:t>
            </a:r>
            <a:endParaRPr lang="en-US" sz="1100" b="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0" u="none" strike="noStrike" kern="1200" cap="none">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u="none" strike="noStrike" kern="1200" cap="none">
                <a:solidFill>
                  <a:schemeClr val="tx1"/>
                </a:solidFill>
                <a:effectLst/>
                <a:latin typeface="Arial"/>
                <a:cs typeface="Arial"/>
                <a:sym typeface="Arial"/>
              </a:rPr>
              <a:t>References: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a:effectLst/>
              </a:rPr>
              <a:t>Hinsen. (2019, April 10). </a:t>
            </a:r>
            <a:r>
              <a:rPr lang="en-US" i="1">
                <a:effectLst/>
              </a:rPr>
              <a:t>Understanding spotify: Making Music Through Innovation</a:t>
            </a:r>
            <a:r>
              <a:rPr lang="en-US">
                <a:effectLst/>
              </a:rPr>
              <a:t>. Goodwater Capital. Retrieved December 15, 2021, from https://www.goodwatercap.com/thesis/understanding-spotify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a:effectLst/>
              </a:rPr>
              <a:t>IBID</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a:effectLst/>
              </a:rPr>
              <a:t>IBID</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Spotify Technology SA. </a:t>
            </a:r>
            <a:r>
              <a:rPr lang="en-US" sz="1800" i="1">
                <a:effectLst/>
                <a:latin typeface="Calibri" panose="020F0502020204030204" pitchFamily="34" charset="0"/>
                <a:ea typeface="Calibri" panose="020F0502020204030204" pitchFamily="34" charset="0"/>
                <a:cs typeface="Calibri" panose="020F0502020204030204" pitchFamily="34" charset="0"/>
              </a:rPr>
              <a:t>Form 20-F for the fiscal year ended December 31, 2020. </a:t>
            </a:r>
            <a:r>
              <a:rPr lang="en-US" sz="1800">
                <a:effectLst/>
                <a:latin typeface="Calibri" panose="020F0502020204030204" pitchFamily="34" charset="0"/>
                <a:ea typeface="Calibri" panose="020F0502020204030204" pitchFamily="34" charset="0"/>
                <a:cs typeface="Calibri" panose="020F0502020204030204" pitchFamily="34" charset="0"/>
              </a:rPr>
              <a:t>36.</a:t>
            </a:r>
            <a:r>
              <a:rPr lang="en-US" sz="1800" i="1">
                <a:effectLst/>
                <a:latin typeface="Calibri" panose="020F0502020204030204" pitchFamily="34" charset="0"/>
                <a:ea typeface="Calibri" panose="020F0502020204030204" pitchFamily="34" charset="0"/>
                <a:cs typeface="Calibri" panose="020F0502020204030204" pitchFamily="34" charset="0"/>
              </a:rPr>
              <a:t> </a:t>
            </a:r>
            <a:r>
              <a:rPr lang="en-US" sz="1800">
                <a:effectLst/>
                <a:latin typeface="Calibri" panose="020F0502020204030204" pitchFamily="34" charset="0"/>
                <a:ea typeface="Calibri" panose="020F0502020204030204" pitchFamily="34" charset="0"/>
                <a:cs typeface="Calibri" panose="020F0502020204030204" pitchFamily="34" charset="0"/>
              </a:rPr>
              <a:t>Retrieved October 8, 2021, </a:t>
            </a:r>
            <a:r>
              <a:rPr lang="en-US" sz="1800">
                <a:effectLst/>
                <a:latin typeface="Calibri" panose="020F0502020204030204" pitchFamily="34" charset="0"/>
                <a:ea typeface="Calibri" panose="020F0502020204030204" pitchFamily="34" charset="0"/>
              </a:rPr>
              <a:t>from </a:t>
            </a:r>
            <a:r>
              <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http://d18rn0p25nwr6d.cloudfront.net/CIK-0001639920/4e770a8c-ee99-49a8-9f9e-dcc191807b56.pdf</a:t>
            </a:r>
            <a:endPar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a:effectLst/>
              </a:rPr>
              <a:t>Hinsen. (2019, April 10). </a:t>
            </a:r>
            <a:r>
              <a:rPr lang="en-US" i="1">
                <a:effectLst/>
              </a:rPr>
              <a:t>Understanding spotify: Making Music Through Innovation</a:t>
            </a:r>
            <a:r>
              <a:rPr lang="en-US">
                <a:effectLst/>
              </a:rPr>
              <a:t>. Goodwater Capital. Retrieved December 15, 2021, from https://www.goodwatercap.com/thesis/understanding-spotify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100">
                <a:effectLst/>
                <a:latin typeface="Calibri" panose="020F0502020204030204" pitchFamily="34" charset="0"/>
                <a:ea typeface="Calibri" panose="020F0502020204030204" pitchFamily="34" charset="0"/>
                <a:cs typeface="Calibri" panose="020F0502020204030204" pitchFamily="34" charset="0"/>
              </a:rPr>
              <a:t>Hill, C. W., Schilling, M. A., &amp; Jones, G. R. (2020) Competitive Advantage Through Functional-Level Strategies: Efficiency and the Experience Curve. In </a:t>
            </a:r>
            <a:r>
              <a:rPr lang="en-US" sz="11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100">
                <a:effectLst/>
                <a:latin typeface="Calibri" panose="020F0502020204030204" pitchFamily="34" charset="0"/>
                <a:ea typeface="Calibri" panose="020F0502020204030204" pitchFamily="34" charset="0"/>
                <a:cs typeface="Calibri" panose="020F0502020204030204" pitchFamily="34" charset="0"/>
              </a:rPr>
              <a:t>(13</a:t>
            </a:r>
            <a:r>
              <a:rPr lang="en-US" sz="1100" baseline="30000">
                <a:effectLst/>
                <a:latin typeface="Calibri" panose="020F0502020204030204" pitchFamily="34" charset="0"/>
                <a:ea typeface="Calibri" panose="020F0502020204030204" pitchFamily="34" charset="0"/>
                <a:cs typeface="Calibri" panose="020F0502020204030204" pitchFamily="34" charset="0"/>
              </a:rPr>
              <a:t>th </a:t>
            </a:r>
            <a:r>
              <a:rPr lang="en-US" sz="1100">
                <a:effectLst/>
                <a:latin typeface="Calibri" panose="020F0502020204030204" pitchFamily="34" charset="0"/>
                <a:ea typeface="Calibri" panose="020F0502020204030204" pitchFamily="34" charset="0"/>
                <a:cs typeface="Calibri" panose="020F0502020204030204" pitchFamily="34" charset="0"/>
              </a:rPr>
              <a:t>ed.). Cengage Learning</a:t>
            </a:r>
            <a:endParaRPr lang="en-US">
              <a:effectLst/>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100">
                <a:effectLst/>
                <a:latin typeface="Calibri" panose="020F0502020204030204" pitchFamily="34" charset="0"/>
                <a:ea typeface="Calibri" panose="020F0502020204030204" pitchFamily="34" charset="0"/>
                <a:cs typeface="Calibri" panose="020F0502020204030204" pitchFamily="34" charset="0"/>
              </a:rPr>
              <a:t>Hill, C. W., Schilling, M. A., &amp; Jones, G. R. (2020) Competitive Advantage Through Functional-Level Strategies: Achieving Superior Innovation. In </a:t>
            </a:r>
            <a:r>
              <a:rPr lang="en-US" sz="11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100">
                <a:effectLst/>
                <a:latin typeface="Calibri" panose="020F0502020204030204" pitchFamily="34" charset="0"/>
                <a:ea typeface="Calibri" panose="020F0502020204030204" pitchFamily="34" charset="0"/>
                <a:cs typeface="Calibri" panose="020F0502020204030204" pitchFamily="34" charset="0"/>
              </a:rPr>
              <a:t>(13</a:t>
            </a:r>
            <a:r>
              <a:rPr lang="en-US" sz="1100" baseline="30000">
                <a:effectLst/>
                <a:latin typeface="Calibri" panose="020F0502020204030204" pitchFamily="34" charset="0"/>
                <a:ea typeface="Calibri" panose="020F0502020204030204" pitchFamily="34" charset="0"/>
                <a:cs typeface="Calibri" panose="020F0502020204030204" pitchFamily="34" charset="0"/>
              </a:rPr>
              <a:t>th </a:t>
            </a:r>
            <a:r>
              <a:rPr lang="en-US" sz="1100">
                <a:effectLst/>
                <a:latin typeface="Calibri" panose="020F0502020204030204" pitchFamily="34" charset="0"/>
                <a:ea typeface="Calibri" panose="020F0502020204030204" pitchFamily="34" charset="0"/>
                <a:cs typeface="Calibri" panose="020F0502020204030204" pitchFamily="34" charset="0"/>
              </a:rPr>
              <a:t>ed.). Cengage Learning</a:t>
            </a:r>
            <a:endParaRPr lang="en-US">
              <a:effectLst/>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a:effectLst/>
              </a:rPr>
              <a:t>Hinsen. (2019, April 10). </a:t>
            </a:r>
            <a:r>
              <a:rPr lang="en-US" i="1">
                <a:effectLst/>
              </a:rPr>
              <a:t>Understanding spotify: Making Music Through Innovation</a:t>
            </a:r>
            <a:r>
              <a:rPr lang="en-US">
                <a:effectLst/>
              </a:rPr>
              <a:t>. Goodwater Capital. Retrieved December 15, 2021, from https://www.goodwatercap.com/thesis/understanding-spotify</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100" b="0">
                <a:solidFill>
                  <a:schemeClr val="bg1"/>
                </a:solidFill>
                <a:effectLst/>
              </a:rPr>
              <a:t>IBID</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100" b="0">
                <a:solidFill>
                  <a:schemeClr val="bg1"/>
                </a:solidFill>
                <a:effectLst/>
              </a:rPr>
              <a:t>IBID</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100">
                <a:effectLst/>
                <a:latin typeface="Calibri" panose="020F0502020204030204" pitchFamily="34" charset="0"/>
                <a:ea typeface="Calibri" panose="020F0502020204030204" pitchFamily="34" charset="0"/>
                <a:cs typeface="Calibri" panose="020F0502020204030204" pitchFamily="34" charset="0"/>
              </a:rPr>
              <a:t>Hill, C. W., Schilling, M. A., &amp; Jones, G. R. (2020) Competitive Advantage Through Functional-Level Strategies: Attaining Superior Reliability. In </a:t>
            </a:r>
            <a:r>
              <a:rPr lang="en-US" sz="11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100">
                <a:effectLst/>
                <a:latin typeface="Calibri" panose="020F0502020204030204" pitchFamily="34" charset="0"/>
                <a:ea typeface="Calibri" panose="020F0502020204030204" pitchFamily="34" charset="0"/>
                <a:cs typeface="Calibri" panose="020F0502020204030204" pitchFamily="34" charset="0"/>
              </a:rPr>
              <a:t>(13</a:t>
            </a:r>
            <a:r>
              <a:rPr lang="en-US" sz="1100" baseline="30000">
                <a:effectLst/>
                <a:latin typeface="Calibri" panose="020F0502020204030204" pitchFamily="34" charset="0"/>
                <a:ea typeface="Calibri" panose="020F0502020204030204" pitchFamily="34" charset="0"/>
                <a:cs typeface="Calibri" panose="020F0502020204030204" pitchFamily="34" charset="0"/>
              </a:rPr>
              <a:t>th </a:t>
            </a:r>
            <a:r>
              <a:rPr lang="en-US" sz="1100">
                <a:effectLst/>
                <a:latin typeface="Calibri" panose="020F0502020204030204" pitchFamily="34" charset="0"/>
                <a:ea typeface="Calibri" panose="020F0502020204030204" pitchFamily="34" charset="0"/>
                <a:cs typeface="Calibri" panose="020F0502020204030204" pitchFamily="34" charset="0"/>
              </a:rPr>
              <a:t>ed.). Cengage Learning</a:t>
            </a:r>
            <a:endParaRPr lang="en-US">
              <a:effectLst/>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100" i="1">
                <a:effectLst/>
              </a:rPr>
              <a:t>Spotify Technology S.A. (NYSE:SPOT) Financials &gt; Income Statement</a:t>
            </a:r>
            <a:r>
              <a:rPr lang="en-US" sz="1100">
                <a:effectLst/>
              </a:rPr>
              <a:t>. Standard and Poor's </a:t>
            </a:r>
            <a:r>
              <a:rPr lang="en-US" sz="1100" err="1">
                <a:effectLst/>
              </a:rPr>
              <a:t>NetAdvantage</a:t>
            </a:r>
            <a:r>
              <a:rPr lang="en-US" sz="1100">
                <a:effectLst/>
              </a:rPr>
              <a:t>. (2021). Retrieved December 9, 2021, from https://www-capitaliq-com.weblib.lib.umt.edu:2443/CIQDotNet/Financial/IncomeStatement.aspx?companyId=225595077&amp;statekey=72d3b258ed8f4a598c8fdecbc3fc6987.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a:effectLst/>
              </a:rPr>
              <a:t>Moore, S. (2021, November 25). </a:t>
            </a:r>
            <a:r>
              <a:rPr lang="en-US" i="1">
                <a:effectLst/>
              </a:rPr>
              <a:t>Spotify Review</a:t>
            </a:r>
            <a:r>
              <a:rPr lang="en-US">
                <a:effectLst/>
              </a:rPr>
              <a:t>. </a:t>
            </a:r>
            <a:r>
              <a:rPr lang="en-US" err="1">
                <a:effectLst/>
              </a:rPr>
              <a:t>SoundGuys</a:t>
            </a:r>
            <a:r>
              <a:rPr lang="en-US">
                <a:effectLst/>
              </a:rPr>
              <a:t>. Retrieved December 15, 2021, from https://www.soundguys.com/spotify-review-25680/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100">
                <a:effectLst/>
                <a:latin typeface="Calibri" panose="020F0502020204030204" pitchFamily="34" charset="0"/>
                <a:ea typeface="Calibri" panose="020F0502020204030204" pitchFamily="34" charset="0"/>
                <a:cs typeface="Calibri" panose="020F0502020204030204" pitchFamily="34" charset="0"/>
              </a:rPr>
              <a:t>Hill, C. W., Schilling, M. A., &amp; Jones, G. R. (2020) Competitive Advantage Through Functional-Level Strategies: Improving Quality as Excellence. In </a:t>
            </a:r>
            <a:r>
              <a:rPr lang="en-US" sz="11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100">
                <a:effectLst/>
                <a:latin typeface="Calibri" panose="020F0502020204030204" pitchFamily="34" charset="0"/>
                <a:ea typeface="Calibri" panose="020F0502020204030204" pitchFamily="34" charset="0"/>
                <a:cs typeface="Calibri" panose="020F0502020204030204" pitchFamily="34" charset="0"/>
              </a:rPr>
              <a:t>(13</a:t>
            </a:r>
            <a:r>
              <a:rPr lang="en-US" sz="1100" baseline="30000">
                <a:effectLst/>
                <a:latin typeface="Calibri" panose="020F0502020204030204" pitchFamily="34" charset="0"/>
                <a:ea typeface="Calibri" panose="020F0502020204030204" pitchFamily="34" charset="0"/>
                <a:cs typeface="Calibri" panose="020F0502020204030204" pitchFamily="34" charset="0"/>
              </a:rPr>
              <a:t>th </a:t>
            </a:r>
            <a:r>
              <a:rPr lang="en-US" sz="1100">
                <a:effectLst/>
                <a:latin typeface="Calibri" panose="020F0502020204030204" pitchFamily="34" charset="0"/>
                <a:ea typeface="Calibri" panose="020F0502020204030204" pitchFamily="34" charset="0"/>
                <a:cs typeface="Calibri" panose="020F0502020204030204" pitchFamily="34" charset="0"/>
              </a:rPr>
              <a:t>ed.). Cengage Learning</a:t>
            </a:r>
            <a:endParaRPr lang="en-US" sz="1100">
              <a:effectLst/>
              <a:latin typeface="Arial"/>
              <a:ea typeface="Calibri" panose="020F0502020204030204" pitchFamily="34" charset="0"/>
              <a:cs typeface="Arial"/>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800" err="1">
                <a:effectLst/>
                <a:latin typeface="Calibri" panose="020F0502020204030204" pitchFamily="34" charset="0"/>
                <a:ea typeface="Calibri" panose="020F0502020204030204" pitchFamily="34" charset="0"/>
                <a:cs typeface="Calibri" panose="020F0502020204030204" pitchFamily="34" charset="0"/>
              </a:rPr>
              <a:t>Neate</a:t>
            </a:r>
            <a:r>
              <a:rPr lang="en-US" sz="1800">
                <a:effectLst/>
                <a:latin typeface="Calibri" panose="020F0502020204030204" pitchFamily="34" charset="0"/>
                <a:ea typeface="Calibri" panose="020F0502020204030204" pitchFamily="34" charset="0"/>
                <a:cs typeface="Calibri" panose="020F0502020204030204" pitchFamily="34" charset="0"/>
              </a:rPr>
              <a:t>, R. (2010, February 17). </a:t>
            </a:r>
            <a:r>
              <a:rPr lang="en-US" sz="1800" i="1">
                <a:effectLst/>
                <a:latin typeface="Calibri" panose="020F0502020204030204" pitchFamily="34" charset="0"/>
                <a:ea typeface="Calibri" panose="020F0502020204030204" pitchFamily="34" charset="0"/>
                <a:cs typeface="Calibri" panose="020F0502020204030204" pitchFamily="34" charset="0"/>
              </a:rPr>
              <a:t>Daniel Ek Profile: 'Spotify will be worth tens of billions'</a:t>
            </a:r>
            <a:r>
              <a:rPr lang="en-US" sz="1800">
                <a:effectLst/>
                <a:latin typeface="Calibri" panose="020F0502020204030204" pitchFamily="34" charset="0"/>
                <a:ea typeface="Calibri" panose="020F0502020204030204" pitchFamily="34" charset="0"/>
                <a:cs typeface="Calibri" panose="020F0502020204030204" pitchFamily="34" charset="0"/>
              </a:rPr>
              <a:t>. The Telegraph. Retrieved October 7, 2021, from </a:t>
            </a:r>
            <a:r>
              <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https://www.telegraph.co.uk/finance/newsbysector/mediatechnologyandtelecoms/media/7259509/Daniel-Ek-profile-Spotify-will-be-worth-tens-of-billions.html</a:t>
            </a:r>
            <a:r>
              <a:rPr lang="en-US" sz="1800">
                <a:effectLst/>
                <a:latin typeface="Calibri" panose="020F0502020204030204" pitchFamily="34" charset="0"/>
                <a:ea typeface="Calibri" panose="020F0502020204030204" pitchFamily="34"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a:effectLst/>
              </a:rPr>
              <a:t>Moore, S. (2021, November 25). </a:t>
            </a:r>
            <a:r>
              <a:rPr lang="en-US" i="1">
                <a:effectLst/>
              </a:rPr>
              <a:t>Spotify Review</a:t>
            </a:r>
            <a:r>
              <a:rPr lang="en-US">
                <a:effectLst/>
              </a:rPr>
              <a:t>. </a:t>
            </a:r>
            <a:r>
              <a:rPr lang="en-US" err="1">
                <a:effectLst/>
              </a:rPr>
              <a:t>SoundGuys</a:t>
            </a:r>
            <a:r>
              <a:rPr lang="en-US">
                <a:effectLst/>
              </a:rPr>
              <a:t>. Retrieved December 15, 2021, from https://www.soundguys.com/spotify-review-25680/</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100" b="0">
                <a:solidFill>
                  <a:schemeClr val="bg1"/>
                </a:solidFill>
                <a:effectLst/>
              </a:rPr>
              <a:t>IBID</a:t>
            </a:r>
            <a:endParaRPr lang="en-US" sz="1100" b="0">
              <a:solidFill>
                <a:schemeClr val="bg1"/>
              </a:solidFill>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100" b="0">
              <a:solidFill>
                <a:schemeClr val="bg1"/>
              </a:solidFill>
            </a:endParaRPr>
          </a:p>
          <a:p>
            <a:pPr marL="457200" lvl="0" indent="0" algn="l" rtl="0">
              <a:spcBef>
                <a:spcPts val="0"/>
              </a:spcBef>
              <a:spcAft>
                <a:spcPts val="0"/>
              </a:spcAft>
              <a:buNone/>
            </a:pPr>
            <a:endParaRPr sz="1200">
              <a:latin typeface="Times New Roman"/>
              <a:ea typeface="Times New Roman"/>
              <a:cs typeface="Times New Roman"/>
              <a:sym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49456ada94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49456ada94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cap="none">
                <a:solidFill>
                  <a:schemeClr val="tx1"/>
                </a:solidFill>
                <a:effectLst/>
                <a:latin typeface="Arial"/>
                <a:ea typeface="Arial"/>
                <a:cs typeface="Arial"/>
                <a:sym typeface="Arial"/>
              </a:rPr>
              <a:t>Return on Invested Capital: Weakness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a:solidFill>
                  <a:schemeClr val="tx1"/>
                </a:solidFill>
                <a:effectLst/>
                <a:latin typeface="Arial"/>
                <a:ea typeface="Arial"/>
                <a:cs typeface="Arial"/>
                <a:sym typeface="Arial"/>
              </a:rPr>
              <a:t>Return on Invested Capital (ROIC) is a ratio used to determine a company’s efficiency for distributing its capital assets and maintaining some level of profitability.</a:t>
            </a:r>
            <a:r>
              <a:rPr lang="en-US" sz="1200" b="0" i="0" u="none" strike="noStrike" kern="1200" cap="none" baseline="30000">
                <a:solidFill>
                  <a:schemeClr val="tx1"/>
                </a:solidFill>
                <a:effectLst/>
                <a:latin typeface="Arial"/>
                <a:ea typeface="Arial"/>
                <a:cs typeface="Arial"/>
                <a:sym typeface="Arial"/>
              </a:rPr>
              <a:t>1 </a:t>
            </a:r>
            <a:r>
              <a:rPr lang="en-US" sz="1200" b="0" i="0" u="none" strike="noStrike" kern="1200" cap="none" baseline="0">
                <a:solidFill>
                  <a:schemeClr val="tx1"/>
                </a:solidFill>
                <a:effectLst/>
                <a:latin typeface="Arial"/>
                <a:ea typeface="Arial"/>
                <a:cs typeface="Arial"/>
                <a:sym typeface="Arial"/>
              </a:rPr>
              <a:t>It is calculated by dividing Net Profit by Invested Capital. The higher the ROIC number is, the better a company is at investing. Spotify ROIC ratio has not bee very good, starting at 2.46% and falling as low as (5.86%).</a:t>
            </a:r>
            <a:r>
              <a:rPr lang="en-US" sz="1200" b="0" i="0" u="none" strike="noStrike" kern="1200" cap="none" baseline="30000">
                <a:solidFill>
                  <a:schemeClr val="tx1"/>
                </a:solidFill>
                <a:effectLst/>
                <a:latin typeface="Arial"/>
                <a:ea typeface="Arial"/>
                <a:cs typeface="Arial"/>
                <a:sym typeface="Arial"/>
              </a:rPr>
              <a:t>2 </a:t>
            </a:r>
            <a:r>
              <a:rPr lang="en-US" sz="1200" b="0" i="0" u="none" strike="noStrike" kern="1200" cap="none" baseline="0">
                <a:solidFill>
                  <a:schemeClr val="tx1"/>
                </a:solidFill>
                <a:effectLst/>
                <a:latin typeface="Arial"/>
                <a:ea typeface="Arial"/>
                <a:cs typeface="Arial"/>
                <a:sym typeface="Arial"/>
              </a:rPr>
              <a:t> Ratios that are below zero are not a good sign, as it means that Spotify is not able to turn the money that has been invested in it into revenue. This is a large weakness.</a:t>
            </a:r>
            <a:endParaRPr lang="en-US" sz="1200" b="0" i="0" u="none" strike="noStrike" kern="1200" cap="none">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cap="none">
                <a:solidFill>
                  <a:schemeClr val="tx1"/>
                </a:solidFill>
                <a:effectLst/>
                <a:latin typeface="Arial"/>
                <a:ea typeface="Arial"/>
                <a:cs typeface="Arial"/>
                <a:sym typeface="Arial"/>
              </a:rPr>
              <a:t>Return on Assets: Strength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a:solidFill>
                  <a:schemeClr val="tx1"/>
                </a:solidFill>
                <a:effectLst/>
                <a:latin typeface="Arial"/>
                <a:ea typeface="Arial"/>
                <a:cs typeface="Arial"/>
                <a:sym typeface="Arial"/>
              </a:rPr>
              <a:t>Return on Assets (ROA) is a ratio that reflects how much of a return that a company can get on its assets. It is calculated by taking Net Profit and dividing it by Total Assets. In 2018 and 2019, the ROA for Spotify was .7%, which is not a great number.</a:t>
            </a:r>
            <a:r>
              <a:rPr lang="en-US" sz="1200" b="0" i="0" u="none" strike="noStrike" kern="1200" cap="none" baseline="30000">
                <a:solidFill>
                  <a:schemeClr val="tx1"/>
                </a:solidFill>
                <a:effectLst/>
                <a:latin typeface="Arial"/>
                <a:ea typeface="Arial"/>
                <a:cs typeface="Arial"/>
                <a:sym typeface="Arial"/>
              </a:rPr>
              <a:t>3</a:t>
            </a:r>
            <a:r>
              <a:rPr lang="en-US" sz="1200" b="0" i="0" u="none" strike="noStrike" kern="1200" cap="none" baseline="0">
                <a:solidFill>
                  <a:schemeClr val="tx1"/>
                </a:solidFill>
                <a:effectLst/>
                <a:latin typeface="Arial"/>
                <a:ea typeface="Arial"/>
                <a:cs typeface="Arial"/>
                <a:sym typeface="Arial"/>
              </a:rPr>
              <a:t> The higher ROA is, the better a company is doing financially. However, what makes this a strength, is that the 2020 ROA ratio jumps up to 3.0%, indicating growth in the profitability of Spotify’s assets.</a:t>
            </a:r>
            <a:r>
              <a:rPr lang="en-US" sz="1200" b="0" i="0" u="none" strike="noStrike" kern="1200" cap="none" baseline="30000">
                <a:solidFill>
                  <a:schemeClr val="tx1"/>
                </a:solidFill>
                <a:effectLst/>
                <a:latin typeface="Arial"/>
                <a:ea typeface="Arial"/>
                <a:cs typeface="Arial"/>
                <a:sym typeface="Arial"/>
              </a:rPr>
              <a:t>4</a:t>
            </a:r>
            <a:endParaRPr lang="en-US" sz="1200" b="0" i="0" u="none" strike="noStrike" kern="1200" cap="none">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u="none" strike="noStrike" kern="1200" cap="none">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cap="none">
                <a:solidFill>
                  <a:schemeClr val="tx1"/>
                </a:solidFill>
                <a:effectLst/>
                <a:latin typeface="Arial"/>
                <a:ea typeface="Arial"/>
                <a:cs typeface="Arial"/>
                <a:sym typeface="Arial"/>
              </a:rPr>
              <a:t>Return on Equity: Strength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a:solidFill>
                  <a:schemeClr val="tx1"/>
                </a:solidFill>
                <a:effectLst/>
                <a:latin typeface="Arial"/>
                <a:ea typeface="Arial"/>
                <a:cs typeface="Arial"/>
                <a:sym typeface="Arial"/>
              </a:rPr>
              <a:t>Return on Equity (ROE) is a ratio that reflects what sort of money a company can earn on their equity. The ROE for Spotify would be considered a strength. During 2018, the ROE percentage matches the industry average at 6.7%.</a:t>
            </a:r>
            <a:r>
              <a:rPr lang="en-US" sz="1200" b="0" i="0" u="none" strike="noStrike" kern="1200" cap="none" baseline="30000">
                <a:solidFill>
                  <a:schemeClr val="tx1"/>
                </a:solidFill>
                <a:effectLst/>
                <a:latin typeface="Arial"/>
                <a:ea typeface="Arial"/>
                <a:cs typeface="Arial"/>
                <a:sym typeface="Arial"/>
              </a:rPr>
              <a:t>5</a:t>
            </a:r>
            <a:r>
              <a:rPr lang="en-US" sz="1200" b="0" i="0" u="none" strike="noStrike" kern="1200" cap="none">
                <a:solidFill>
                  <a:schemeClr val="tx1"/>
                </a:solidFill>
                <a:effectLst/>
                <a:latin typeface="Arial"/>
                <a:ea typeface="Arial"/>
                <a:cs typeface="Arial"/>
                <a:sym typeface="Arial"/>
              </a:rPr>
              <a:t> After 2018, in 2019 and 2020, the ROE ratio increases which creates a strength for Spotify in how they generate revenues from their shareholders.</a:t>
            </a:r>
            <a:r>
              <a:rPr lang="en-US" sz="1200" b="0" i="0" u="none" strike="noStrike" kern="1200" cap="none" baseline="30000">
                <a:solidFill>
                  <a:schemeClr val="tx1"/>
                </a:solidFill>
                <a:effectLst/>
                <a:latin typeface="Arial"/>
                <a:ea typeface="Arial"/>
                <a:cs typeface="Arial"/>
                <a:sym typeface="Arial"/>
              </a:rPr>
              <a:t>6 </a:t>
            </a:r>
            <a:r>
              <a:rPr lang="en-US" sz="1200" b="0" i="0" u="none" strike="noStrike" kern="1200" cap="none" baseline="0">
                <a:solidFill>
                  <a:schemeClr val="tx1"/>
                </a:solidFill>
                <a:effectLst/>
                <a:latin typeface="Arial"/>
                <a:ea typeface="Arial"/>
                <a:cs typeface="Arial"/>
                <a:sym typeface="Arial"/>
              </a:rPr>
              <a:t>This is considered a strength because it increases Spotify’s ability to increase its profitability. </a:t>
            </a:r>
            <a:endParaRPr lang="en-US" sz="1200" b="1" i="0" u="none" strike="noStrike" kern="1200" cap="none">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u="none" strike="noStrike" kern="1200" cap="none">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cap="none">
                <a:solidFill>
                  <a:schemeClr val="tx1"/>
                </a:solidFill>
                <a:effectLst/>
                <a:latin typeface="Arial"/>
                <a:ea typeface="Arial"/>
                <a:cs typeface="Arial"/>
                <a:sym typeface="Arial"/>
              </a:rPr>
              <a:t>COGS: Weakness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a:solidFill>
                  <a:schemeClr val="tx1"/>
                </a:solidFill>
                <a:effectLst/>
                <a:latin typeface="Arial"/>
                <a:ea typeface="Arial"/>
                <a:cs typeface="Arial"/>
                <a:sym typeface="Arial"/>
              </a:rPr>
              <a:t>Cost of Goods Sold (COGS) is the cost that a company incurs to create the goods that they sell. The higher that number is, the more money a company spends on its product. Spotify’s COGS has increased every year since 2018, going from €3,906,000 in 2018 to €5,865,000 in 2020, which means that they are spending more money each year to generate their product.</a:t>
            </a:r>
            <a:r>
              <a:rPr lang="en-US" sz="1200" b="0" i="0" u="none" strike="noStrike" kern="1200" cap="none" baseline="30000">
                <a:solidFill>
                  <a:schemeClr val="tx1"/>
                </a:solidFill>
                <a:effectLst/>
                <a:latin typeface="Arial"/>
                <a:ea typeface="Arial"/>
                <a:cs typeface="Arial"/>
                <a:sym typeface="Arial"/>
              </a:rPr>
              <a:t>7 </a:t>
            </a:r>
            <a:r>
              <a:rPr lang="en-US" sz="1200" b="0" i="0" u="none" strike="noStrike" kern="1200" cap="none" baseline="0">
                <a:solidFill>
                  <a:schemeClr val="tx1"/>
                </a:solidFill>
                <a:effectLst/>
                <a:latin typeface="Arial"/>
                <a:ea typeface="Arial"/>
                <a:cs typeface="Arial"/>
                <a:sym typeface="Arial"/>
              </a:rPr>
              <a:t>This increase in COGS would be considered a weakness, as it decreases Spotify’s chance to increase its profitability. </a:t>
            </a:r>
            <a:endParaRPr lang="en-US" sz="1200" b="0" i="0" u="none" strike="noStrike" kern="1200" cap="none">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a:solidFill>
                <a:schemeClr val="tx1"/>
              </a:solidFill>
              <a:effectLst/>
              <a:latin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cap="none">
                <a:solidFill>
                  <a:schemeClr val="tx1"/>
                </a:solidFill>
                <a:effectLst/>
                <a:latin typeface="Arial"/>
                <a:cs typeface="Arial"/>
                <a:sym typeface="Arial"/>
              </a:rPr>
              <a:t>References: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2000">
                <a:effectLst/>
              </a:rPr>
              <a:t>Hayes, A. (2021, December 3). </a:t>
            </a:r>
            <a:r>
              <a:rPr lang="en-US" sz="2000" i="1">
                <a:effectLst/>
              </a:rPr>
              <a:t>Return on invested capital (ROIC)</a:t>
            </a:r>
            <a:r>
              <a:rPr lang="en-US" sz="2000">
                <a:effectLst/>
              </a:rPr>
              <a:t>. Investopedia. Retrieved December 9, 2021, from https://www.investopedia.com/terms/r/returnoninvestmentcapital.asp.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a:effectLst/>
              </a:rPr>
              <a:t>Spotify Technology SA (</a:t>
            </a:r>
            <a:r>
              <a:rPr lang="en-US" sz="3600" i="1" err="1">
                <a:effectLst/>
              </a:rPr>
              <a:t>NYSE:spot</a:t>
            </a:r>
            <a:r>
              <a:rPr lang="en-US" sz="3600" i="1">
                <a:effectLst/>
              </a:rPr>
              <a:t>)</a:t>
            </a:r>
            <a:r>
              <a:rPr lang="en-US" sz="3600">
                <a:effectLst/>
              </a:rPr>
              <a:t>. AlphaSpread.com. (2021). Retrieved December 9, 2021, from https://www.alphaspread.com/security/nyse/spot/profitability/ratio/return-on-invested-capital. </a:t>
            </a:r>
            <a:endParaRPr lang="en-US" sz="2000">
              <a:effectLst/>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a:effectLst/>
              </a:rPr>
              <a:t>Spotify Technology S.A. (NYSE:SPOT) Financials &gt; Ratios</a:t>
            </a:r>
            <a:r>
              <a:rPr lang="en-US" sz="3600">
                <a:effectLst/>
              </a:rPr>
              <a:t>. Standard and Poor's </a:t>
            </a:r>
            <a:r>
              <a:rPr lang="en-US" sz="3600" err="1">
                <a:effectLst/>
              </a:rPr>
              <a:t>NetAdvantage</a:t>
            </a:r>
            <a:r>
              <a:rPr lang="en-US" sz="3600">
                <a:effectLst/>
              </a:rPr>
              <a:t>. (2021). Retrieved December 9, 2021, from https://www-capitaliq-com.weblib.lib.umt.edu:2443/CIQDotNet/Financial/BalanceSheet.aspx?companyId=225595077&amp;statekey=72d3b258ed8f4a598c8fdecbc3fc6987.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3600">
                <a:effectLst/>
              </a:rPr>
              <a:t>IBID</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5400" i="1">
                <a:effectLst/>
              </a:rPr>
              <a:t>Movies and Entertainment Key Stats &amp; Ratios</a:t>
            </a:r>
            <a:r>
              <a:rPr lang="en-US" sz="5400">
                <a:effectLst/>
              </a:rPr>
              <a:t>. Standard and Poor's </a:t>
            </a:r>
            <a:r>
              <a:rPr lang="en-US" sz="5400" err="1">
                <a:effectLst/>
              </a:rPr>
              <a:t>NetAdvantage</a:t>
            </a:r>
            <a:r>
              <a:rPr lang="en-US" sz="5400">
                <a:effectLst/>
              </a:rPr>
              <a:t>. (2021). Retrieved December 9, 2021, from https://www-capitaliq-com.weblib.lib.umt.edu:2443/CIQDotNet/Lists/KeyStats.aspx?listObjectId=100885927.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5400">
                <a:effectLst/>
              </a:rPr>
              <a:t>IBID</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5400" i="1">
                <a:effectLst/>
              </a:rPr>
              <a:t>Spotify Technology S.A. (NYSE:SPOT) Financials &gt; Income Statement</a:t>
            </a:r>
            <a:r>
              <a:rPr lang="en-US" sz="5400">
                <a:effectLst/>
              </a:rPr>
              <a:t>. Standard and Poor's </a:t>
            </a:r>
            <a:r>
              <a:rPr lang="en-US" sz="5400" err="1">
                <a:effectLst/>
              </a:rPr>
              <a:t>NetAdvantage</a:t>
            </a:r>
            <a:r>
              <a:rPr lang="en-US" sz="5400">
                <a:effectLst/>
              </a:rPr>
              <a:t>. (2021). Retrieved December 9, 2021, from https://www-capitaliq-com.weblib.lib.umt.edu:2443/CIQDotNet/Financial/IncomeStatement.aspx?companyId=225595077&amp;statekey=72d3b258ed8f4a598c8fdecbc3fc6987.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5400">
              <a:effectLst/>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3600">
              <a:effectLst/>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3600">
              <a:effectLst/>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3600">
              <a:effectLst/>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2000">
              <a:effectLst/>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a:solidFill>
                <a:schemeClr val="bg1"/>
              </a:solidFill>
            </a:endParaRPr>
          </a:p>
          <a:p>
            <a:pPr marL="0" lvl="0" indent="0" algn="l" rtl="0">
              <a:spcBef>
                <a:spcPts val="0"/>
              </a:spcBef>
              <a:spcAft>
                <a:spcPts val="0"/>
              </a:spcAft>
              <a:buNone/>
            </a:pPr>
            <a:endParaRPr sz="1200">
              <a:latin typeface="Times New Roman"/>
              <a:ea typeface="Times New Roman"/>
              <a:cs typeface="Times New Roman"/>
              <a:sym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49456ada94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49456ada94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sz="1200" b="1" i="0" u="none" strike="noStrike" kern="1200" cap="none">
                <a:solidFill>
                  <a:schemeClr val="tx1"/>
                </a:solidFill>
                <a:effectLst/>
                <a:latin typeface="Arial"/>
                <a:cs typeface="Arial"/>
                <a:sym typeface="Arial"/>
              </a:rPr>
              <a:t>Notes:</a:t>
            </a:r>
          </a:p>
          <a:p>
            <a:pPr marL="158750" indent="0">
              <a:buNone/>
            </a:pPr>
            <a:r>
              <a:rPr lang="en-US" sz="1200" b="0" i="0" u="none" strike="noStrike" kern="1200" cap="none">
                <a:solidFill>
                  <a:schemeClr val="tx1"/>
                </a:solidFill>
                <a:effectLst/>
                <a:latin typeface="Arial"/>
                <a:cs typeface="Arial"/>
                <a:sym typeface="Arial"/>
              </a:rPr>
              <a:t>Spotify has mostly weaknesses when compared with other companies within the sub-industry. The main weakness here is the ROIC data. As Spotify averages a negative 2.0% for its ROIC, it is not making good use of its invested capital.</a:t>
            </a:r>
            <a:r>
              <a:rPr lang="en-US" sz="1200" b="0" i="0" u="none" strike="noStrike" kern="1200" cap="none" baseline="30000">
                <a:solidFill>
                  <a:schemeClr val="tx1"/>
                </a:solidFill>
                <a:effectLst/>
                <a:latin typeface="Arial"/>
                <a:cs typeface="Arial"/>
                <a:sym typeface="Arial"/>
              </a:rPr>
              <a:t>1 </a:t>
            </a:r>
            <a:r>
              <a:rPr lang="en-US" sz="1200" b="0" i="0" u="none" strike="noStrike" kern="1200" cap="none" baseline="0">
                <a:solidFill>
                  <a:schemeClr val="tx1"/>
                </a:solidFill>
                <a:effectLst/>
                <a:latin typeface="Arial"/>
                <a:cs typeface="Arial"/>
                <a:sym typeface="Arial"/>
              </a:rPr>
              <a:t>When compared with Disney’s average of 9.23% and Netflix’s average of 10.16%, Spotify is clearly not doing as well.</a:t>
            </a:r>
            <a:r>
              <a:rPr lang="en-US" sz="1200" b="0" i="0" u="none" strike="noStrike" kern="1200" cap="none" baseline="30000">
                <a:solidFill>
                  <a:schemeClr val="tx1"/>
                </a:solidFill>
                <a:effectLst/>
                <a:latin typeface="Arial"/>
                <a:cs typeface="Arial"/>
                <a:sym typeface="Arial"/>
              </a:rPr>
              <a:t>2, 3</a:t>
            </a:r>
            <a:r>
              <a:rPr lang="en-US" sz="1200" b="0" i="0" u="none" strike="noStrike" kern="1200" cap="none" baseline="0">
                <a:solidFill>
                  <a:schemeClr val="tx1"/>
                </a:solidFill>
                <a:effectLst/>
                <a:latin typeface="Arial"/>
                <a:cs typeface="Arial"/>
                <a:sym typeface="Arial"/>
              </a:rPr>
              <a:t> However, AMC is much worse off with a 3-year average of negative 8.55%.</a:t>
            </a:r>
            <a:r>
              <a:rPr lang="en-US" sz="1200" b="0" i="0" u="none" strike="noStrike" kern="1200" cap="none" baseline="30000">
                <a:solidFill>
                  <a:schemeClr val="tx1"/>
                </a:solidFill>
                <a:effectLst/>
                <a:latin typeface="Arial"/>
                <a:cs typeface="Arial"/>
                <a:sym typeface="Arial"/>
              </a:rPr>
              <a:t>4</a:t>
            </a:r>
            <a:r>
              <a:rPr lang="en-US" sz="1200" b="0" i="0" u="none" strike="noStrike" kern="1200" cap="none" baseline="0">
                <a:solidFill>
                  <a:schemeClr val="tx1"/>
                </a:solidFill>
                <a:effectLst/>
                <a:latin typeface="Arial"/>
                <a:cs typeface="Arial"/>
                <a:sym typeface="Arial"/>
              </a:rPr>
              <a:t> For the ROA comparisons, Spotify is not doing well relatively but Spotify and Netflix are both showing growth from 2019 to 2020 which is the beginnings of a strength if they can continue this trend.</a:t>
            </a:r>
            <a:r>
              <a:rPr lang="en-US" sz="1200" b="0" i="0" u="none" strike="noStrike" kern="1200" cap="none" baseline="30000">
                <a:solidFill>
                  <a:schemeClr val="tx1"/>
                </a:solidFill>
                <a:effectLst/>
                <a:latin typeface="Arial"/>
                <a:cs typeface="Arial"/>
                <a:sym typeface="Arial"/>
              </a:rPr>
              <a:t>5, 6</a:t>
            </a:r>
            <a:r>
              <a:rPr lang="en-US" sz="1200" b="0" i="0" u="none" strike="noStrike" kern="1200" cap="none" baseline="0">
                <a:solidFill>
                  <a:schemeClr val="tx1"/>
                </a:solidFill>
                <a:effectLst/>
                <a:latin typeface="Arial"/>
                <a:cs typeface="Arial"/>
                <a:sym typeface="Arial"/>
              </a:rPr>
              <a:t> However, it is still a weakness as it is a low ratio at this point in time. The Disney and AMC ROA data came from their individual ratio pages from Standard and Poor’s </a:t>
            </a:r>
            <a:r>
              <a:rPr lang="en-US" sz="1200" b="0" i="0" u="none" strike="noStrike" kern="1200" cap="none" baseline="0" err="1">
                <a:solidFill>
                  <a:schemeClr val="tx1"/>
                </a:solidFill>
                <a:effectLst/>
                <a:latin typeface="Arial"/>
                <a:cs typeface="Arial"/>
                <a:sym typeface="Arial"/>
              </a:rPr>
              <a:t>NetAdvantage</a:t>
            </a:r>
            <a:r>
              <a:rPr lang="en-US" sz="1200" b="0" i="0" u="none" strike="noStrike" kern="1200" cap="none" baseline="0">
                <a:solidFill>
                  <a:schemeClr val="tx1"/>
                </a:solidFill>
                <a:effectLst/>
                <a:latin typeface="Arial"/>
                <a:cs typeface="Arial"/>
                <a:sym typeface="Arial"/>
              </a:rPr>
              <a:t> Database.</a:t>
            </a:r>
            <a:r>
              <a:rPr lang="en-US" sz="1200" b="0" i="0" u="none" strike="noStrike" kern="1200" cap="none" baseline="30000">
                <a:solidFill>
                  <a:schemeClr val="tx1"/>
                </a:solidFill>
                <a:effectLst/>
                <a:latin typeface="Arial"/>
                <a:cs typeface="Arial"/>
                <a:sym typeface="Arial"/>
              </a:rPr>
              <a:t>7, 8</a:t>
            </a:r>
            <a:r>
              <a:rPr lang="en-US" sz="1200" b="0" i="0" u="none" strike="noStrike" kern="1200" cap="none" baseline="0">
                <a:solidFill>
                  <a:schemeClr val="tx1"/>
                </a:solidFill>
                <a:effectLst/>
                <a:latin typeface="Arial"/>
                <a:cs typeface="Arial"/>
                <a:sym typeface="Arial"/>
              </a:rPr>
              <a:t> </a:t>
            </a:r>
          </a:p>
          <a:p>
            <a:pPr marL="158750" indent="0">
              <a:buNone/>
            </a:pPr>
            <a:r>
              <a:rPr lang="en-US" sz="1200" b="0" i="0" u="none" strike="noStrike" kern="1200" cap="none" baseline="0">
                <a:solidFill>
                  <a:schemeClr val="tx1"/>
                </a:solidFill>
                <a:effectLst/>
                <a:latin typeface="Arial"/>
                <a:cs typeface="Arial"/>
                <a:sym typeface="Arial"/>
              </a:rPr>
              <a:t>The ROE for Spotify is their only strength in this section. Compared to the sub-industry standard, Spotify is outpacing everyone else other than Netflix.</a:t>
            </a:r>
            <a:r>
              <a:rPr lang="en-US" sz="1200" b="0" i="0" u="none" strike="noStrike" kern="1200" cap="none" baseline="30000">
                <a:solidFill>
                  <a:schemeClr val="tx1"/>
                </a:solidFill>
                <a:effectLst/>
                <a:latin typeface="Arial"/>
                <a:cs typeface="Arial"/>
                <a:sym typeface="Arial"/>
              </a:rPr>
              <a:t>9</a:t>
            </a:r>
            <a:r>
              <a:rPr lang="en-US" sz="1200" b="0" i="0" u="none" strike="noStrike" kern="1200" cap="none" baseline="0">
                <a:solidFill>
                  <a:schemeClr val="tx1"/>
                </a:solidFill>
                <a:effectLst/>
                <a:latin typeface="Arial"/>
                <a:cs typeface="Arial"/>
                <a:sym typeface="Arial"/>
              </a:rPr>
              <a:t> That is not in percentage, but in growth Spotify is doing quite well. Disney and AMC have decreasing ROE ratios which means they aren’t utilizing their equity well.</a:t>
            </a:r>
            <a:r>
              <a:rPr lang="en-US" sz="1200" b="0" i="0" u="none" strike="noStrike" kern="1200" cap="none" baseline="30000">
                <a:solidFill>
                  <a:schemeClr val="tx1"/>
                </a:solidFill>
                <a:effectLst/>
                <a:latin typeface="Arial"/>
                <a:cs typeface="Arial"/>
                <a:sym typeface="Arial"/>
              </a:rPr>
              <a:t>10, 11</a:t>
            </a:r>
            <a:r>
              <a:rPr lang="en-US" sz="1200" b="0" i="0" u="none" strike="noStrike" kern="1200" cap="none" baseline="0">
                <a:solidFill>
                  <a:schemeClr val="tx1"/>
                </a:solidFill>
                <a:effectLst/>
                <a:latin typeface="Arial"/>
                <a:cs typeface="Arial"/>
                <a:sym typeface="Arial"/>
              </a:rPr>
              <a:t> COGS is also a weakness for Spotify. They are increasing their COGS every year over the last 3 and are not spending nearly as much as their competition.</a:t>
            </a:r>
            <a:r>
              <a:rPr lang="en-US" sz="1200" b="0" i="0" u="none" strike="noStrike" kern="1200" cap="none" baseline="30000">
                <a:solidFill>
                  <a:schemeClr val="tx1"/>
                </a:solidFill>
                <a:effectLst/>
                <a:latin typeface="Arial"/>
                <a:cs typeface="Arial"/>
                <a:sym typeface="Arial"/>
              </a:rPr>
              <a:t>12</a:t>
            </a:r>
            <a:r>
              <a:rPr lang="en-US" sz="1200" b="0" i="0" u="none" strike="noStrike" kern="1200" cap="none" baseline="0">
                <a:solidFill>
                  <a:schemeClr val="tx1"/>
                </a:solidFill>
                <a:effectLst/>
                <a:latin typeface="Arial"/>
                <a:cs typeface="Arial"/>
                <a:sym typeface="Arial"/>
              </a:rPr>
              <a:t> While spending less can be good, Spotify will need to worry about the difference in economies of scale. To turn their COGS into similar numbers, the conversion from Euros to US Dollars is 1 to 1.17. Spotify has COGS of $4,423 in 2018, $5,709 in 2019, and $6,641. These increasing COGS create a weakness for Spotify compared to the other competitors as Spotify does not have as much of an increase in costs and doesn’t spend as much either.</a:t>
            </a:r>
            <a:endParaRPr lang="en-US" sz="1200" b="0"/>
          </a:p>
          <a:p>
            <a:pPr marL="158750" indent="0">
              <a:buNone/>
            </a:pPr>
            <a:r>
              <a:rPr lang="en-US" sz="1200" b="1" i="0" u="none" strike="noStrike" kern="1200" cap="none">
                <a:solidFill>
                  <a:schemeClr val="tx1"/>
                </a:solidFill>
                <a:effectLst/>
                <a:latin typeface="Arial"/>
                <a:cs typeface="Arial"/>
                <a:sym typeface="Arial"/>
              </a:rPr>
              <a:t>References:</a:t>
            </a:r>
          </a:p>
          <a:p>
            <a:pPr marL="387350" indent="-228600">
              <a:buFont typeface="+mj-lt"/>
              <a:buAutoNum type="arabicPeriod"/>
            </a:pPr>
            <a:r>
              <a:rPr lang="en-US" sz="1200" i="1">
                <a:effectLst/>
              </a:rPr>
              <a:t>      Spotify Technology SA (</a:t>
            </a:r>
            <a:r>
              <a:rPr lang="en-US" sz="1200" i="1" err="1">
                <a:effectLst/>
              </a:rPr>
              <a:t>NYSE:spot</a:t>
            </a:r>
            <a:r>
              <a:rPr lang="en-US" sz="1200" i="1">
                <a:effectLst/>
              </a:rPr>
              <a:t>)</a:t>
            </a:r>
            <a:r>
              <a:rPr lang="en-US" sz="1200">
                <a:effectLst/>
              </a:rPr>
              <a:t>. AlphaSpread.com. (2021). Retrieved December 9, 2021, from https://www.alphaspread.com/security/nyse/spot/profitability/ratio/return-on-invested-capital. </a:t>
            </a:r>
            <a:endParaRPr lang="en-US" sz="1200" b="1" i="0" u="none" strike="noStrike" kern="1200" cap="none">
              <a:solidFill>
                <a:schemeClr val="tx1"/>
              </a:solidFill>
              <a:effectLst/>
              <a:latin typeface="Arial"/>
              <a:cs typeface="Arial"/>
              <a:sym typeface="Arial"/>
            </a:endParaRP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i="1">
                <a:effectLst/>
              </a:rPr>
              <a:t>Return on Invested Capital for The Walt Disney Company</a:t>
            </a:r>
            <a:r>
              <a:rPr lang="en-US" sz="2000">
                <a:effectLst/>
              </a:rPr>
              <a:t>. The Complete Toolbox for Investors. (2021). Retrieved December 9, 2021, from https://finbox.com/NYSE:DIS/explorer/roic. </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a:effectLst/>
              </a:rPr>
              <a:t>Stockrow.com. (2021). </a:t>
            </a:r>
            <a:r>
              <a:rPr lang="en-US" sz="2000" i="1">
                <a:effectLst/>
              </a:rPr>
              <a:t>Netflix, Inc.. ROIC</a:t>
            </a:r>
            <a:r>
              <a:rPr lang="en-US" sz="2000">
                <a:effectLst/>
              </a:rPr>
              <a:t>. Netflix, Inc. (NFLX) ROIC. Retrieved December 9, 2021, from https://stockrow.com/symbol/NFLX/roic. </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i="1">
                <a:effectLst/>
              </a:rPr>
              <a:t>Financial highlights</a:t>
            </a:r>
            <a:r>
              <a:rPr lang="en-US" sz="2000">
                <a:effectLst/>
              </a:rPr>
              <a:t>. Financial Performance - Financial Highlights | AMC Theatres. (2021). Retrieved December 9, 2021, from https://investor.amctheatres.com/financial-performance/financial-highlights/default.aspx. </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i="1">
                <a:effectLst/>
              </a:rPr>
              <a:t>Spotify Technology S.A. (NYSE:SPOT) Financials &gt; Ratios</a:t>
            </a:r>
            <a:r>
              <a:rPr lang="en-US" sz="2000">
                <a:effectLst/>
              </a:rPr>
              <a:t>. Standard and Poor's </a:t>
            </a:r>
            <a:r>
              <a:rPr lang="en-US" sz="2000" err="1">
                <a:effectLst/>
              </a:rPr>
              <a:t>NetAdvantage</a:t>
            </a:r>
            <a:r>
              <a:rPr lang="en-US" sz="2000">
                <a:effectLst/>
              </a:rPr>
              <a:t>. (2021). Retrieved December 9, 2021, from https://www-capitaliq-com.weblib.lib.umt.edu:2443/CIQDotNet/Financial/BalanceSheet.aspx?companyId=225595077&amp;statekey=72d3b258ed8f4a598c8fdecbc3fc6987. </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i="1">
                <a:effectLst/>
              </a:rPr>
              <a:t>Netflix, Inc. (</a:t>
            </a:r>
            <a:r>
              <a:rPr lang="en-US" sz="2000" i="1" err="1">
                <a:effectLst/>
              </a:rPr>
              <a:t>NasdaqGS:NFLX</a:t>
            </a:r>
            <a:r>
              <a:rPr lang="en-US" sz="2000" i="1">
                <a:effectLst/>
              </a:rPr>
              <a:t>) Financials &gt; Ratios</a:t>
            </a:r>
            <a:r>
              <a:rPr lang="en-US" sz="2000">
                <a:effectLst/>
              </a:rPr>
              <a:t>. Standard and Poor's </a:t>
            </a:r>
            <a:r>
              <a:rPr lang="en-US" sz="2000" err="1">
                <a:effectLst/>
              </a:rPr>
              <a:t>NetAdvantage</a:t>
            </a:r>
            <a:r>
              <a:rPr lang="en-US" sz="2000">
                <a:effectLst/>
              </a:rPr>
              <a:t>. (2021). Retrieved December 9, 2021, from https://www-capitaliq-com.weblib.lib.umt.edu:2443/CIQDotNet/Financial/Ratios.aspx?CompanyId=32012. </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i="1">
                <a:effectLst/>
              </a:rPr>
              <a:t>The Walt Disney Company (NYSE:DIS) Financials &gt; Ratios</a:t>
            </a:r>
            <a:r>
              <a:rPr lang="en-US" sz="2000">
                <a:effectLst/>
              </a:rPr>
              <a:t>. Standard and Poor's </a:t>
            </a:r>
            <a:r>
              <a:rPr lang="en-US" sz="2000" err="1">
                <a:effectLst/>
              </a:rPr>
              <a:t>NetAdvantage</a:t>
            </a:r>
            <a:r>
              <a:rPr lang="en-US" sz="2000">
                <a:effectLst/>
              </a:rPr>
              <a:t>. (2021). Retrieved December 9, 2021, from https://www-capitaliq-com.weblib.lib.umt.edu:2443/CIQDotNet/Fincancial/Ratios.aspx?CompanyId=191564. </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i="1">
                <a:effectLst/>
              </a:rPr>
              <a:t>AMC Entertainment Holdings, Inc. (NYSE:AMC) Financials &gt; Ratios</a:t>
            </a:r>
            <a:r>
              <a:rPr lang="en-US" sz="2000">
                <a:effectLst/>
              </a:rPr>
              <a:t>. Standard and Poor's </a:t>
            </a:r>
            <a:r>
              <a:rPr lang="en-US" sz="2000" err="1">
                <a:effectLst/>
              </a:rPr>
              <a:t>NetAdvantage</a:t>
            </a:r>
            <a:r>
              <a:rPr lang="en-US" sz="2000">
                <a:effectLst/>
              </a:rPr>
              <a:t>. (2021). Retrieved December 9, 2021, from https://www-capitaliq-com.weblib.lib.umt.edu:2443/CIQDotNet/Financial/Ratios.aspx?CompanyId=34874958. </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i="1">
                <a:effectLst/>
              </a:rPr>
              <a:t>Movies and Entertainment Key Stats &amp; Ratios</a:t>
            </a:r>
            <a:r>
              <a:rPr lang="en-US" sz="2000">
                <a:effectLst/>
              </a:rPr>
              <a:t>. Standard and Poor's </a:t>
            </a:r>
            <a:r>
              <a:rPr lang="en-US" sz="2000" err="1">
                <a:effectLst/>
              </a:rPr>
              <a:t>NetAdvantage</a:t>
            </a:r>
            <a:r>
              <a:rPr lang="en-US" sz="2000">
                <a:effectLst/>
              </a:rPr>
              <a:t>. (2021). Retrieved December 9, 2021, from https://www-capitaliq-com.weblib.lib.umt.edu:2443/CIQDotNet/Lists/KeyStats.aspx?listObjectId=100885927. </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i="1">
                <a:effectLst/>
              </a:rPr>
              <a:t>The Walt Disney Company (NYSE:DIS) Financials &gt; Ratios</a:t>
            </a:r>
            <a:r>
              <a:rPr lang="en-US" sz="2000">
                <a:effectLst/>
              </a:rPr>
              <a:t>. Standard and Poor's </a:t>
            </a:r>
            <a:r>
              <a:rPr lang="en-US" sz="2000" err="1">
                <a:effectLst/>
              </a:rPr>
              <a:t>NetAdvantage</a:t>
            </a:r>
            <a:r>
              <a:rPr lang="en-US" sz="2000">
                <a:effectLst/>
              </a:rPr>
              <a:t>. (2021). Retrieved December 9, 2021, from https://www-capitaliq-com.weblib.lib.umt.edu:2443/CIQDotNet/Fincancial/Ratios.aspx?CompanyId=191564. </a:t>
            </a:r>
          </a:p>
          <a:p>
            <a:pPr marL="615950" indent="-457200">
              <a:buFont typeface="+mj-lt"/>
              <a:buAutoNum type="arabicPeriod"/>
            </a:pPr>
            <a:r>
              <a:rPr lang="en-US" sz="2000" i="1">
                <a:effectLst/>
              </a:rPr>
              <a:t>AMC Entertainment Holdings, Inc. (NYSE:AMC) Financials &gt; Ratios</a:t>
            </a:r>
            <a:r>
              <a:rPr lang="en-US" sz="2000">
                <a:effectLst/>
              </a:rPr>
              <a:t>. Standard and Poor's </a:t>
            </a:r>
            <a:r>
              <a:rPr lang="en-US" sz="2000" err="1">
                <a:effectLst/>
              </a:rPr>
              <a:t>NetAdvantage</a:t>
            </a:r>
            <a:r>
              <a:rPr lang="en-US" sz="2000">
                <a:effectLst/>
              </a:rPr>
              <a:t>. (2021). Retrieved December 9, 2021, from https://www-capitaliq-com.weblib.lib.umt.edu:2443/CIQDotNet/Financial/Ratios.aspx?CompanyId=34874958.</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i="1">
                <a:effectLst/>
              </a:rPr>
              <a:t>Spotify Technology S.A. (NYSE:SPOT) Financials &gt; Income Statement</a:t>
            </a:r>
            <a:r>
              <a:rPr lang="en-US" sz="2000">
                <a:effectLst/>
              </a:rPr>
              <a:t>. Standard and Poor's </a:t>
            </a:r>
            <a:r>
              <a:rPr lang="en-US" sz="2000" err="1">
                <a:effectLst/>
              </a:rPr>
              <a:t>NetAdvantage</a:t>
            </a:r>
            <a:r>
              <a:rPr lang="en-US" sz="2000">
                <a:effectLst/>
              </a:rPr>
              <a:t>. (2021). Retrieved December 9, 2021, from https://www-capitaliq-com.weblib.lib.umt.edu:2443/CIQDotNet/Financial/IncomeStatement.aspx?companyId=225595077&amp;statekey=72d3b258ed8f4a598c8fdecbc3fc6987.</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i="1">
                <a:effectLst/>
              </a:rPr>
              <a:t>The Walt Disney Company (NYSE:DIS) Financials &gt; Income Statement</a:t>
            </a:r>
            <a:r>
              <a:rPr lang="en-US" sz="2000">
                <a:effectLst/>
              </a:rPr>
              <a:t>. Standard and Poor's </a:t>
            </a:r>
            <a:r>
              <a:rPr lang="en-US" sz="2000" err="1">
                <a:effectLst/>
              </a:rPr>
              <a:t>NetAdvantage</a:t>
            </a:r>
            <a:r>
              <a:rPr lang="en-US" sz="2000">
                <a:effectLst/>
              </a:rPr>
              <a:t>. (2021). Retrieved December 9, 2021, from https://www-capitaliq-com.weblib.lib.umt.edu:2443/CIQDotNet/Fincancial/IncomeStatement.aspx?CompanyId=191564. </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3600" i="1">
                <a:effectLst/>
              </a:rPr>
              <a:t>Netflix, Inc. (</a:t>
            </a:r>
            <a:r>
              <a:rPr lang="en-US" sz="3600" i="1" err="1">
                <a:effectLst/>
              </a:rPr>
              <a:t>NasdaqGS:NFLX</a:t>
            </a:r>
            <a:r>
              <a:rPr lang="en-US" sz="3600" i="1">
                <a:effectLst/>
              </a:rPr>
              <a:t>) Financials &gt; Income Statement</a:t>
            </a:r>
            <a:r>
              <a:rPr lang="en-US" sz="3600">
                <a:effectLst/>
              </a:rPr>
              <a:t>. Standard and Poor's </a:t>
            </a:r>
            <a:r>
              <a:rPr lang="en-US" sz="3600" err="1">
                <a:effectLst/>
              </a:rPr>
              <a:t>NetAdvantage</a:t>
            </a:r>
            <a:r>
              <a:rPr lang="en-US" sz="3600">
                <a:effectLst/>
              </a:rPr>
              <a:t>. (2021). Retrieved December 9, 2021, from https://www-capitaliq-com.weblib.lib.umt.edu:2443/CIQDotNet/Financial/IncomeStatement.aspx?CompanyId=32012. </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5400" i="1">
                <a:effectLst/>
              </a:rPr>
              <a:t>AMC Entertainment Holdings, Inc. (NYSE:AMC) Financials &gt; Income Statement</a:t>
            </a:r>
            <a:r>
              <a:rPr lang="en-US" sz="5400">
                <a:effectLst/>
              </a:rPr>
              <a:t>. Standard and Poor's </a:t>
            </a:r>
            <a:r>
              <a:rPr lang="en-US" sz="5400" err="1">
                <a:effectLst/>
              </a:rPr>
              <a:t>NetAdvantage</a:t>
            </a:r>
            <a:r>
              <a:rPr lang="en-US" sz="5400">
                <a:effectLst/>
              </a:rPr>
              <a:t>. (2021). Retrieved December 9, 2021, from https://www-capitaliq-com.weblib.lib.umt.edu:2443/CIQDotNet/Financial/IncomeStatement.aspx?CompanyId=34874958. </a:t>
            </a: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endParaRPr lang="en-US" sz="5400">
              <a:effectLst/>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mj-lt"/>
              <a:buNone/>
              <a:tabLst/>
              <a:defRPr/>
            </a:pPr>
            <a:endParaRPr lang="en-US" sz="5400">
              <a:effectLst/>
            </a:endParaRP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endParaRPr lang="en-US" sz="3600">
              <a:effectLst/>
            </a:endParaRP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endParaRPr lang="en-US" sz="2000">
              <a:effectLst/>
            </a:endParaRPr>
          </a:p>
          <a:p>
            <a:pPr marL="615950" marR="0" lvl="0" indent="-4572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endParaRPr lang="en-US" sz="2000">
              <a:effectLst/>
            </a:endParaRPr>
          </a:p>
          <a:p>
            <a:pPr marL="387350" indent="-228600">
              <a:buFont typeface="+mj-lt"/>
              <a:buAutoNum type="arabicPeriod"/>
            </a:pPr>
            <a:endParaRPr lang="en-US" sz="1200"/>
          </a:p>
          <a:p>
            <a:pPr marL="0" lvl="0" indent="0" algn="l" rtl="0">
              <a:spcBef>
                <a:spcPts val="0"/>
              </a:spcBef>
              <a:spcAft>
                <a:spcPts val="0"/>
              </a:spcAft>
              <a:buNone/>
            </a:pPr>
            <a:endParaRPr>
              <a:latin typeface="Times New Roman"/>
              <a:ea typeface="Times New Roman"/>
              <a:cs typeface="Times New Roman"/>
              <a:sym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49456ada94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49456ada94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49456ada94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49456ada94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b="1">
                <a:latin typeface="Times New Roman"/>
                <a:ea typeface="Times New Roman"/>
                <a:cs typeface="Times New Roman"/>
                <a:sym typeface="Times New Roman"/>
              </a:rPr>
              <a:t>Macro-Environment:</a:t>
            </a:r>
          </a:p>
          <a:p>
            <a:pPr marL="0" lvl="0" indent="0" algn="l" rtl="0">
              <a:spcBef>
                <a:spcPts val="0"/>
              </a:spcBef>
              <a:spcAft>
                <a:spcPts val="0"/>
              </a:spcAft>
              <a:buNone/>
            </a:pPr>
            <a:r>
              <a:rPr lang="en-US" sz="1200" b="0">
                <a:latin typeface="Times New Roman"/>
                <a:ea typeface="Times New Roman"/>
                <a:cs typeface="Times New Roman"/>
                <a:sym typeface="Times New Roman"/>
              </a:rPr>
              <a:t>Spotify should focus on the content wars. By focusing on increasing their original content, such as podcasts, Spotify will be able to add different customers that might not have been interested in subscribing in the first place. Having more subscribers adds to Spotify’s revenues and can increase their profitability. </a:t>
            </a:r>
          </a:p>
          <a:p>
            <a:pPr marL="0" lvl="0" indent="0" algn="l" rtl="0">
              <a:spcBef>
                <a:spcPts val="0"/>
              </a:spcBef>
              <a:spcAft>
                <a:spcPts val="0"/>
              </a:spcAft>
              <a:buNone/>
            </a:pPr>
            <a:endParaRPr lang="en-US" sz="1200" b="0">
              <a:latin typeface="Times New Roman"/>
              <a:ea typeface="Times New Roman"/>
              <a:cs typeface="Times New Roman"/>
              <a:sym typeface="Times New Roman"/>
            </a:endParaRPr>
          </a:p>
          <a:p>
            <a:pPr marL="0" lvl="0" indent="0" algn="l" rtl="0">
              <a:spcBef>
                <a:spcPts val="0"/>
              </a:spcBef>
              <a:spcAft>
                <a:spcPts val="0"/>
              </a:spcAft>
              <a:buNone/>
            </a:pPr>
            <a:r>
              <a:rPr lang="en-US" sz="1200" b="0">
                <a:latin typeface="Times New Roman"/>
                <a:ea typeface="Times New Roman"/>
                <a:cs typeface="Times New Roman"/>
                <a:sym typeface="Times New Roman"/>
              </a:rPr>
              <a:t>They should also focus on how the infrastructure bill can help them. Having the United States increase the amount of funding going toward broadband infrastructure can help Spotify reach out to more potential listeners and get more customers. This allows them to have more revenue and increase their profitability. Spotify can take advantage of this opportunity by providing more funding to broadband projects across the U.S. and putting their name on the marketing for increased broadband. </a:t>
            </a:r>
          </a:p>
          <a:p>
            <a:pPr marL="0" lvl="0" indent="0" algn="l" rtl="0">
              <a:spcBef>
                <a:spcPts val="0"/>
              </a:spcBef>
              <a:spcAft>
                <a:spcPts val="0"/>
              </a:spcAft>
              <a:buNone/>
            </a:pPr>
            <a:endParaRPr lang="en-US" sz="1200" b="0">
              <a:latin typeface="Times New Roman"/>
              <a:ea typeface="Times New Roman"/>
              <a:cs typeface="Times New Roman"/>
              <a:sym typeface="Times New Roman"/>
            </a:endParaRPr>
          </a:p>
          <a:p>
            <a:pPr marL="0" lvl="0" indent="0" algn="l" rtl="0">
              <a:spcBef>
                <a:spcPts val="0"/>
              </a:spcBef>
              <a:spcAft>
                <a:spcPts val="0"/>
              </a:spcAft>
              <a:buNone/>
            </a:pPr>
            <a:r>
              <a:rPr lang="en-US" sz="1200" b="1">
                <a:latin typeface="Times New Roman"/>
                <a:ea typeface="Times New Roman"/>
                <a:cs typeface="Times New Roman"/>
                <a:sym typeface="Times New Roman"/>
              </a:rPr>
              <a:t>Porter’s Five Forces:</a:t>
            </a:r>
          </a:p>
          <a:p>
            <a:pPr marL="0" lvl="0" indent="0" algn="l" rtl="0">
              <a:spcBef>
                <a:spcPts val="0"/>
              </a:spcBef>
              <a:spcAft>
                <a:spcPts val="0"/>
              </a:spcAft>
              <a:buNone/>
            </a:pPr>
            <a:r>
              <a:rPr lang="en-US" sz="1200" b="0">
                <a:latin typeface="Times New Roman"/>
                <a:ea typeface="Times New Roman"/>
                <a:cs typeface="Times New Roman"/>
                <a:sym typeface="Times New Roman"/>
              </a:rPr>
              <a:t>Spotify should focus on the brand loyalty within the Risk of Entry force for Porter’s Five Forces. Increasing the brand loyalty that customers have to Spotify will keep them from branching out and using too many other streaming services. If customers stay with Spotify, they are more likely to convert from ad-based listening to premium, and if they are already a premium member, they will continue to support that if they are loyal to the Spotify Brand. Keeping revenues and increasing the revenues of customers transitioning from ad-based to premium would increase Spotify’s profitability. </a:t>
            </a:r>
          </a:p>
          <a:p>
            <a:pPr marL="0" lvl="0" indent="0" algn="l" rtl="0">
              <a:spcBef>
                <a:spcPts val="0"/>
              </a:spcBef>
              <a:spcAft>
                <a:spcPts val="0"/>
              </a:spcAft>
              <a:buNone/>
            </a:pPr>
            <a:endParaRPr lang="en-US" sz="1200" b="0">
              <a:latin typeface="Times New Roman"/>
              <a:ea typeface="Times New Roman"/>
              <a:cs typeface="Times New Roman"/>
              <a:sym typeface="Times New Roman"/>
            </a:endParaRPr>
          </a:p>
          <a:p>
            <a:pPr marL="0" lvl="0" indent="0" algn="l" rtl="0">
              <a:spcBef>
                <a:spcPts val="0"/>
              </a:spcBef>
              <a:spcAft>
                <a:spcPts val="0"/>
              </a:spcAft>
              <a:buNone/>
            </a:pPr>
            <a:r>
              <a:rPr lang="en-US" sz="1200" b="0">
                <a:latin typeface="Times New Roman"/>
                <a:ea typeface="Times New Roman"/>
                <a:cs typeface="Times New Roman"/>
                <a:sym typeface="Times New Roman"/>
              </a:rPr>
              <a:t>Spotify should also focus on continuing to solidify the industry. While they have spent 2020 and 2021 investing in podcast companies, Spotify should continue to acquire music and podcast streaming companies, so they are able to improve their market share and earn more revenue. By earning more revenue, Spotify would be able to increase their profitability because of the scale of business that they have. The more small streaming companies that they own, the less Spotify needs to adjust their prices to increase their profitability.</a:t>
            </a:r>
          </a:p>
          <a:p>
            <a:pPr marL="0" lvl="0" indent="0" algn="l" rtl="0">
              <a:spcBef>
                <a:spcPts val="0"/>
              </a:spcBef>
              <a:spcAft>
                <a:spcPts val="0"/>
              </a:spcAft>
              <a:buNone/>
            </a:pPr>
            <a:endParaRPr sz="1200">
              <a:latin typeface="Times New Roman"/>
              <a:ea typeface="Times New Roman"/>
              <a:cs typeface="Times New Roman"/>
              <a:sym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49456ada94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49456ada94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b="1">
                <a:latin typeface="Times New Roman"/>
                <a:ea typeface="Times New Roman"/>
                <a:cs typeface="Times New Roman"/>
                <a:sym typeface="Times New Roman"/>
              </a:rPr>
              <a:t>Business Model:</a:t>
            </a:r>
          </a:p>
          <a:p>
            <a:pPr marL="0" lvl="0" indent="0" algn="l" rtl="0">
              <a:spcBef>
                <a:spcPts val="0"/>
              </a:spcBef>
              <a:spcAft>
                <a:spcPts val="0"/>
              </a:spcAft>
              <a:buNone/>
            </a:pPr>
            <a:r>
              <a:rPr lang="en-US" sz="1200" b="0">
                <a:latin typeface="Times New Roman"/>
                <a:ea typeface="Times New Roman"/>
                <a:cs typeface="Times New Roman"/>
                <a:sym typeface="Times New Roman"/>
              </a:rPr>
              <a:t>Spotify should maintain its Freemium business model. Offering customers the option of listening to free, with ads, music allows Spotify to make some money while still getting customers to listen to their service. Having the free option at the beginning can cause customers to try the free version for a while and then transition into the premium version after some time testing out Spotify. This creates opportunities for Spotify to convert free listeners to premium listeners and get more money out of customers. Spotify will also be still making some money from its ad-based listening. However, Spotify should increase its premium price and work on creating more original content if it wants to be more profitable. </a:t>
            </a:r>
          </a:p>
          <a:p>
            <a:pPr marL="0" lvl="0" indent="0" algn="l" rtl="0">
              <a:spcBef>
                <a:spcPts val="0"/>
              </a:spcBef>
              <a:spcAft>
                <a:spcPts val="0"/>
              </a:spcAft>
              <a:buNone/>
            </a:pPr>
            <a:endParaRPr lang="en-US" sz="1200">
              <a:latin typeface="Times New Roman"/>
              <a:ea typeface="Times New Roman"/>
              <a:cs typeface="Times New Roman"/>
              <a:sym typeface="Times New Roman"/>
            </a:endParaRPr>
          </a:p>
          <a:p>
            <a:pPr marL="0" lvl="0" indent="0" algn="l" rtl="0">
              <a:spcBef>
                <a:spcPts val="0"/>
              </a:spcBef>
              <a:spcAft>
                <a:spcPts val="0"/>
              </a:spcAft>
              <a:buNone/>
            </a:pPr>
            <a:r>
              <a:rPr lang="en-US" sz="1200" b="1">
                <a:latin typeface="Times New Roman"/>
                <a:ea typeface="Times New Roman"/>
                <a:cs typeface="Times New Roman"/>
                <a:sym typeface="Times New Roman"/>
              </a:rPr>
              <a:t>Value-Chain:</a:t>
            </a:r>
          </a:p>
          <a:p>
            <a:pPr marL="0" lvl="0" indent="0" algn="l" rtl="0">
              <a:spcBef>
                <a:spcPts val="0"/>
              </a:spcBef>
              <a:spcAft>
                <a:spcPts val="0"/>
              </a:spcAft>
              <a:buNone/>
            </a:pPr>
            <a:r>
              <a:rPr lang="en-US" sz="1200" b="0">
                <a:latin typeface="Times New Roman"/>
                <a:ea typeface="Times New Roman"/>
                <a:cs typeface="Times New Roman"/>
                <a:sym typeface="Times New Roman"/>
              </a:rPr>
              <a:t>Spotify should address their licensing weakness. Spotify has millions of songs that it provides on its app, and all of those songs need to be licensed. Having a dedicated legal team, which they have, that makes it simple to acquire the licensing for all songs is something that would help improve their profitability. If Spotify were able to target in on their licensing fees and get those costs lowered as much as they can, while still legally gaining their licenses, they would increase their profitability. </a:t>
            </a:r>
          </a:p>
          <a:p>
            <a:pPr marL="0" lvl="0" indent="0" algn="l" rtl="0">
              <a:spcBef>
                <a:spcPts val="0"/>
              </a:spcBef>
              <a:spcAft>
                <a:spcPts val="0"/>
              </a:spcAft>
              <a:buNone/>
            </a:pPr>
            <a:endParaRPr lang="en-US" sz="1200" b="0">
              <a:latin typeface="Times New Roman"/>
              <a:ea typeface="Times New Roman"/>
              <a:cs typeface="Times New Roman"/>
              <a:sym typeface="Times New Roman"/>
            </a:endParaRPr>
          </a:p>
          <a:p>
            <a:pPr marL="0" lvl="0" indent="0" algn="l" rtl="0">
              <a:spcBef>
                <a:spcPts val="0"/>
              </a:spcBef>
              <a:spcAft>
                <a:spcPts val="0"/>
              </a:spcAft>
              <a:buNone/>
            </a:pPr>
            <a:r>
              <a:rPr lang="en-US" sz="1200" b="0">
                <a:latin typeface="Times New Roman"/>
                <a:ea typeface="Times New Roman"/>
                <a:cs typeface="Times New Roman"/>
                <a:sym typeface="Times New Roman"/>
              </a:rPr>
              <a:t>The data storage for Spotify is another weakness that should be addressed to help improve Spotify’s profitability. Spotify should investigate a better way to store data so Spotify can host that storage, and minimize the storage needed to hold over 30 million songs. </a:t>
            </a:r>
            <a:r>
              <a:rPr lang="en-US" sz="1200" b="0" dirty="0">
                <a:latin typeface="Times New Roman"/>
                <a:ea typeface="Times New Roman"/>
                <a:cs typeface="Times New Roman"/>
                <a:sym typeface="Times New Roman"/>
              </a:rPr>
              <a:t>Finding ways to compress the storage would be a good way to alter their storage needs. Spotify should also get more access to their storage at Google. </a:t>
            </a:r>
            <a:r>
              <a:rPr lang="en-US" sz="1200" b="0">
                <a:latin typeface="Times New Roman"/>
                <a:ea typeface="Times New Roman"/>
                <a:cs typeface="Times New Roman"/>
                <a:sym typeface="Times New Roman"/>
              </a:rPr>
              <a:t>Doing so could be complicated but would be worth it in the long run. </a:t>
            </a:r>
            <a:endParaRPr lang="en-US" sz="1200">
              <a:latin typeface="Times New Roman"/>
              <a:ea typeface="Times New Roman"/>
              <a:cs typeface="Times New Roman"/>
              <a:sym typeface="Times New Roman"/>
            </a:endParaRPr>
          </a:p>
          <a:p>
            <a:pPr marL="0" lvl="0" indent="0" algn="l" rtl="0">
              <a:spcBef>
                <a:spcPts val="0"/>
              </a:spcBef>
              <a:spcAft>
                <a:spcPts val="0"/>
              </a:spcAft>
              <a:buNone/>
            </a:pPr>
            <a:endParaRPr lang="en-US" sz="1200" b="1">
              <a:latin typeface="Times New Roman"/>
              <a:ea typeface="Times New Roman"/>
              <a:cs typeface="Times New Roman"/>
              <a:sym typeface="Times New Roman"/>
            </a:endParaRPr>
          </a:p>
          <a:p>
            <a:pPr marL="0" lvl="0" indent="0" algn="l" rtl="0">
              <a:spcBef>
                <a:spcPts val="0"/>
              </a:spcBef>
              <a:spcAft>
                <a:spcPts val="0"/>
              </a:spcAft>
              <a:buNone/>
            </a:pPr>
            <a:r>
              <a:rPr lang="en-US" sz="1200" b="1">
                <a:latin typeface="Times New Roman"/>
                <a:ea typeface="Times New Roman"/>
                <a:cs typeface="Times New Roman"/>
                <a:sym typeface="Times New Roman"/>
              </a:rPr>
              <a:t>FLS:</a:t>
            </a:r>
          </a:p>
          <a:p>
            <a:pPr marL="0" lvl="0" indent="0" algn="l" rtl="0">
              <a:spcBef>
                <a:spcPts val="0"/>
              </a:spcBef>
              <a:spcAft>
                <a:spcPts val="0"/>
              </a:spcAft>
              <a:buNone/>
            </a:pPr>
            <a:r>
              <a:rPr lang="en-US" sz="1200" b="0">
                <a:latin typeface="Times New Roman"/>
                <a:ea typeface="Times New Roman"/>
                <a:cs typeface="Times New Roman"/>
                <a:sym typeface="Times New Roman"/>
              </a:rPr>
              <a:t>The efficiency of Spotify is a weakness that needs to be addressed and could be improved by increasing their gross margins for revenue. To increase this efficiency, Spotify should attempt to find a way to reduce its Cost of Goods sold in an attempt to lower the cost of providing their service. Finding cheaper ways to acquire music, or different ways to provide ads would help lower the cost of their service.</a:t>
            </a:r>
          </a:p>
          <a:p>
            <a:pPr marL="0" lvl="0" indent="0" algn="l" rtl="0">
              <a:spcBef>
                <a:spcPts val="0"/>
              </a:spcBef>
              <a:spcAft>
                <a:spcPts val="0"/>
              </a:spcAft>
              <a:buNone/>
            </a:pPr>
            <a:endParaRPr lang="en-US" sz="1200" b="0">
              <a:latin typeface="Times New Roman"/>
              <a:ea typeface="Times New Roman"/>
              <a:cs typeface="Times New Roman"/>
              <a:sym typeface="Times New Roman"/>
            </a:endParaRPr>
          </a:p>
          <a:p>
            <a:pPr marL="0" lvl="0" indent="0" algn="l" rtl="0">
              <a:spcBef>
                <a:spcPts val="0"/>
              </a:spcBef>
              <a:spcAft>
                <a:spcPts val="0"/>
              </a:spcAft>
              <a:buNone/>
            </a:pPr>
            <a:r>
              <a:rPr lang="en-US" sz="1200" b="0">
                <a:latin typeface="Times New Roman"/>
                <a:ea typeface="Times New Roman"/>
                <a:cs typeface="Times New Roman"/>
                <a:sym typeface="Times New Roman"/>
              </a:rPr>
              <a:t>Quality is the other weakness that Spotify should focus on. Improving the quality of Spotify services would help and decreasing the costs that Spotify incurs would increase that quality as well. Finding the most productive and efficient way to run the Spotify services will come with time and experience but getting those costs down and creating more productivity will help Spotify improve its quality.</a:t>
            </a:r>
          </a:p>
          <a:p>
            <a:pPr marL="0" lvl="0" indent="0" algn="l" rtl="0">
              <a:spcBef>
                <a:spcPts val="0"/>
              </a:spcBef>
              <a:spcAft>
                <a:spcPts val="0"/>
              </a:spcAft>
              <a:buNone/>
            </a:pPr>
            <a:endParaRPr lang="en-US" sz="1200" b="1">
              <a:latin typeface="Times New Roman"/>
              <a:ea typeface="Times New Roman"/>
              <a:cs typeface="Times New Roman"/>
              <a:sym typeface="Times New Roman"/>
            </a:endParaRPr>
          </a:p>
          <a:p>
            <a:pPr marL="0" lvl="0" indent="0" algn="l" rtl="0">
              <a:spcBef>
                <a:spcPts val="0"/>
              </a:spcBef>
              <a:spcAft>
                <a:spcPts val="0"/>
              </a:spcAft>
              <a:buNone/>
            </a:pPr>
            <a:r>
              <a:rPr lang="en-US" sz="1200" b="1">
                <a:latin typeface="Times New Roman"/>
                <a:ea typeface="Times New Roman"/>
                <a:cs typeface="Times New Roman"/>
                <a:sym typeface="Times New Roman"/>
              </a:rPr>
              <a:t>Corporate-Level:</a:t>
            </a:r>
          </a:p>
          <a:p>
            <a:pPr marL="0" lvl="0" indent="0" algn="l" rtl="0">
              <a:spcBef>
                <a:spcPts val="0"/>
              </a:spcBef>
              <a:spcAft>
                <a:spcPts val="0"/>
              </a:spcAft>
              <a:buNone/>
            </a:pPr>
            <a:r>
              <a:rPr lang="en-US" sz="1200" b="0">
                <a:latin typeface="Times New Roman"/>
                <a:ea typeface="Times New Roman"/>
                <a:cs typeface="Times New Roman"/>
                <a:sym typeface="Times New Roman"/>
              </a:rPr>
              <a:t>Spotify should pursue the horizontal corporate-level strategy to boost its profitability. By expanding horizontally and merging with other streaming services, Spotify can increase its profitability by increasing the scale of products and services it offers. They will also reduce the number of competitors that Spotify needs to compete with, which will allow Spotify to have a greater market share and increase their revenues. Increasing the revenues of Spotify will help boost their profitability, as it offsets the high number of expenses that Spotify has due to its licensing fees. This also would lower the bargaining power of buyers in the Movies and Entertainment industry because there will be less options to choose from when picking a competitor. Spotify will also boost its market share and increase its bargaining power with suppliers. By having less firms to choose from, suppliers will have to work with Spotify to distribute their music to consumers.</a:t>
            </a:r>
          </a:p>
          <a:p>
            <a:pPr marL="0" lvl="0" indent="0" algn="l" rtl="0">
              <a:spcBef>
                <a:spcPts val="0"/>
              </a:spcBef>
              <a:spcAft>
                <a:spcPts val="0"/>
              </a:spcAft>
              <a:buNone/>
            </a:pPr>
            <a:endParaRPr lang="en-US" sz="1200">
              <a:latin typeface="Times New Roman"/>
              <a:ea typeface="Times New Roman"/>
              <a:cs typeface="Times New Roman"/>
              <a:sym typeface="Times New Roman"/>
            </a:endParaRPr>
          </a:p>
          <a:p>
            <a:pPr marL="0" lvl="0" indent="0" algn="l" rtl="0">
              <a:spcBef>
                <a:spcPts val="0"/>
              </a:spcBef>
              <a:spcAft>
                <a:spcPts val="0"/>
              </a:spcAft>
              <a:buNone/>
            </a:pPr>
            <a:endParaRPr sz="1200">
              <a:latin typeface="Times New Roman"/>
              <a:ea typeface="Times New Roman"/>
              <a:cs typeface="Times New Roman"/>
              <a:sym typeface="Times New Roman"/>
            </a:endParaRPr>
          </a:p>
        </p:txBody>
      </p:sp>
    </p:spTree>
    <p:extLst>
      <p:ext uri="{BB962C8B-B14F-4D97-AF65-F5344CB8AC3E}">
        <p14:creationId xmlns:p14="http://schemas.microsoft.com/office/powerpoint/2010/main" val="747936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4208bb802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4208bb802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1800" b="1" dirty="0">
                <a:effectLst/>
                <a:latin typeface="Calibri" panose="020F0502020204030204" pitchFamily="34" charset="0"/>
                <a:ea typeface="Calibri" panose="020F0502020204030204" pitchFamily="34" charset="0"/>
              </a:rPr>
              <a:t>Notes:</a:t>
            </a:r>
          </a:p>
          <a:p>
            <a:pPr marL="0" lvl="0" indent="0" algn="l" rtl="0">
              <a:lnSpc>
                <a:spcPct val="115000"/>
              </a:lnSpc>
              <a:spcBef>
                <a:spcPts val="0"/>
              </a:spcBef>
              <a:spcAft>
                <a:spcPts val="0"/>
              </a:spcAft>
              <a:buNone/>
            </a:pPr>
            <a:r>
              <a:rPr lang="en-US" sz="1800" b="0" dirty="0">
                <a:effectLst/>
                <a:latin typeface="Calibri" panose="020F0502020204030204" pitchFamily="34" charset="0"/>
                <a:ea typeface="Calibri" panose="020F0502020204030204" pitchFamily="34" charset="0"/>
              </a:rPr>
              <a:t>Spotify is an audio streaming service that was founded in Stockholm, Sweden in 2006.</a:t>
            </a:r>
            <a:r>
              <a:rPr lang="en-US" sz="1800" b="0" baseline="30000" dirty="0">
                <a:effectLst/>
                <a:latin typeface="Calibri" panose="020F0502020204030204" pitchFamily="34" charset="0"/>
                <a:ea typeface="Calibri" panose="020F0502020204030204" pitchFamily="34" charset="0"/>
              </a:rPr>
              <a:t>1</a:t>
            </a:r>
            <a:r>
              <a:rPr lang="en-US" sz="1800" b="0" dirty="0">
                <a:effectLst/>
                <a:latin typeface="Calibri" panose="020F0502020204030204" pitchFamily="34" charset="0"/>
                <a:ea typeface="Calibri" panose="020F0502020204030204" pitchFamily="34" charset="0"/>
              </a:rPr>
              <a:t> Its founders, Daniel Ek and Martin </a:t>
            </a:r>
            <a:r>
              <a:rPr lang="en-US" sz="1800" b="0" dirty="0" err="1">
                <a:effectLst/>
                <a:latin typeface="Calibri" panose="020F0502020204030204" pitchFamily="34" charset="0"/>
                <a:ea typeface="Calibri" panose="020F0502020204030204" pitchFamily="34" charset="0"/>
              </a:rPr>
              <a:t>Lorentzen</a:t>
            </a:r>
            <a:r>
              <a:rPr lang="en-US" sz="1800" b="0" dirty="0">
                <a:effectLst/>
                <a:latin typeface="Calibri" panose="020F0502020204030204" pitchFamily="34" charset="0"/>
                <a:ea typeface="Calibri" panose="020F0502020204030204" pitchFamily="34" charset="0"/>
              </a:rPr>
              <a:t>, created the company as a response to audio piracy in the early 2000s.</a:t>
            </a:r>
            <a:r>
              <a:rPr lang="en-US" sz="1800" b="0" baseline="30000" dirty="0">
                <a:effectLst/>
                <a:latin typeface="Calibri" panose="020F0502020204030204" pitchFamily="34" charset="0"/>
                <a:ea typeface="Calibri" panose="020F0502020204030204" pitchFamily="34" charset="0"/>
              </a:rPr>
              <a:t>2</a:t>
            </a:r>
            <a:r>
              <a:rPr lang="en-US" sz="1800" b="0" dirty="0">
                <a:effectLst/>
                <a:latin typeface="Calibri" panose="020F0502020204030204" pitchFamily="34" charset="0"/>
                <a:ea typeface="Calibri" panose="020F0502020204030204" pitchFamily="34" charset="0"/>
              </a:rPr>
              <a:t> Spotify allows customers to easily access digital music, while also allowing the artists and record labels to be compensated for their products.</a:t>
            </a:r>
            <a:r>
              <a:rPr lang="en-US" sz="1800" b="0" baseline="30000" dirty="0">
                <a:effectLst/>
                <a:latin typeface="Calibri" panose="020F0502020204030204" pitchFamily="34" charset="0"/>
                <a:ea typeface="Calibri" panose="020F0502020204030204" pitchFamily="34" charset="0"/>
              </a:rPr>
              <a:t>3</a:t>
            </a:r>
          </a:p>
          <a:p>
            <a:pPr marL="0" lvl="0" indent="0" algn="l" rtl="0">
              <a:lnSpc>
                <a:spcPct val="115000"/>
              </a:lnSpc>
              <a:spcBef>
                <a:spcPts val="0"/>
              </a:spcBef>
              <a:spcAft>
                <a:spcPts val="0"/>
              </a:spcAft>
              <a:buNone/>
            </a:pPr>
            <a:r>
              <a:rPr lang="en-US" sz="1800" b="0" dirty="0">
                <a:effectLst/>
                <a:latin typeface="Calibri" panose="020F0502020204030204" pitchFamily="34" charset="0"/>
                <a:ea typeface="Calibri" panose="020F0502020204030204" pitchFamily="34" charset="0"/>
              </a:rPr>
              <a:t> </a:t>
            </a:r>
          </a:p>
          <a:p>
            <a:pPr marL="0" lvl="0" indent="0" algn="l" rtl="0">
              <a:lnSpc>
                <a:spcPct val="115000"/>
              </a:lnSpc>
              <a:spcBef>
                <a:spcPts val="0"/>
              </a:spcBef>
              <a:spcAft>
                <a:spcPts val="0"/>
              </a:spcAft>
              <a:buNone/>
            </a:pPr>
            <a:r>
              <a:rPr lang="en-US" sz="1800" b="1" dirty="0">
                <a:effectLst/>
                <a:latin typeface="Calibri" panose="020F0502020204030204" pitchFamily="34" charset="0"/>
                <a:ea typeface="Calibri" panose="020F0502020204030204" pitchFamily="34" charset="0"/>
              </a:rPr>
              <a:t>References:</a:t>
            </a:r>
          </a:p>
          <a:p>
            <a:pPr marL="342900" lvl="0" indent="-342900" algn="l" rtl="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rPr>
              <a:t>Company info. Spotify. (2021, July 28). Retrieved October 7, 2021, from </a:t>
            </a: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https://newsroom.spotify.com/company-info/</a:t>
            </a:r>
            <a:r>
              <a:rPr lang="en-US" sz="1800" dirty="0">
                <a:effectLst/>
                <a:latin typeface="Calibri" panose="020F0502020204030204" pitchFamily="34" charset="0"/>
                <a:ea typeface="Calibri" panose="020F0502020204030204" pitchFamily="34" charset="0"/>
              </a:rPr>
              <a:t> </a:t>
            </a:r>
          </a:p>
          <a:p>
            <a:pPr marL="44450" marR="0" indent="-342900">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BBC. (2018, March 1). </a:t>
            </a:r>
            <a:r>
              <a:rPr lang="en-US" sz="1800" i="1" dirty="0">
                <a:effectLst/>
                <a:latin typeface="Calibri" panose="020F0502020204030204" pitchFamily="34" charset="0"/>
                <a:ea typeface="Calibri" panose="020F0502020204030204" pitchFamily="34" charset="0"/>
                <a:cs typeface="Calibri" panose="020F0502020204030204" pitchFamily="34" charset="0"/>
              </a:rPr>
              <a:t>How Spotify came to be worth billions</a:t>
            </a:r>
            <a:r>
              <a:rPr lang="en-US" sz="1800" dirty="0">
                <a:effectLst/>
                <a:latin typeface="Calibri" panose="020F0502020204030204" pitchFamily="34" charset="0"/>
                <a:ea typeface="Calibri" panose="020F0502020204030204" pitchFamily="34" charset="0"/>
                <a:cs typeface="Calibri" panose="020F0502020204030204" pitchFamily="34" charset="0"/>
              </a:rPr>
              <a:t>. BBC News. Retrieved October 7, 2021, from </a:t>
            </a: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https://www.bbc.com/news/newsbeat-43240886</a:t>
            </a:r>
            <a:r>
              <a:rPr lang="en-US" sz="1800" dirty="0">
                <a:effectLst/>
                <a:latin typeface="Calibri" panose="020F0502020204030204" pitchFamily="34" charset="0"/>
                <a:ea typeface="Calibri" panose="020F0502020204030204" pitchFamily="34" charset="0"/>
              </a:rPr>
              <a:t> </a:t>
            </a:r>
          </a:p>
          <a:p>
            <a:pPr marL="44450" marR="0" indent="-342900">
              <a:spcBef>
                <a:spcPts val="0"/>
              </a:spcBef>
              <a:spcAft>
                <a:spcPts val="0"/>
              </a:spcAft>
              <a:buFont typeface="+mj-lt"/>
              <a:buAutoNum type="arabicPeriod"/>
            </a:pPr>
            <a:r>
              <a:rPr lang="en-US" sz="1800" dirty="0" err="1">
                <a:effectLst/>
                <a:latin typeface="Calibri" panose="020F0502020204030204" pitchFamily="34" charset="0"/>
                <a:ea typeface="Calibri" panose="020F0502020204030204" pitchFamily="34" charset="0"/>
                <a:cs typeface="Calibri" panose="020F0502020204030204" pitchFamily="34" charset="0"/>
              </a:rPr>
              <a:t>Neate</a:t>
            </a:r>
            <a:r>
              <a:rPr lang="en-US" sz="1800" dirty="0">
                <a:effectLst/>
                <a:latin typeface="Calibri" panose="020F0502020204030204" pitchFamily="34" charset="0"/>
                <a:ea typeface="Calibri" panose="020F0502020204030204" pitchFamily="34" charset="0"/>
                <a:cs typeface="Calibri" panose="020F0502020204030204" pitchFamily="34" charset="0"/>
              </a:rPr>
              <a:t>, R. (2010, February 17). </a:t>
            </a:r>
            <a:r>
              <a:rPr lang="en-US" sz="1800" i="1" dirty="0">
                <a:effectLst/>
                <a:latin typeface="Calibri" panose="020F0502020204030204" pitchFamily="34" charset="0"/>
                <a:ea typeface="Calibri" panose="020F0502020204030204" pitchFamily="34" charset="0"/>
                <a:cs typeface="Calibri" panose="020F0502020204030204" pitchFamily="34" charset="0"/>
              </a:rPr>
              <a:t>Daniel </a:t>
            </a:r>
            <a:r>
              <a:rPr lang="en-US" sz="1800" i="1" dirty="0" err="1">
                <a:effectLst/>
                <a:latin typeface="Calibri" panose="020F0502020204030204" pitchFamily="34" charset="0"/>
                <a:ea typeface="Calibri" panose="020F0502020204030204" pitchFamily="34" charset="0"/>
                <a:cs typeface="Calibri" panose="020F0502020204030204" pitchFamily="34" charset="0"/>
              </a:rPr>
              <a:t>Ek</a:t>
            </a:r>
            <a:r>
              <a:rPr lang="en-US" sz="1800" i="1" dirty="0">
                <a:effectLst/>
                <a:latin typeface="Calibri" panose="020F0502020204030204" pitchFamily="34" charset="0"/>
                <a:ea typeface="Calibri" panose="020F0502020204030204" pitchFamily="34" charset="0"/>
                <a:cs typeface="Calibri" panose="020F0502020204030204" pitchFamily="34" charset="0"/>
              </a:rPr>
              <a:t> Profile: 'Spotify will be worth tens of billions'</a:t>
            </a:r>
            <a:r>
              <a:rPr lang="en-US" sz="1800" dirty="0">
                <a:effectLst/>
                <a:latin typeface="Calibri" panose="020F0502020204030204" pitchFamily="34" charset="0"/>
                <a:ea typeface="Calibri" panose="020F0502020204030204" pitchFamily="34" charset="0"/>
                <a:cs typeface="Calibri" panose="020F0502020204030204" pitchFamily="34" charset="0"/>
              </a:rPr>
              <a:t>. The Telegraph. Retrieved </a:t>
            </a:r>
            <a:r>
              <a:rPr lang="en-US" sz="1800" dirty="0">
                <a:effectLst/>
                <a:latin typeface="Calibri" panose="020F0502020204030204" pitchFamily="34" charset="0"/>
                <a:ea typeface="Calibri" panose="020F0502020204030204" pitchFamily="34" charset="0"/>
              </a:rPr>
              <a:t>October 7, 2021, from </a:t>
            </a: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5"/>
              </a:rPr>
              <a:t>https://www.telegraph.co.uk/finance/newsbysector/mediatechnologyandtelecoms/media/7259509/Daniel-Ek-profile-Spotify-will-be-worth-tens-of-billions.html</a:t>
            </a:r>
            <a:endParaRPr lang="en-US" sz="1800" dirty="0">
              <a:effectLst/>
              <a:latin typeface="Calibri" panose="020F0502020204030204" pitchFamily="34" charset="0"/>
              <a:ea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4208bb802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4208bb802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b="1" dirty="0">
                <a:latin typeface="Times New Roman"/>
                <a:ea typeface="Times New Roman"/>
                <a:cs typeface="Times New Roman"/>
                <a:sym typeface="Times New Roman"/>
              </a:rPr>
              <a:t>Notes:</a:t>
            </a:r>
          </a:p>
          <a:p>
            <a:pPr marL="0" lvl="0" indent="0" algn="l" rtl="0">
              <a:spcBef>
                <a:spcPts val="0"/>
              </a:spcBef>
              <a:spcAft>
                <a:spcPts val="0"/>
              </a:spcAft>
              <a:buNone/>
            </a:pPr>
            <a:r>
              <a:rPr lang="en-US" sz="1200" b="0" dirty="0">
                <a:latin typeface="Times New Roman"/>
                <a:ea typeface="Times New Roman"/>
                <a:cs typeface="Times New Roman"/>
                <a:sym typeface="Times New Roman"/>
              </a:rPr>
              <a:t>The Global Industry Classification Standard, or GICS, is a framework that was developed by Standard and Poor’s and Morgan Stanley Capital International. This framework allows companies to be placed in groups based on the industries that they compete in. Spotify competes in the Movies and Entertainment sub-industry, in the communication services sector. </a:t>
            </a:r>
            <a:r>
              <a:rPr lang="en-US" sz="1200" b="0" baseline="30000" dirty="0">
                <a:latin typeface="Times New Roman"/>
                <a:ea typeface="Times New Roman"/>
                <a:cs typeface="Times New Roman"/>
                <a:sym typeface="Times New Roman"/>
              </a:rPr>
              <a:t>1</a:t>
            </a:r>
            <a:endParaRPr lang="en-US" sz="1200" b="0" dirty="0">
              <a:latin typeface="Times New Roman"/>
              <a:ea typeface="Times New Roman"/>
              <a:cs typeface="Times New Roman"/>
              <a:sym typeface="Times New Roman"/>
            </a:endParaRPr>
          </a:p>
          <a:p>
            <a:pPr marL="0" lvl="0" indent="0" algn="l" rtl="0">
              <a:spcBef>
                <a:spcPts val="0"/>
              </a:spcBef>
              <a:spcAft>
                <a:spcPts val="0"/>
              </a:spcAft>
              <a:buNone/>
            </a:pPr>
            <a:endParaRPr lang="en-US" sz="1200" b="0" dirty="0">
              <a:latin typeface="Times New Roman"/>
              <a:ea typeface="Times New Roman"/>
              <a:cs typeface="Times New Roman"/>
              <a:sym typeface="Times New Roman"/>
            </a:endParaRPr>
          </a:p>
          <a:p>
            <a:pPr marL="0" lvl="0" indent="0" algn="l" rtl="0">
              <a:spcBef>
                <a:spcPts val="0"/>
              </a:spcBef>
              <a:spcAft>
                <a:spcPts val="0"/>
              </a:spcAft>
              <a:buNone/>
            </a:pPr>
            <a:r>
              <a:rPr lang="en-US" sz="1200" b="0" dirty="0">
                <a:latin typeface="Times New Roman"/>
                <a:ea typeface="Times New Roman"/>
                <a:cs typeface="Times New Roman"/>
                <a:sym typeface="Times New Roman"/>
              </a:rPr>
              <a:t>Direct competitors with Spotify include the Walt Disney Company, Netflix, Inc., and AMC Entertainment Holdings, Inc. As the sub-industry is Movies and Entertainment, the competition in it is more than just music companies.</a:t>
            </a:r>
            <a:r>
              <a:rPr lang="en-US" sz="1200" b="0" baseline="30000" dirty="0">
                <a:latin typeface="Times New Roman"/>
                <a:ea typeface="Times New Roman"/>
                <a:cs typeface="Times New Roman"/>
                <a:sym typeface="Times New Roman"/>
              </a:rPr>
              <a:t>2</a:t>
            </a:r>
            <a:r>
              <a:rPr lang="en-US" sz="1200" b="0" dirty="0">
                <a:latin typeface="Times New Roman"/>
                <a:ea typeface="Times New Roman"/>
                <a:cs typeface="Times New Roman"/>
                <a:sym typeface="Times New Roman"/>
              </a:rPr>
              <a:t> </a:t>
            </a:r>
          </a:p>
          <a:p>
            <a:pPr marL="0" lvl="0" indent="0" algn="l" rtl="0">
              <a:spcBef>
                <a:spcPts val="0"/>
              </a:spcBef>
              <a:spcAft>
                <a:spcPts val="0"/>
              </a:spcAft>
              <a:buNone/>
            </a:pPr>
            <a:endParaRPr lang="en-US" sz="1200" dirty="0">
              <a:latin typeface="Times New Roman"/>
              <a:ea typeface="Times New Roman"/>
              <a:cs typeface="Times New Roman"/>
              <a:sym typeface="Times New Roman"/>
            </a:endParaRPr>
          </a:p>
          <a:p>
            <a:pPr marL="0" lvl="0" indent="0" algn="l" rtl="0">
              <a:spcBef>
                <a:spcPts val="0"/>
              </a:spcBef>
              <a:spcAft>
                <a:spcPts val="0"/>
              </a:spcAft>
              <a:buNone/>
            </a:pPr>
            <a:r>
              <a:rPr lang="en-US" sz="1200" b="1" dirty="0">
                <a:latin typeface="Times New Roman"/>
                <a:ea typeface="Times New Roman"/>
                <a:cs typeface="Times New Roman"/>
                <a:sym typeface="Times New Roman"/>
              </a:rPr>
              <a:t>References:</a:t>
            </a:r>
          </a:p>
          <a:p>
            <a:pPr marL="342900" marR="0" lvl="0" indent="-342900" algn="l" defTabSz="914400" rtl="0" eaLnBrk="1" fontAlgn="auto" latinLnBrk="0" hangingPunct="1">
              <a:lnSpc>
                <a:spcPct val="100000"/>
              </a:lnSpc>
              <a:spcBef>
                <a:spcPts val="0"/>
              </a:spcBef>
              <a:spcAft>
                <a:spcPts val="0"/>
              </a:spcAft>
              <a:buClr>
                <a:srgbClr val="000000"/>
              </a:buClr>
              <a:buSzPts val="1100"/>
              <a:buFont typeface="Arial"/>
              <a:buAutoNum type="arabicPeriod"/>
              <a:tabLst/>
              <a:defRPr/>
            </a:pPr>
            <a:r>
              <a:rPr lang="en-US" sz="1800" dirty="0">
                <a:effectLst/>
              </a:rPr>
              <a:t>MSCI. (2021). </a:t>
            </a:r>
            <a:r>
              <a:rPr lang="en-US" sz="1800" i="1" dirty="0">
                <a:effectLst/>
              </a:rPr>
              <a:t>GICS - Global Industry Classification Standard</a:t>
            </a:r>
            <a:r>
              <a:rPr lang="en-US" sz="1800" dirty="0">
                <a:effectLst/>
              </a:rPr>
              <a:t>. The Global Industry Classification Standard. Retrieved December 8, 2021, from https://www.msci.com/our-solutions/indexes/gics. </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indent="-342900">
              <a:spcBef>
                <a:spcPts val="0"/>
              </a:spcBef>
              <a:spcAft>
                <a:spcPts val="0"/>
              </a:spcAf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Standard and Poor’s. (n.d.). </a:t>
            </a:r>
            <a:r>
              <a:rPr lang="en-US" sz="1800" i="1" dirty="0">
                <a:effectLst/>
                <a:latin typeface="Calibri" panose="020F0502020204030204" pitchFamily="34" charset="0"/>
                <a:ea typeface="Calibri" panose="020F0502020204030204" pitchFamily="34" charset="0"/>
                <a:cs typeface="Calibri" panose="020F0502020204030204" pitchFamily="34" charset="0"/>
              </a:rPr>
              <a:t>Movies and Entertainment Industry Survey. </a:t>
            </a:r>
            <a:r>
              <a:rPr lang="en-US" sz="1800" dirty="0">
                <a:effectLst/>
                <a:latin typeface="Calibri" panose="020F0502020204030204" pitchFamily="34" charset="0"/>
                <a:ea typeface="Calibri" panose="020F0502020204030204" pitchFamily="34" charset="0"/>
                <a:cs typeface="Calibri" panose="020F0502020204030204" pitchFamily="34" charset="0"/>
              </a:rPr>
              <a:t>Retrieved October 7, 2021, from </a:t>
            </a: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https://www-capitaliq-com.weblib.lib.umt.edu:2443/CIQDotNet/Research/DocumentViewer.aspx?documentViewerDocumentId=49269749</a:t>
            </a:r>
            <a:endPar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endParaRPr>
          </a:p>
          <a:p>
            <a:pPr marL="342900" marR="0" indent="-342900">
              <a:spcBef>
                <a:spcPts val="0"/>
              </a:spcBef>
              <a:spcAft>
                <a:spcPts val="0"/>
              </a:spcAft>
              <a:buAutoNum type="arabicPeriod"/>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4208bb802f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4208bb802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b="1">
                <a:highlight>
                  <a:srgbClr val="FFFFFF"/>
                </a:highlight>
                <a:latin typeface="Times New Roman"/>
                <a:ea typeface="Times New Roman"/>
                <a:cs typeface="Times New Roman"/>
                <a:sym typeface="Times New Roman"/>
              </a:rPr>
              <a:t>Notes: </a:t>
            </a:r>
          </a:p>
          <a:p>
            <a:pPr marL="0" lvl="0" indent="0" algn="l" rtl="0">
              <a:spcBef>
                <a:spcPts val="0"/>
              </a:spcBef>
              <a:spcAft>
                <a:spcPts val="0"/>
              </a:spcAft>
              <a:buNone/>
            </a:pPr>
            <a:r>
              <a:rPr lang="en-US" sz="1200">
                <a:highlight>
                  <a:srgbClr val="FFFFFF"/>
                </a:highlight>
                <a:latin typeface="Times New Roman"/>
                <a:ea typeface="Times New Roman"/>
                <a:cs typeface="Times New Roman"/>
                <a:sym typeface="Times New Roman"/>
              </a:rPr>
              <a:t>A business model is the strategy a company employs to achieve competitive advantage and increase profitability.</a:t>
            </a:r>
            <a:r>
              <a:rPr lang="en-US" sz="1200" baseline="30000">
                <a:highlight>
                  <a:srgbClr val="FFFFFF"/>
                </a:highlight>
                <a:latin typeface="Times New Roman"/>
                <a:ea typeface="Times New Roman"/>
                <a:cs typeface="Times New Roman"/>
                <a:sym typeface="Times New Roman"/>
              </a:rPr>
              <a:t>1</a:t>
            </a:r>
            <a:r>
              <a:rPr lang="en-US" sz="1200">
                <a:highlight>
                  <a:srgbClr val="FFFFFF"/>
                </a:highlight>
                <a:latin typeface="Times New Roman"/>
                <a:ea typeface="Times New Roman"/>
                <a:cs typeface="Times New Roman"/>
                <a:sym typeface="Times New Roman"/>
              </a:rPr>
              <a:t> Competitive advantage is what occurs when a company is more profitable than the other companies it competes with.</a:t>
            </a:r>
            <a:r>
              <a:rPr lang="en-US" sz="1200" baseline="30000">
                <a:highlight>
                  <a:srgbClr val="FFFFFF"/>
                </a:highlight>
                <a:latin typeface="Times New Roman"/>
                <a:ea typeface="Times New Roman"/>
                <a:cs typeface="Times New Roman"/>
                <a:sym typeface="Times New Roman"/>
              </a:rPr>
              <a:t>2</a:t>
            </a:r>
          </a:p>
          <a:p>
            <a:pPr marL="0" lvl="0" indent="0" algn="l" rtl="0">
              <a:spcBef>
                <a:spcPts val="0"/>
              </a:spcBef>
              <a:spcAft>
                <a:spcPts val="0"/>
              </a:spcAft>
              <a:buNone/>
            </a:pPr>
            <a:r>
              <a:rPr lang="en-US" sz="1200">
                <a:highlight>
                  <a:srgbClr val="FFFFFF"/>
                </a:highlight>
                <a:latin typeface="Times New Roman"/>
                <a:ea typeface="Times New Roman"/>
                <a:cs typeface="Times New Roman"/>
                <a:sym typeface="Times New Roman"/>
              </a:rPr>
              <a:t>For fiscal year 2020, their last full year of data, Spotify reported total revenues of €7.880 billion, which was received based on 345 million users.</a:t>
            </a:r>
            <a:r>
              <a:rPr lang="en-US" sz="1200" baseline="30000">
                <a:highlight>
                  <a:srgbClr val="FFFFFF"/>
                </a:highlight>
                <a:latin typeface="Times New Roman"/>
                <a:ea typeface="Times New Roman"/>
                <a:cs typeface="Times New Roman"/>
                <a:sym typeface="Times New Roman"/>
              </a:rPr>
              <a:t>3 </a:t>
            </a:r>
            <a:r>
              <a:rPr lang="en-US" sz="1200" baseline="0">
                <a:highlight>
                  <a:srgbClr val="FFFFFF"/>
                </a:highlight>
                <a:latin typeface="Times New Roman"/>
                <a:ea typeface="Times New Roman"/>
                <a:cs typeface="Times New Roman"/>
                <a:sym typeface="Times New Roman"/>
              </a:rPr>
              <a:t>Approximately 91%, or 155 million people, of their users were premium subscribers which generated €7.135 billion in revenues.</a:t>
            </a:r>
            <a:r>
              <a:rPr lang="en-US" sz="1200" baseline="30000">
                <a:highlight>
                  <a:srgbClr val="FFFFFF"/>
                </a:highlight>
                <a:latin typeface="Times New Roman"/>
                <a:ea typeface="Times New Roman"/>
                <a:cs typeface="Times New Roman"/>
                <a:sym typeface="Times New Roman"/>
              </a:rPr>
              <a:t>4 </a:t>
            </a:r>
            <a:r>
              <a:rPr lang="en-US" sz="1200" baseline="0">
                <a:highlight>
                  <a:srgbClr val="FFFFFF"/>
                </a:highlight>
                <a:latin typeface="Times New Roman"/>
                <a:ea typeface="Times New Roman"/>
                <a:cs typeface="Times New Roman"/>
                <a:sym typeface="Times New Roman"/>
              </a:rPr>
              <a:t>The remaining 9%, 195 million users, generated ad-based revenues of €745 million.</a:t>
            </a:r>
            <a:r>
              <a:rPr lang="en-US" sz="1200" baseline="30000">
                <a:highlight>
                  <a:srgbClr val="FFFFFF"/>
                </a:highlight>
                <a:latin typeface="Times New Roman"/>
                <a:ea typeface="Times New Roman"/>
                <a:cs typeface="Times New Roman"/>
                <a:sym typeface="Times New Roman"/>
              </a:rPr>
              <a:t>5</a:t>
            </a:r>
            <a:endParaRPr lang="en-US" sz="1200">
              <a:highlight>
                <a:srgbClr val="FFFFFF"/>
              </a:highlight>
              <a:latin typeface="Times New Roman"/>
              <a:ea typeface="Times New Roman"/>
              <a:cs typeface="Times New Roman"/>
              <a:sym typeface="Times New Roman"/>
            </a:endParaRPr>
          </a:p>
          <a:p>
            <a:pPr marL="228600" lvl="0" indent="-228600" algn="l" rtl="0">
              <a:spcBef>
                <a:spcPts val="0"/>
              </a:spcBef>
              <a:spcAft>
                <a:spcPts val="0"/>
              </a:spcAft>
              <a:buAutoNum type="arabicPeriod" startAt="2"/>
            </a:pPr>
            <a:endParaRPr lang="en-US" sz="1200">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US" sz="1200" b="1">
                <a:highlight>
                  <a:srgbClr val="FFFFFF"/>
                </a:highlight>
                <a:latin typeface="Times New Roman"/>
                <a:ea typeface="Times New Roman"/>
                <a:cs typeface="Times New Roman"/>
                <a:sym typeface="Times New Roman"/>
              </a:rPr>
              <a:t>References:</a:t>
            </a:r>
            <a:endParaRPr sz="1200" b="1">
              <a:highlight>
                <a:srgbClr val="FFFFFF"/>
              </a:highlight>
              <a:latin typeface="Times New Roman"/>
              <a:ea typeface="Times New Roman"/>
              <a:cs typeface="Times New Roman"/>
              <a:sym typeface="Times New Roman"/>
            </a:endParaRPr>
          </a:p>
          <a:p>
            <a:pPr marL="342900" marR="0" lvl="0" indent="-342900" algn="l" defTabSz="914400" rtl="0" eaLnBrk="1" fontAlgn="auto" latinLnBrk="0" hangingPunct="1">
              <a:lnSpc>
                <a:spcPct val="100000"/>
              </a:lnSpc>
              <a:spcBef>
                <a:spcPts val="0"/>
              </a:spcBef>
              <a:spcAft>
                <a:spcPts val="0"/>
              </a:spcAft>
              <a:buClr>
                <a:srgbClr val="000000"/>
              </a:buClr>
              <a:buSzPts val="1100"/>
              <a:buAutoNum type="arabicPeriod"/>
              <a:tabLst/>
              <a:defRPr/>
            </a:pPr>
            <a:r>
              <a:rPr lang="en-US" sz="1800">
                <a:effectLst/>
                <a:latin typeface="Calibri" panose="020F0502020204030204" pitchFamily="34" charset="0"/>
                <a:ea typeface="Calibri" panose="020F0502020204030204" pitchFamily="34" charset="0"/>
              </a:rPr>
              <a:t>Hill, C. W., Schilling, M. A., &amp; Jones, G. R. (2020) Strategic Leadership: Managing the Strategy-Making Process for Competitive Advantage. In </a:t>
            </a:r>
            <a:r>
              <a:rPr lang="en-US" sz="1800" i="1">
                <a:effectLst/>
                <a:latin typeface="Calibri" panose="020F0502020204030204" pitchFamily="34" charset="0"/>
                <a:ea typeface="Calibri" panose="020F0502020204030204" pitchFamily="34" charset="0"/>
              </a:rPr>
              <a:t>Strategic Management </a:t>
            </a:r>
            <a:r>
              <a:rPr lang="en-US" sz="1800">
                <a:effectLst/>
                <a:latin typeface="Calibri" panose="020F0502020204030204" pitchFamily="34" charset="0"/>
                <a:ea typeface="Calibri" panose="020F0502020204030204" pitchFamily="34" charset="0"/>
              </a:rPr>
              <a:t>(13</a:t>
            </a:r>
            <a:r>
              <a:rPr lang="en-US" sz="1800" baseline="30000">
                <a:effectLst/>
                <a:latin typeface="Calibri" panose="020F0502020204030204" pitchFamily="34" charset="0"/>
                <a:ea typeface="Calibri" panose="020F0502020204030204" pitchFamily="34" charset="0"/>
              </a:rPr>
              <a:t>th</a:t>
            </a:r>
            <a:r>
              <a:rPr lang="en-US" sz="1800">
                <a:effectLst/>
                <a:latin typeface="Calibri" panose="020F0502020204030204" pitchFamily="34" charset="0"/>
                <a:ea typeface="Calibri" panose="020F0502020204030204" pitchFamily="34" charset="0"/>
              </a:rPr>
              <a:t> ed.). Cengage Learning</a:t>
            </a:r>
          </a:p>
          <a:p>
            <a:pPr marL="342900" marR="0" lvl="0" indent="-342900" algn="l" defTabSz="914400" rtl="0" eaLnBrk="1" fontAlgn="auto" latinLnBrk="0" hangingPunct="1">
              <a:lnSpc>
                <a:spcPct val="100000"/>
              </a:lnSpc>
              <a:spcBef>
                <a:spcPts val="0"/>
              </a:spcBef>
              <a:spcAft>
                <a:spcPts val="0"/>
              </a:spcAft>
              <a:buClr>
                <a:srgbClr val="000000"/>
              </a:buClr>
              <a:buSzPts val="1100"/>
              <a:buAutoNum type="arabicPeriod"/>
              <a:tabLst/>
              <a:defRPr/>
            </a:pPr>
            <a:r>
              <a:rPr lang="en-US" sz="1800">
                <a:effectLst/>
                <a:latin typeface="Calibri" panose="020F0502020204030204" pitchFamily="34" charset="0"/>
                <a:ea typeface="Calibri" panose="020F0502020204030204" pitchFamily="34" charset="0"/>
              </a:rPr>
              <a:t>IBID</a:t>
            </a:r>
            <a:endParaRPr lang="en-US" sz="1800">
              <a:effectLst/>
              <a:latin typeface="Calibri" panose="020F0502020204030204" pitchFamily="34" charset="0"/>
              <a:ea typeface="Calibri" panose="020F0502020204030204" pitchFamily="34" charset="0"/>
              <a:cs typeface="Arial"/>
            </a:endParaRPr>
          </a:p>
          <a:p>
            <a:pPr marL="342900" marR="0" lvl="0" indent="-342900" algn="l" defTabSz="914400" rtl="0" eaLnBrk="1" fontAlgn="auto" latinLnBrk="0" hangingPunct="1">
              <a:lnSpc>
                <a:spcPct val="100000"/>
              </a:lnSpc>
              <a:spcBef>
                <a:spcPts val="0"/>
              </a:spcBef>
              <a:spcAft>
                <a:spcPts val="0"/>
              </a:spcAft>
              <a:buClr>
                <a:srgbClr val="000000"/>
              </a:buClr>
              <a:buSzPts val="1100"/>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Spotify Technology SA. </a:t>
            </a:r>
            <a:r>
              <a:rPr lang="en-US" sz="1800" i="1">
                <a:effectLst/>
                <a:latin typeface="Calibri" panose="020F0502020204030204" pitchFamily="34" charset="0"/>
                <a:ea typeface="Calibri" panose="020F0502020204030204" pitchFamily="34" charset="0"/>
                <a:cs typeface="Calibri" panose="020F0502020204030204" pitchFamily="34" charset="0"/>
              </a:rPr>
              <a:t>Form 20-F for the fiscal year ended December 31, 2020. </a:t>
            </a:r>
            <a:r>
              <a:rPr lang="en-US" sz="1800" i="0">
                <a:effectLst/>
                <a:latin typeface="Calibri" panose="020F0502020204030204" pitchFamily="34" charset="0"/>
                <a:ea typeface="Calibri" panose="020F0502020204030204" pitchFamily="34" charset="0"/>
                <a:cs typeface="Calibri" panose="020F0502020204030204" pitchFamily="34" charset="0"/>
              </a:rPr>
              <a:t>47-49. Retrieved October 8, 2021, </a:t>
            </a:r>
            <a:r>
              <a:rPr lang="en-US" sz="1800">
                <a:effectLst/>
                <a:latin typeface="Calibri" panose="020F0502020204030204" pitchFamily="34" charset="0"/>
                <a:ea typeface="Calibri" panose="020F0502020204030204" pitchFamily="34" charset="0"/>
                <a:cs typeface="Calibri" panose="020F0502020204030204" pitchFamily="34" charset="0"/>
              </a:rPr>
              <a:t>from </a:t>
            </a:r>
            <a:r>
              <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http://d18rn0p25nwr6d.cloudfront.net/CIK-0001639920/4e770a8c-ee99-49a8-9f9e-dcc191807b56.pdf</a:t>
            </a:r>
            <a:endPar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l" defTabSz="914400" rtl="0" eaLnBrk="1" fontAlgn="auto" latinLnBrk="0" hangingPunct="1">
              <a:lnSpc>
                <a:spcPct val="100000"/>
              </a:lnSpc>
              <a:spcBef>
                <a:spcPts val="0"/>
              </a:spcBef>
              <a:spcAft>
                <a:spcPts val="0"/>
              </a:spcAft>
              <a:buClr>
                <a:srgbClr val="000000"/>
              </a:buClr>
              <a:buSzPts val="1100"/>
              <a:buAutoNum type="arabicPeriod"/>
              <a:tabLst/>
              <a:defRPr/>
            </a:pPr>
            <a:r>
              <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rPr>
              <a:t>IBID</a:t>
            </a:r>
          </a:p>
          <a:p>
            <a:pPr marL="342900" marR="0" lvl="0" indent="-342900" algn="l" defTabSz="914400" rtl="0" eaLnBrk="1" fontAlgn="auto" latinLnBrk="0" hangingPunct="1">
              <a:lnSpc>
                <a:spcPct val="100000"/>
              </a:lnSpc>
              <a:spcBef>
                <a:spcPts val="0"/>
              </a:spcBef>
              <a:spcAft>
                <a:spcPts val="0"/>
              </a:spcAft>
              <a:buClr>
                <a:srgbClr val="000000"/>
              </a:buClr>
              <a:buSzPts val="1100"/>
              <a:buAutoNum type="arabicPeriod"/>
              <a:tabLst/>
              <a:defRPr/>
            </a:pPr>
            <a:r>
              <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rPr>
              <a:t>IBID</a:t>
            </a:r>
          </a:p>
          <a:p>
            <a:pPr marL="342900" marR="0" lvl="0" indent="-342900" algn="l" defTabSz="914400" rtl="0" eaLnBrk="1" fontAlgn="auto" latinLnBrk="0" hangingPunct="1">
              <a:lnSpc>
                <a:spcPct val="100000"/>
              </a:lnSpc>
              <a:spcBef>
                <a:spcPts val="0"/>
              </a:spcBef>
              <a:spcAft>
                <a:spcPts val="0"/>
              </a:spcAft>
              <a:buClr>
                <a:srgbClr val="000000"/>
              </a:buClr>
              <a:buSzPts val="1100"/>
              <a:buAutoNum type="arabicPeriod"/>
              <a:tabLst/>
              <a:defRPr/>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
                <a:srgbClr val="000000"/>
              </a:buClr>
              <a:buSzPts val="1100"/>
              <a:tabLst/>
              <a:defRPr/>
            </a:pPr>
            <a:endParaRPr lang="en-US" sz="1800">
              <a:effectLst/>
              <a:latin typeface="Calibri" panose="020F0502020204030204" pitchFamily="34" charset="0"/>
              <a:ea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46fd5fb3af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mc:AlternateContent xmlns:mc="http://schemas.openxmlformats.org/markup-compatibility/2006" xmlns:a14="http://schemas.microsoft.com/office/drawing/2010/main">
        <mc:Choice Requires="a14">
          <p:sp>
            <p:nvSpPr>
              <p:cNvPr id="143" name="Google Shape;143;g46fd5fb3a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sz="1200" b="1" u="sng" kern="1200">
                    <a:effectLst/>
                  </a:rPr>
                  <a:t>Macro-Environmental Factors</a:t>
                </a:r>
                <a:r>
                  <a:rPr lang="en-US" sz="1200" b="1" u="none" kern="1200">
                    <a:effectLst/>
                  </a:rPr>
                  <a:t>:</a:t>
                </a:r>
                <a:endParaRPr lang="en-US" sz="1200" b="0" u="none" kern="1200">
                  <a:effectLst/>
                </a:endParaRPr>
              </a:p>
              <a:p>
                <a:pPr marL="158750" indent="0">
                  <a:buNone/>
                </a:pPr>
                <a:endParaRPr lang="en-US" sz="1200"/>
              </a:p>
              <a:p>
                <a:pPr marL="158750" indent="0">
                  <a:buNone/>
                </a:pPr>
                <a:r>
                  <a:rPr lang="en-US" sz="1200" b="0" i="0" u="sng">
                    <a:cs typeface="Calibri"/>
                  </a:rPr>
                  <a:t>Real Gross Domestic Product (GDP): Threat</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200" b="0" i="0" u="none">
                    <a:cs typeface="Calibri"/>
                  </a:rPr>
                  <a:t>GDP is Gross Domestic Product, and it is the monetary value of all goods and services produced in a country in a year.</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200" b="0" i="0" u="none">
                  <a:cs typeface="Calibri"/>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200" b="0" i="0" u="none">
                    <a:cs typeface="Calibri"/>
                  </a:rPr>
                  <a:t>The GDP annual growth rate for the first quarter of 2021 was</a:t>
                </a:r>
                <a:r>
                  <a:rPr lang="en-US" sz="1600">
                    <a:latin typeface="Times New Roman" panose="02020603050405020304" pitchFamily="18" charset="0"/>
                    <a:cs typeface="Times New Roman" panose="02020603050405020304" pitchFamily="18" charset="0"/>
                  </a:rPr>
                  <a:t> .5%.</a:t>
                </a:r>
                <a:r>
                  <a:rPr lang="en-US" sz="1600" baseline="30000">
                    <a:latin typeface="Times New Roman" panose="02020603050405020304" pitchFamily="18" charset="0"/>
                    <a:cs typeface="Times New Roman" panose="02020603050405020304" pitchFamily="18" charset="0"/>
                  </a:rPr>
                  <a:t>1</a:t>
                </a:r>
                <a:r>
                  <a:rPr lang="en-US" sz="1600">
                    <a:latin typeface="Times New Roman" panose="02020603050405020304" pitchFamily="18" charset="0"/>
                    <a:cs typeface="Times New Roman" panose="02020603050405020304" pitchFamily="18" charset="0"/>
                  </a:rPr>
                  <a:t> It then increased to 12.2% in the second quarter.</a:t>
                </a:r>
                <a:r>
                  <a:rPr lang="en-US" sz="1600" baseline="30000">
                    <a:latin typeface="Times New Roman" panose="02020603050405020304" pitchFamily="18" charset="0"/>
                    <a:cs typeface="Times New Roman" panose="02020603050405020304" pitchFamily="18" charset="0"/>
                  </a:rPr>
                  <a:t>2</a:t>
                </a:r>
                <a:r>
                  <a:rPr lang="en-US" sz="1600">
                    <a:latin typeface="Times New Roman" panose="02020603050405020304" pitchFamily="18" charset="0"/>
                    <a:cs typeface="Times New Roman" panose="02020603050405020304" pitchFamily="18" charset="0"/>
                  </a:rPr>
                  <a:t> In quarter 3, it shrank down to 4.9%, and is forecasted to finish 2021 at around 3.8%.</a:t>
                </a:r>
                <a:r>
                  <a:rPr lang="en-US" sz="1600" baseline="30000">
                    <a:latin typeface="Times New Roman" panose="02020603050405020304" pitchFamily="18" charset="0"/>
                    <a:cs typeface="Times New Roman" panose="02020603050405020304" pitchFamily="18" charset="0"/>
                  </a:rPr>
                  <a:t>3</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600" baseline="0">
                    <a:latin typeface="Times New Roman" panose="02020603050405020304" pitchFamily="18" charset="0"/>
                    <a:cs typeface="Times New Roman" panose="02020603050405020304" pitchFamily="18" charset="0"/>
                  </a:rPr>
                  <a:t>With the GDP fluctuating across the board, it creates a threat to profitability. While there was growth during the second quarter of 2021, it quickly came back down and is forecasted to continue that descent. This is a threat to profitability because if GDP is low, that means there are less goods coming out of the country which can lead to less money for consumers.</a:t>
                </a:r>
              </a:p>
              <a:p>
                <a:pPr marL="158750" indent="0">
                  <a:buNone/>
                </a:pPr>
                <a:endParaRPr lang="en-US" sz="1200" b="0" i="0" u="sng">
                  <a:cs typeface="Calibri"/>
                </a:endParaRPr>
              </a:p>
              <a:p>
                <a:pPr marL="158750" indent="0">
                  <a:buNone/>
                </a:pPr>
                <a:r>
                  <a:rPr lang="en-US" sz="1200" b="0" i="0" u="sng">
                    <a:cs typeface="Calibri"/>
                  </a:rPr>
                  <a:t>Interest rates: Opportunity</a:t>
                </a:r>
              </a:p>
              <a:p>
                <a:pPr marL="158750" indent="0">
                  <a:buNone/>
                </a:pPr>
                <a:r>
                  <a:rPr lang="en-US" sz="1200" b="0" i="0" u="none">
                    <a:cs typeface="Calibri"/>
                  </a:rPr>
                  <a:t>The interest rates for 2021, updated Tuesday the 7</a:t>
                </a:r>
                <a:r>
                  <a:rPr lang="en-US" sz="1200" b="0" i="0" u="none" baseline="30000">
                    <a:cs typeface="Calibri"/>
                  </a:rPr>
                  <a:t>th</a:t>
                </a:r>
                <a:r>
                  <a:rPr lang="en-US" sz="1200" b="0" i="0" u="none">
                    <a:cs typeface="Calibri"/>
                  </a:rPr>
                  <a:t> of December, are .25%.</a:t>
                </a:r>
                <a:r>
                  <a:rPr lang="en-US" sz="1200" b="0" i="0" u="none" baseline="30000">
                    <a:cs typeface="Calibri"/>
                  </a:rPr>
                  <a:t>4 </a:t>
                </a:r>
                <a:r>
                  <a:rPr lang="en-US" sz="1200" b="0" i="0" u="none" baseline="0">
                    <a:cs typeface="Calibri"/>
                  </a:rPr>
                  <a:t>The prior year, the interest rate was about 1.7%, and was rapidly reduced to the .25% it is at currently.</a:t>
                </a:r>
                <a:r>
                  <a:rPr lang="en-US" sz="1200" b="0" i="0" u="none" baseline="30000">
                    <a:cs typeface="Calibri"/>
                  </a:rPr>
                  <a:t>5</a:t>
                </a:r>
                <a:r>
                  <a:rPr lang="en-US" sz="1200" b="0" i="0" u="none" baseline="0">
                    <a:cs typeface="Calibri"/>
                  </a:rPr>
                  <a:t> With low interest rates, consumers have the possibility to get good rates on borrowing money. This can increase the money people have and allow them to spend it on products like Spotify, creating an opportunity for Spotify to increase their profitability. </a:t>
                </a:r>
                <a:endParaRPr lang="en-US" sz="1200" b="0" i="0" u="sng">
                  <a:cs typeface="Calibri"/>
                </a:endParaRPr>
              </a:p>
              <a:p>
                <a:pPr marL="158750" indent="0">
                  <a:buNone/>
                </a:pPr>
                <a:endParaRPr lang="en-US" sz="1200" b="0" i="0" u="sng">
                  <a:cs typeface="Calibri"/>
                </a:endParaRPr>
              </a:p>
              <a:p>
                <a:pPr marL="158750" indent="0">
                  <a:buNone/>
                </a:pPr>
                <a:r>
                  <a:rPr lang="en-US" sz="1200" b="0" i="0" u="sng">
                    <a:cs typeface="Calibri"/>
                  </a:rPr>
                  <a:t>Inflation rates: Threat</a:t>
                </a:r>
              </a:p>
              <a:p>
                <a:pPr marL="158750" indent="0">
                  <a:buNone/>
                </a:pPr>
                <a:r>
                  <a:rPr lang="en-US" sz="1200" b="0" i="0" u="none">
                    <a:cs typeface="Calibri"/>
                  </a:rPr>
                  <a:t>The inflation rate for the 12 months ended October 2021 is 6.2%.</a:t>
                </a:r>
                <a:r>
                  <a:rPr lang="en-US" sz="1200" b="0" i="0" u="none" baseline="30000">
                    <a:cs typeface="Calibri"/>
                  </a:rPr>
                  <a:t>6 </a:t>
                </a:r>
                <a:r>
                  <a:rPr lang="en-US" sz="1200" b="0" i="0" u="none" baseline="0">
                    <a:cs typeface="Calibri"/>
                  </a:rPr>
                  <a:t>For 2020, the inflation rate was 1.4%.</a:t>
                </a:r>
                <a:r>
                  <a:rPr lang="en-US" sz="1200" b="0" i="0" u="none" baseline="30000">
                    <a:cs typeface="Calibri"/>
                  </a:rPr>
                  <a:t>7</a:t>
                </a:r>
                <a:r>
                  <a:rPr lang="en-US" sz="1200" b="0" i="0" u="none" baseline="0">
                    <a:cs typeface="Calibri"/>
                  </a:rPr>
                  <a:t> The forecast for inflation in 2022 is 5.7%.</a:t>
                </a:r>
                <a:r>
                  <a:rPr lang="en-US" sz="1200" b="0" i="0" u="none" baseline="30000">
                    <a:cs typeface="Calibri"/>
                  </a:rPr>
                  <a:t>8 </a:t>
                </a:r>
                <a:r>
                  <a:rPr lang="en-US" sz="1200" b="0" i="0" u="none" baseline="0">
                    <a:cs typeface="Calibri"/>
                  </a:rPr>
                  <a:t>Over the last year, the inflation on goods has gotten very high. The inflation is as high as it has been since 1990.</a:t>
                </a:r>
                <a:r>
                  <a:rPr lang="en-US" sz="1200" b="0" i="0" u="none" baseline="30000">
                    <a:cs typeface="Calibri"/>
                  </a:rPr>
                  <a:t>9 </a:t>
                </a:r>
                <a:r>
                  <a:rPr lang="en-US" sz="1200" b="0" i="0" u="none" baseline="0">
                    <a:cs typeface="Calibri"/>
                  </a:rPr>
                  <a:t>The increase in inflation is a threat to the macro-environment. As prices go up, there is less money for consumers to invest in the economy which means companies must work harder to get customers. </a:t>
                </a:r>
              </a:p>
              <a:p>
                <a:pPr marL="158750" indent="0">
                  <a:buNone/>
                </a:pPr>
                <a:endParaRPr lang="en-US" sz="1200" b="0" i="0" u="sng" baseline="0">
                  <a:cs typeface="Calibri"/>
                </a:endParaRPr>
              </a:p>
              <a:p>
                <a:pPr marL="158750" indent="0">
                  <a:buNone/>
                </a:pPr>
                <a:r>
                  <a:rPr lang="en-US" sz="1200" b="0" i="0" u="sng">
                    <a:cs typeface="Calibri"/>
                  </a:rPr>
                  <a:t>Euro/USD Foreign exchange rate: </a:t>
                </a:r>
              </a:p>
              <a:p>
                <a:pPr marL="158750" indent="0">
                  <a:buNone/>
                </a:pPr>
                <a:r>
                  <a:rPr lang="en-US" sz="1200" b="0" i="0" u="none">
                    <a:cs typeface="Calibri"/>
                  </a:rPr>
                  <a:t>The US Dollar (USD) to Euro exchange on the 14</a:t>
                </a:r>
                <a:r>
                  <a:rPr lang="en-US" sz="1200" b="0" i="0" u="none" baseline="30000">
                    <a:cs typeface="Calibri"/>
                  </a:rPr>
                  <a:t>th</a:t>
                </a:r>
                <a:r>
                  <a:rPr lang="en-US" sz="1200" b="0" i="0" u="none">
                    <a:cs typeface="Calibri"/>
                  </a:rPr>
                  <a:t> of December 2021, was 1 USD to 1.13 Euros.</a:t>
                </a:r>
                <a:r>
                  <a:rPr lang="en-US" sz="1200" b="0" i="0" u="none" baseline="30000">
                    <a:cs typeface="Calibri"/>
                  </a:rPr>
                  <a:t>10 </a:t>
                </a:r>
                <a:r>
                  <a:rPr lang="en-US" sz="1200" b="0" i="0" u="none" baseline="0">
                    <a:cs typeface="Calibri"/>
                  </a:rPr>
                  <a:t>Because the exchange rate for the dollar is lower than the Euro, which is what Spotify’s revenue is reported in, this presents an opportunity for Spotify to increase their profitability.</a:t>
                </a:r>
                <a:r>
                  <a:rPr lang="en-US" sz="1200" b="0" i="0" u="none" baseline="30000">
                    <a:cs typeface="Calibri"/>
                  </a:rPr>
                  <a:t>11 </a:t>
                </a:r>
                <a:r>
                  <a:rPr lang="en-US" sz="1200" b="0" i="0" u="none" baseline="0">
                    <a:cs typeface="Calibri"/>
                  </a:rPr>
                  <a:t> As the dollar is weaker than the Euro, Spotify has the potential to operate in the United States market at a lower cost than in Europe.</a:t>
                </a:r>
              </a:p>
              <a:p>
                <a:pPr marL="158750" indent="0">
                  <a:buNone/>
                </a:pPr>
                <a:endParaRPr lang="en-US" sz="1200" b="0" i="0" u="none" baseline="0">
                  <a:cs typeface="Calibri"/>
                </a:endParaRPr>
              </a:p>
              <a:p>
                <a:pPr marL="158750" indent="0">
                  <a:buNone/>
                </a:pPr>
                <a:r>
                  <a:rPr lang="en-US" sz="1200" b="0" i="0" u="none" baseline="0">
                    <a:cs typeface="Calibri"/>
                  </a:rPr>
                  <a:t>Overall, Spotify has both threats and opportunities in the economic forces surrounding them. While the GDP growth is slowing down, it creates a threat as there are less goods and less money moving through the market. Then the inflation rates are increasing, which leaves products more expensive and consumers with less disposable income to spend on products like Spotify. However, interest rates are very low which allow people to take out small interest loans more easily, creating an opportunity for Spotify. Finally, the exchange rate between dollars and Euros is strong for the Euro, which is what Spotify operates in. Having a strong exchange between the two allows Spotify to create an opportunity for itself. </a:t>
                </a:r>
                <a:endParaRPr lang="en-US" sz="1200" b="0" i="0" u="sng">
                  <a:cs typeface="Calibri"/>
                </a:endParaRPr>
              </a:p>
              <a:p>
                <a:pPr marL="158750" indent="0">
                  <a:buNone/>
                </a:pPr>
                <a:endParaRPr lang="en-US" sz="1200"/>
              </a:p>
              <a:p>
                <a:pPr marL="158750" indent="0">
                  <a:buNone/>
                </a:pPr>
                <a:r>
                  <a:rPr lang="en-US" sz="1200" u="sng"/>
                  <a:t>Social Force 1: Cord Cutting</a:t>
                </a:r>
              </a:p>
              <a:p>
                <a:pPr marL="158750" indent="0">
                  <a:buNone/>
                </a:pPr>
                <a:r>
                  <a:rPr lang="en-US" sz="1200"/>
                  <a:t>Cord cutting is when consumers move away from their corded connections to entertainment and embrace cordless streaming of entertainment.</a:t>
                </a:r>
                <a:r>
                  <a:rPr lang="en-US" sz="1200" baseline="30000"/>
                  <a:t>12</a:t>
                </a:r>
                <a:r>
                  <a:rPr lang="en-US" sz="1200"/>
                  <a:t> Spotify is a cordless form of entertainment as a consumer only needs an internet connection to listen to Spotify. Consumers will move away from corded connections to stream content, either because it is more convenient or because it is cheaper.</a:t>
                </a:r>
                <a:r>
                  <a:rPr lang="en-US" sz="1200" baseline="30000"/>
                  <a:t>13</a:t>
                </a:r>
                <a:r>
                  <a:rPr lang="en-US" sz="1200"/>
                  <a:t> This creates an opportunity for Spotify to increase its profitability. As consumers move away from corded connections, that creates a chance for Spotify to gain more subscribers that are wanting on demand music. The more subscribers they have, the more money they can make. This makes cord cutting an opportunity for Spotify to increase its profitability. With more people entering the world of streaming, it creates the possibility for Spotify to get new customers and increase their revenues and profitability. </a:t>
                </a:r>
                <a:endParaRPr lang="en-US" sz="1200" b="0" i="0" u="sng">
                  <a:cs typeface="Calibri"/>
                </a:endParaRPr>
              </a:p>
              <a:p>
                <a:pPr marL="158750" indent="0">
                  <a:buNone/>
                </a:pPr>
                <a:endParaRPr lang="en-US" sz="1200"/>
              </a:p>
              <a:p>
                <a:pPr marL="158750" indent="0">
                  <a:buNone/>
                </a:pPr>
                <a:r>
                  <a:rPr lang="en-US" sz="1200" u="sng"/>
                  <a:t>Social Force: </a:t>
                </a:r>
                <a:r>
                  <a:rPr lang="en-US" sz="1200" u="sng" dirty="0"/>
                  <a:t>Culture </a:t>
                </a:r>
                <a:r>
                  <a:rPr lang="en-US" sz="1200" u="sng"/>
                  <a:t>Wars</a:t>
                </a:r>
              </a:p>
              <a:p>
                <a:pPr marL="158750" indent="0">
                  <a:buNone/>
                </a:pPr>
                <a:r>
                  <a:rPr lang="en-US" sz="1200" dirty="0"/>
                  <a:t>Culture </a:t>
                </a:r>
                <a:r>
                  <a:rPr lang="en-US" sz="1200"/>
                  <a:t>Wars are </a:t>
                </a:r>
                <a:r>
                  <a:rPr lang="en-US" sz="1200" dirty="0"/>
                  <a:t>a cultural conflict between social groups</a:t>
                </a:r>
                <a:r>
                  <a:rPr lang="en-US" sz="1200"/>
                  <a:t>. </a:t>
                </a:r>
                <a:r>
                  <a:rPr lang="en-US" sz="1200" dirty="0"/>
                  <a:t>For Spotify</a:t>
                </a:r>
                <a:r>
                  <a:rPr lang="en-US" sz="1200"/>
                  <a:t>, </a:t>
                </a:r>
                <a:r>
                  <a:rPr lang="en-US" sz="1200" dirty="0"/>
                  <a:t>this is a threat to their profitability. If they </a:t>
                </a:r>
                <a:r>
                  <a:rPr lang="en-US" sz="1200"/>
                  <a:t>become </a:t>
                </a:r>
                <a:r>
                  <a:rPr lang="en-US" sz="1200" dirty="0"/>
                  <a:t>involved with a potential culture war, they may lose some of their subscribers and in turn lose revenue</a:t>
                </a:r>
                <a:r>
                  <a:rPr lang="en-US" sz="1200"/>
                  <a:t>.</a:t>
                </a:r>
                <a:r>
                  <a:rPr lang="en-US" sz="1200" dirty="0"/>
                  <a:t> This has become more prevalent recently as Spotify has expanded its podcast offerings. For example, we need only look back to January of this year to see Spotify caught in the midst of a differing of opinions surrounding Covid-19 information. Joe Rogan is a large part of Spotify trying to have more podcast content on their platform. His program was acquired by Spotify for $100 million in 2020, and accounts for 4.5% of podcast listens on Spotify</a:t>
                </a:r>
                <a14:m>
                  <m:oMath xmlns:m="http://schemas.openxmlformats.org/officeDocument/2006/math">
                    <m:sSup>
                      <m:sSupPr>
                        <m:ctrlPr>
                          <a:rPr lang="en-US" sz="1200" i="1" smtClean="0">
                            <a:latin typeface="Cambria Math" panose="02040503050406030204" pitchFamily="18" charset="0"/>
                          </a:rPr>
                        </m:ctrlPr>
                      </m:sSupPr>
                      <m:e>
                        <m:r>
                          <a:rPr lang="en-US" sz="1200" b="0" i="1" smtClean="0">
                            <a:latin typeface="Cambria Math" panose="02040503050406030204" pitchFamily="18" charset="0"/>
                          </a:rPr>
                          <m:t>.</m:t>
                        </m:r>
                      </m:e>
                      <m:sup>
                        <m:r>
                          <a:rPr lang="en-US" sz="1200" b="0" i="1" smtClean="0">
                            <a:latin typeface="Cambria Math" panose="02040503050406030204" pitchFamily="18" charset="0"/>
                          </a:rPr>
                          <m:t>14</m:t>
                        </m:r>
                      </m:sup>
                    </m:sSup>
                  </m:oMath>
                </a14:m>
                <a:r>
                  <a:rPr lang="en-US" sz="1200" dirty="0"/>
                  <a:t> He provided</a:t>
                </a:r>
                <a:r>
                  <a:rPr lang="en-US" sz="1200" baseline="0" dirty="0"/>
                  <a:t> some controversial opinions </a:t>
                </a:r>
                <a:r>
                  <a:rPr lang="en-US" sz="1200" baseline="0"/>
                  <a:t>that </a:t>
                </a:r>
                <a:r>
                  <a:rPr lang="en-US" sz="1200" baseline="0" dirty="0"/>
                  <a:t>prompted Neil Young to remove his music from </a:t>
                </a:r>
                <a:r>
                  <a:rPr lang="en-US" sz="1200" baseline="0"/>
                  <a:t>Spotify</a:t>
                </a:r>
                <a14:m>
                  <m:oMath xmlns:m="http://schemas.openxmlformats.org/officeDocument/2006/math">
                    <m:sSup>
                      <m:sSupPr>
                        <m:ctrlPr>
                          <a:rPr lang="en-US" sz="1200" i="1" baseline="0" smtClean="0">
                            <a:latin typeface="Cambria Math" panose="02040503050406030204" pitchFamily="18" charset="0"/>
                          </a:rPr>
                        </m:ctrlPr>
                      </m:sSupPr>
                      <m:e>
                        <m:r>
                          <a:rPr lang="en-US" sz="1200" b="0" i="1" baseline="0" smtClean="0">
                            <a:latin typeface="Cambria Math" panose="02040503050406030204" pitchFamily="18" charset="0"/>
                          </a:rPr>
                          <m:t>.</m:t>
                        </m:r>
                      </m:e>
                      <m:sup>
                        <m:r>
                          <a:rPr lang="en-US" sz="1200" b="0" i="1" baseline="0" smtClean="0">
                            <a:latin typeface="Cambria Math" panose="02040503050406030204" pitchFamily="18" charset="0"/>
                          </a:rPr>
                          <m:t>15</m:t>
                        </m:r>
                      </m:sup>
                    </m:sSup>
                  </m:oMath>
                </a14:m>
                <a:r>
                  <a:rPr lang="en-US" sz="1200" dirty="0"/>
                  <a:t> Thi</a:t>
                </a:r>
                <a:r>
                  <a:rPr lang="en-US" sz="1200" baseline="0" dirty="0"/>
                  <a:t>s topic has become a controversial issue between supporters of Young</a:t>
                </a:r>
                <a:r>
                  <a:rPr lang="en-US" sz="1200" baseline="0"/>
                  <a:t> and </a:t>
                </a:r>
                <a:r>
                  <a:rPr lang="en-US" sz="1200" baseline="0" dirty="0"/>
                  <a:t>Rogan</a:t>
                </a:r>
                <a:r>
                  <a:rPr lang="en-US" sz="1200" baseline="0"/>
                  <a:t>, as </a:t>
                </a:r>
                <a:r>
                  <a:rPr lang="en-US" sz="1200" baseline="0" dirty="0"/>
                  <a:t>part of a culture war over Covid-19 information</a:t>
                </a:r>
                <a14:m>
                  <m:oMath xmlns:m="http://schemas.openxmlformats.org/officeDocument/2006/math">
                    <m:sSup>
                      <m:sSupPr>
                        <m:ctrlPr>
                          <a:rPr lang="en-US" sz="1200" i="1" baseline="0" smtClean="0">
                            <a:latin typeface="Cambria Math" panose="02040503050406030204" pitchFamily="18" charset="0"/>
                          </a:rPr>
                        </m:ctrlPr>
                      </m:sSupPr>
                      <m:e>
                        <m:r>
                          <a:rPr lang="en-US" sz="1200" b="0" i="1" baseline="0" smtClean="0">
                            <a:latin typeface="Cambria Math" panose="02040503050406030204" pitchFamily="18" charset="0"/>
                          </a:rPr>
                          <m:t>.</m:t>
                        </m:r>
                      </m:e>
                      <m:sup>
                        <m:r>
                          <a:rPr lang="en-US" sz="1200" b="0" i="1" baseline="0" smtClean="0">
                            <a:latin typeface="Cambria Math" panose="02040503050406030204" pitchFamily="18" charset="0"/>
                          </a:rPr>
                          <m:t>16</m:t>
                        </m:r>
                      </m:sup>
                    </m:sSup>
                  </m:oMath>
                </a14:m>
                <a:r>
                  <a:rPr lang="en-US" sz="1200" dirty="0"/>
                  <a:t> A</a:t>
                </a:r>
                <a:r>
                  <a:rPr lang="en-US" sz="1200" baseline="0" dirty="0"/>
                  <a:t>s was mentioned above, getting embroiled in a potential culture war can cause </a:t>
                </a:r>
                <a:r>
                  <a:rPr lang="en-US" sz="1200" baseline="0"/>
                  <a:t>Spotify to </a:t>
                </a:r>
                <a:r>
                  <a:rPr lang="en-US" sz="1200" baseline="0" dirty="0"/>
                  <a:t>lose </a:t>
                </a:r>
                <a:r>
                  <a:rPr lang="en-US" sz="1200" baseline="0"/>
                  <a:t>subscribers and </a:t>
                </a:r>
                <a:r>
                  <a:rPr lang="en-US" sz="1200" baseline="0" dirty="0"/>
                  <a:t>therefore lose revenue</a:t>
                </a:r>
                <a:r>
                  <a:rPr lang="en-US" sz="1200" baseline="0"/>
                  <a:t>.</a:t>
                </a:r>
                <a:endParaRPr lang="en-US" sz="1200"/>
              </a:p>
              <a:p>
                <a:pPr marL="158750" indent="0">
                  <a:buNone/>
                </a:pPr>
                <a:endParaRPr lang="en-US" sz="1200" u="none"/>
              </a:p>
              <a:p>
                <a:pPr marL="158750" indent="0">
                  <a:buNone/>
                </a:pPr>
                <a:r>
                  <a:rPr lang="en-US" sz="1200" u="sng">
                    <a:cs typeface="Calibri"/>
                  </a:rPr>
                  <a:t>P/L Force 1: The 2021 Infrastructure Bill</a:t>
                </a:r>
              </a:p>
              <a:p>
                <a:pPr marL="158750" indent="0">
                  <a:buNone/>
                </a:pPr>
                <a:r>
                  <a:rPr lang="en-US" sz="1200">
                    <a:cs typeface="Calibri"/>
                  </a:rPr>
                  <a:t>The new infrastructure bill that was signed into law on November 15</a:t>
                </a:r>
                <a:r>
                  <a:rPr lang="en-US" sz="1200" baseline="30000">
                    <a:cs typeface="Calibri"/>
                  </a:rPr>
                  <a:t>th</a:t>
                </a:r>
                <a:r>
                  <a:rPr lang="en-US" sz="1200">
                    <a:cs typeface="Calibri"/>
                  </a:rPr>
                  <a:t>, 2021 will impact Spotify and create an opportunity for them to increase their profitability.</a:t>
                </a:r>
                <a:r>
                  <a:rPr lang="en-US" sz="1200" baseline="30000">
                    <a:cs typeface="Calibri"/>
                  </a:rPr>
                  <a:t>17 </a:t>
                </a:r>
                <a:r>
                  <a:rPr lang="en-US" sz="1200" baseline="0">
                    <a:cs typeface="Calibri"/>
                  </a:rPr>
                  <a:t>As this bill will place $65 million dollars into improving broadband internet connection for Americans, this will create an opportunity for Spotify to gain new customers that may not have had access to streaming music before.</a:t>
                </a:r>
                <a:r>
                  <a:rPr lang="en-US" sz="1200" baseline="30000">
                    <a:cs typeface="Calibri"/>
                  </a:rPr>
                  <a:t>18 </a:t>
                </a:r>
                <a:r>
                  <a:rPr lang="en-US" sz="1200" baseline="0">
                    <a:cs typeface="Calibri"/>
                  </a:rPr>
                  <a:t>Creating access to the internet for more people potentially creates more customer interactions that could increase the profitability of Spotify.</a:t>
                </a:r>
                <a:endParaRPr lang="en-US" sz="1200">
                  <a:cs typeface="Calibri"/>
                </a:endParaRPr>
              </a:p>
              <a:p>
                <a:pPr marL="158750" indent="0">
                  <a:buNone/>
                </a:pPr>
                <a:endParaRPr lang="en-US" sz="1200" u="none">
                  <a:cs typeface="Calibri"/>
                </a:endParaRPr>
              </a:p>
              <a:p>
                <a:pPr marL="158750" indent="0">
                  <a:buNone/>
                </a:pPr>
                <a:r>
                  <a:rPr lang="en-US" sz="1200" u="sng">
                    <a:cs typeface="Calibri"/>
                  </a:rPr>
                  <a:t>P/L Force 2: Mechanical Licenses</a:t>
                </a:r>
              </a:p>
              <a:p>
                <a:pPr marL="158750" indent="0">
                  <a:buNone/>
                </a:pPr>
                <a:r>
                  <a:rPr lang="en-US" sz="1200"/>
                  <a:t>To get its music on the platform, Spotify needs to acquire the appropriate permission from artists and record labels, the most common being a mechanical license.</a:t>
                </a:r>
                <a:r>
                  <a:rPr lang="en-US" sz="1200" baseline="30000"/>
                  <a:t>19 </a:t>
                </a:r>
                <a:r>
                  <a:rPr lang="en-US" sz="1200" baseline="0"/>
                  <a:t>G</a:t>
                </a:r>
                <a:r>
                  <a:rPr lang="en-US" sz="1200"/>
                  <a:t>etting those permissions involves Spotify getting permission from individuals and their labels.</a:t>
                </a:r>
                <a:r>
                  <a:rPr lang="en-US" sz="1200" baseline="30000"/>
                  <a:t>20 </a:t>
                </a:r>
                <a:r>
                  <a:rPr lang="en-US" sz="1200" baseline="0"/>
                  <a:t>Since Spotify needs permission for music usage, it can create a threat to profitability. If artists or labels don’t want to give permission to Spotify to use their music, Spotify can miss out on new artists, new songs, or new content which can slow down their profitability. </a:t>
                </a:r>
                <a:endParaRPr lang="en-US" sz="1200"/>
              </a:p>
              <a:p>
                <a:pPr marL="158750" indent="0">
                  <a:buNone/>
                </a:pPr>
                <a:endParaRPr lang="en-US" sz="1200">
                  <a:cs typeface="Calibri"/>
                </a:endParaRPr>
              </a:p>
              <a:p>
                <a:pPr marL="0" marR="0" lvl="0" indent="0" algn="l" defTabSz="914400" rtl="0" eaLnBrk="1" fontAlgn="auto" latinLnBrk="0" hangingPunct="1">
                  <a:lnSpc>
                    <a:spcPct val="100000"/>
                  </a:lnSpc>
                  <a:spcBef>
                    <a:spcPts val="0"/>
                  </a:spcBef>
                  <a:spcAft>
                    <a:spcPts val="0"/>
                  </a:spcAft>
                  <a:buClrTx/>
                  <a:buSzTx/>
                  <a:buNone/>
                  <a:tabLst/>
                  <a:defRPr/>
                </a:pPr>
                <a:r>
                  <a:rPr lang="en-US" sz="1200" b="0" u="sng"/>
                  <a:t>Global Force 1: COVID-19</a:t>
                </a:r>
              </a:p>
              <a:p>
                <a:pPr marL="0" marR="0" lvl="0" indent="0" algn="l" defTabSz="914400" rtl="0" eaLnBrk="1" fontAlgn="auto" latinLnBrk="0" hangingPunct="1">
                  <a:lnSpc>
                    <a:spcPct val="100000"/>
                  </a:lnSpc>
                  <a:spcBef>
                    <a:spcPts val="0"/>
                  </a:spcBef>
                  <a:spcAft>
                    <a:spcPts val="0"/>
                  </a:spcAft>
                  <a:buClrTx/>
                  <a:buSzTx/>
                  <a:buNone/>
                  <a:tabLst/>
                  <a:defRPr/>
                </a:pPr>
                <a:r>
                  <a:rPr lang="en-US" sz="1200" b="0"/>
                  <a:t>The COVID-19 pandemic is persisting across the world. This force could be considered an opportunity to Spotify, as the number of people that are remaining at home and streaming content has increased. The more people that are streaming create an opportunity for Spotify to increase their profitability by getting more revenues from new customers. </a:t>
                </a:r>
                <a:endParaRPr lang="en-US" sz="1200" b="0" i="0" u="sng">
                  <a:cs typeface="Calibri"/>
                </a:endParaRPr>
              </a:p>
              <a:p>
                <a:pPr marL="0" marR="0" lvl="0" indent="0" algn="l" defTabSz="914400" rtl="0" eaLnBrk="1" fontAlgn="auto" latinLnBrk="0" hangingPunct="1">
                  <a:lnSpc>
                    <a:spcPct val="100000"/>
                  </a:lnSpc>
                  <a:spcBef>
                    <a:spcPts val="0"/>
                  </a:spcBef>
                  <a:spcAft>
                    <a:spcPts val="0"/>
                  </a:spcAft>
                  <a:buClrTx/>
                  <a:buSzTx/>
                  <a:buNone/>
                  <a:tabLst/>
                  <a:defRPr/>
                </a:pPr>
                <a:endParaRPr lang="en-US" sz="1200" b="0"/>
              </a:p>
              <a:p>
                <a:pPr marL="0" marR="0" lvl="0" indent="0" algn="l" defTabSz="914400" rtl="0" eaLnBrk="1" fontAlgn="auto" latinLnBrk="0" hangingPunct="1">
                  <a:lnSpc>
                    <a:spcPct val="100000"/>
                  </a:lnSpc>
                  <a:spcBef>
                    <a:spcPts val="0"/>
                  </a:spcBef>
                  <a:spcAft>
                    <a:spcPts val="0"/>
                  </a:spcAft>
                  <a:buClrTx/>
                  <a:buSzTx/>
                  <a:buNone/>
                  <a:tabLst/>
                  <a:defRPr/>
                </a:pPr>
                <a:r>
                  <a:rPr lang="en-US" sz="1200" b="0" u="sng"/>
                  <a:t>Global Force 2: Climate Change</a:t>
                </a:r>
              </a:p>
              <a:p>
                <a:pPr marL="0" marR="0" lvl="0" indent="0" algn="l" defTabSz="914400" rtl="0" eaLnBrk="1" fontAlgn="auto" latinLnBrk="0" hangingPunct="1">
                  <a:lnSpc>
                    <a:spcPct val="100000"/>
                  </a:lnSpc>
                  <a:spcBef>
                    <a:spcPts val="0"/>
                  </a:spcBef>
                  <a:spcAft>
                    <a:spcPts val="0"/>
                  </a:spcAft>
                  <a:buClrTx/>
                  <a:buSzTx/>
                  <a:buNone/>
                  <a:tabLst/>
                  <a:defRPr/>
                </a:pPr>
                <a:r>
                  <a:rPr lang="en-US" sz="1200" b="0"/>
                  <a:t>Climate Change creates a threat to Spotify. With an increase in spending on infrastructure to promote streaming in the infrastructure bill, that creates more infrastructure that natural disasters due to climate change can damage.</a:t>
                </a:r>
                <a:r>
                  <a:rPr lang="en-US" sz="1200" b="0" baseline="30000"/>
                  <a:t>21 </a:t>
                </a:r>
                <a:r>
                  <a:rPr lang="en-US" sz="1200" b="0" baseline="0"/>
                  <a:t>As weather patterns get more erratic and natural disasters get more dangerous, it becomes more likely that human-built infrastructure can become damaged and not work as well.</a:t>
                </a:r>
                <a:r>
                  <a:rPr lang="en-US" sz="1200" b="0" baseline="30000"/>
                  <a:t>22</a:t>
                </a:r>
                <a:r>
                  <a:rPr lang="en-US" sz="1200" b="0" baseline="0"/>
                  <a:t> If the infrastructure is damaged, it causes a threat to Spotify because people would be unable to stream for certain time periods. </a:t>
                </a:r>
                <a:endParaRPr lang="en-US" sz="1200" b="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u="none">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latin typeface="Times New Roman"/>
                    <a:ea typeface="Times New Roman"/>
                    <a:cs typeface="Times New Roman"/>
                    <a:sym typeface="Times New Roman"/>
                  </a:rPr>
                  <a:t>References:</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a:effectLst/>
                  </a:rPr>
                  <a:t>United States fed funds RATE2021 DATA: 2022 forecast: 1971-2020 historical</a:t>
                </a:r>
                <a:r>
                  <a:rPr lang="en-US" sz="3600">
                    <a:effectLst/>
                  </a:rPr>
                  <a:t>. United States Fed Funds Rate | 2021 Data | 2022 Forecast | 1971-2020 Historical. (2021). Retrieved December 9, 2021, from https://tradingeconomics.com/united-states/gdp-growth-annual.</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a:effectLst/>
                  </a:rPr>
                  <a:t>United States fed funds RATE2021 DATA: 2022 forecast: 1971-2020 historical</a:t>
                </a:r>
                <a:r>
                  <a:rPr lang="en-US" sz="3600">
                    <a:effectLst/>
                  </a:rPr>
                  <a:t>. United States Fed Funds Rate | 2021 Data | 2022 Forecast | 1971-2020 Historical. (2021). Retrieved December 9, 2021, from https://tradingeconomics.com/united-states/interest-rate.</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a:effectLst/>
                  </a:rPr>
                  <a:t>IBID</a:t>
                </a:r>
                <a:endParaRPr lang="en-US" sz="2000" i="1">
                  <a:effectLst/>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2000" i="1">
                    <a:effectLst/>
                  </a:rPr>
                  <a:t>Current US inflation rates: 2000-2021: US inflation calculator</a:t>
                </a:r>
                <a:r>
                  <a:rPr lang="en-US" sz="2000">
                    <a:effectLst/>
                  </a:rPr>
                  <a:t>. US Inflation Calculator |. (2021, November 10). Retrieved December 9, 2021, from https://www.usinflationcalculator.com/inflation/current-inflation-rates/.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200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a:effectLst/>
                  </a:rPr>
                  <a:t>United States Consumer Inflation EXPECTATIONS2021 DATA: 2022 forecast</a:t>
                </a:r>
                <a:r>
                  <a:rPr lang="en-US" sz="3600">
                    <a:effectLst/>
                  </a:rPr>
                  <a:t>. United States Consumer Inflation Expectations | 2021 Data | 2022 Forecast. (2021). Retrieved December 9, 2021, from https://tradingeconomics.com/united-states/inflation-expectations.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a:effectLst/>
                  </a:rPr>
                  <a:t>Current US inflation rates: 2000-2021: US inflation calculator</a:t>
                </a:r>
                <a:r>
                  <a:rPr lang="en-US" sz="3600">
                    <a:effectLst/>
                  </a:rPr>
                  <a:t>. US Inflation Calculator |. (2021, November 10). Retrieved December 9, 2021, from https://www.usinflationcalculator.com/inflation/current-inflation-rates/.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a:effectLst/>
                  </a:rPr>
                  <a:t>Bloomberg. (2021). </a:t>
                </a:r>
                <a:r>
                  <a:rPr lang="en-US" sz="5400" i="1">
                    <a:effectLst/>
                  </a:rPr>
                  <a:t>EUR to USD exchange rate</a:t>
                </a:r>
                <a:r>
                  <a:rPr lang="en-US" sz="5400">
                    <a:effectLst/>
                  </a:rPr>
                  <a:t>. Bloomberg.com. Retrieved December 14, 2021, from https://www.bloomberg.com/quote/EURUSD:CUR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a:effectLst/>
                  </a:rPr>
                  <a:t>Spotify Technology S.A. (NYSE:SPOT) Financials &gt; Income Statement</a:t>
                </a:r>
                <a:r>
                  <a:rPr lang="en-US" sz="3600">
                    <a:effectLst/>
                  </a:rPr>
                  <a:t>. Standard and Poor's </a:t>
                </a:r>
                <a:r>
                  <a:rPr lang="en-US" sz="3600" err="1">
                    <a:effectLst/>
                  </a:rPr>
                  <a:t>NetAdvantage</a:t>
                </a:r>
                <a:r>
                  <a:rPr lang="en-US" sz="3600">
                    <a:effectLst/>
                  </a:rPr>
                  <a:t>. (2021). Retrieved December 9, 2021, from https://www-capitaliq-com.weblib.lib.umt.edu:2443/CIQDotNet/Financial/IncomeStatement.aspx?companyId=225595077&amp;statekey=72d3b258ed8f4a598c8fdecbc3fc6987.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a:effectLst/>
                  </a:rPr>
                  <a:t>Merriam-Webster. (2021). </a:t>
                </a:r>
                <a:r>
                  <a:rPr lang="en-US" sz="5400" i="1">
                    <a:effectLst/>
                  </a:rPr>
                  <a:t>What is a 'cord-cutter'?</a:t>
                </a:r>
                <a:r>
                  <a:rPr lang="en-US" sz="5400">
                    <a:effectLst/>
                  </a:rPr>
                  <a:t> Merriam-Webster. Retrieved December 14, 2021, from https://www.merriam-webster.com/words-at-play/cord-cutter-cable-tv-internet-wireless-word-usage#:~:text=The%20term%20cord%2Dcutter%20has,of%20sorts%20on%20home%20entertainment.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a:effectLst/>
                  </a:rPr>
                  <a:t>IBID</a:t>
                </a:r>
                <a:r>
                  <a:rPr lang="en-US" sz="5400" dirty="0">
                    <a:effectLst/>
                  </a:rPr>
                  <a:t> </a:t>
                </a:r>
                <a:endParaRPr lang="en-US" sz="5400">
                  <a:effectLst/>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dirty="0">
                    <a:effectLst/>
                  </a:rPr>
                  <a:t>Lynskey, D. (2022, January 30). </a:t>
                </a:r>
                <a:r>
                  <a:rPr lang="en-US" sz="3600" i="1" dirty="0">
                    <a:effectLst/>
                  </a:rPr>
                  <a:t>Podcasts were meant to revive Spotify. now it's on the Culture War Frontline | Dorian Lynskey</a:t>
                </a:r>
                <a:r>
                  <a:rPr lang="en-US" sz="3600" dirty="0">
                    <a:effectLst/>
                  </a:rPr>
                  <a:t>. The Guardian. Retrieved April 18, 2022, from https://www.theguardian.com/commentisfree/2022/jan/30/podcasts-meant-to-revive-spotify-joe-rogan-culture-wars-frontline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dirty="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8000" dirty="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8000" err="1">
                    <a:effectLst/>
                  </a:rPr>
                  <a:t>Pramuk</a:t>
                </a:r>
                <a:r>
                  <a:rPr lang="en-US" sz="8000">
                    <a:effectLst/>
                  </a:rPr>
                  <a:t>, J. (2021, November 16). </a:t>
                </a:r>
                <a:r>
                  <a:rPr lang="en-US" sz="8000" i="1">
                    <a:effectLst/>
                  </a:rPr>
                  <a:t>Biden signs $1 trillion bipartisan infrastructure bill into law, unlocking funds for transportation, Broadband, Utilities</a:t>
                </a:r>
                <a:r>
                  <a:rPr lang="en-US" sz="8000">
                    <a:effectLst/>
                  </a:rPr>
                  <a:t>. CNBC. Retrieved December 14, 2021, from https://www.cnbc.com/2021/11/15/biden-signing-1-trillion-bipartisan-infrastructure-bill-into-law.html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a:effectLst/>
                  </a:rPr>
                  <a:t>Jacobson, J. M. (2020, December 23). </a:t>
                </a:r>
                <a:r>
                  <a:rPr lang="en-US" sz="5400" i="1">
                    <a:effectLst/>
                  </a:rPr>
                  <a:t>Mechanical licensing 101 - </a:t>
                </a:r>
                <a:r>
                  <a:rPr lang="en-US" sz="5400" i="1" err="1">
                    <a:effectLst/>
                  </a:rPr>
                  <a:t>tunecore</a:t>
                </a:r>
                <a:r>
                  <a:rPr lang="en-US" sz="5400">
                    <a:effectLst/>
                  </a:rPr>
                  <a:t>. Mechanical Licensing 101. Retrieved December 14, 2021, from https://www.tunecore.com/blog/2020/12/mechanical-licensing-101.html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err="1">
                    <a:effectLst/>
                  </a:rPr>
                  <a:t>Jeong</a:t>
                </a:r>
                <a:r>
                  <a:rPr lang="en-US" sz="5400">
                    <a:effectLst/>
                  </a:rPr>
                  <a:t>, S. (2018, March 14). </a:t>
                </a:r>
                <a:r>
                  <a:rPr lang="en-US" sz="5400" i="1">
                    <a:effectLst/>
                  </a:rPr>
                  <a:t>A $1.6 billion Spotify lawsuit is based on a law made for player pianos</a:t>
                </a:r>
                <a:r>
                  <a:rPr lang="en-US" sz="5400">
                    <a:effectLst/>
                  </a:rPr>
                  <a:t>. The Verge. Retrieved December 14, 2021, from https://www.theverge.com/2018/3/14/17117160/spotify-mechanical-license-copyright-wixen-explainer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err="1">
                    <a:effectLst/>
                  </a:rPr>
                  <a:t>Pramuk</a:t>
                </a:r>
                <a:r>
                  <a:rPr lang="en-US" sz="3600">
                    <a:effectLst/>
                  </a:rPr>
                  <a:t>, J. (2021, November 16). </a:t>
                </a:r>
                <a:r>
                  <a:rPr lang="en-US" sz="3600" i="1">
                    <a:effectLst/>
                  </a:rPr>
                  <a:t>Biden signs $1 trillion bipartisan infrastructure bill into law, unlocking funds for transportation, Broadband, Utilities</a:t>
                </a:r>
                <a:r>
                  <a:rPr lang="en-US" sz="3600">
                    <a:effectLst/>
                  </a:rPr>
                  <a:t>. CNBC. Retrieved December 14, 2021, from https://www.cnbc.com/2021/11/15/biden-signing-1-trillion-bipartisan-infrastructure-bill-into-law.html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a:effectLst/>
                  </a:rPr>
                  <a:t>Environmental Protection Agency. (2021, May 12). </a:t>
                </a:r>
                <a:r>
                  <a:rPr lang="en-US" sz="5400" i="1">
                    <a:effectLst/>
                  </a:rPr>
                  <a:t>Climate Change Indicators: Weather and Climate</a:t>
                </a:r>
                <a:r>
                  <a:rPr lang="en-US" sz="5400">
                    <a:effectLst/>
                  </a:rPr>
                  <a:t>. EPA. Retrieved December 14, 2021, from https://www.epa.gov/climate-indicators/weather-climate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endParaRPr lang="en-US" sz="3600">
                  <a:effectLst/>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endParaRPr lang="en-US" sz="2000">
                  <a:effectLst/>
                </a:endParaRPr>
              </a:p>
              <a:p>
                <a:pPr marL="342900" marR="0" lvl="0" indent="-342900" algn="l" defTabSz="914400" rtl="0" eaLnBrk="1" fontAlgn="auto" latinLnBrk="0" hangingPunct="1">
                  <a:lnSpc>
                    <a:spcPct val="100000"/>
                  </a:lnSpc>
                  <a:spcBef>
                    <a:spcPts val="0"/>
                  </a:spcBef>
                  <a:spcAft>
                    <a:spcPts val="0"/>
                  </a:spcAft>
                  <a:buClrTx/>
                  <a:buSzTx/>
                  <a:tabLst/>
                  <a:defRPr/>
                </a:pPr>
                <a:endParaRPr lang="en-US" sz="200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a:cs typeface="Calibri"/>
                </a:endParaRPr>
              </a:p>
              <a:p>
                <a:pPr marL="0" lvl="0" indent="0" algn="l" rtl="0">
                  <a:spcBef>
                    <a:spcPts val="0"/>
                  </a:spcBef>
                  <a:spcAft>
                    <a:spcPts val="0"/>
                  </a:spcAft>
                  <a:buNone/>
                </a:pPr>
                <a:endParaRPr sz="1200" b="1">
                  <a:latin typeface="Times New Roman"/>
                  <a:ea typeface="Times New Roman"/>
                  <a:cs typeface="Times New Roman"/>
                  <a:sym typeface="Times New Roman"/>
                </a:endParaRPr>
              </a:p>
            </p:txBody>
          </p:sp>
        </mc:Choice>
        <mc:Fallback xmlns="">
          <p:sp>
            <p:nvSpPr>
              <p:cNvPr id="143" name="Google Shape;143;g46fd5fb3a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sz="1200" b="1" u="sng" kern="1200" dirty="0">
                    <a:effectLst/>
                  </a:rPr>
                  <a:t>Macro-Environmental Factors</a:t>
                </a:r>
                <a:r>
                  <a:rPr lang="en-US" sz="1200" b="1" u="none" kern="1200" dirty="0">
                    <a:effectLst/>
                  </a:rPr>
                  <a:t>:</a:t>
                </a:r>
                <a:endParaRPr lang="en-US" sz="1200" b="0" u="none" kern="1200" dirty="0">
                  <a:effectLst/>
                </a:endParaRPr>
              </a:p>
              <a:p>
                <a:pPr marL="158750" indent="0">
                  <a:buNone/>
                </a:pPr>
                <a:endParaRPr lang="en-US" sz="1200" dirty="0"/>
              </a:p>
              <a:p>
                <a:pPr marL="158750" indent="0">
                  <a:buNone/>
                </a:pPr>
                <a:r>
                  <a:rPr lang="en-US" sz="1200" b="0" i="0" u="sng" dirty="0">
                    <a:cs typeface="Calibri"/>
                  </a:rPr>
                  <a:t>Real Gross Domestic Product (GDP): Threat</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200" b="0" i="0" u="none" dirty="0">
                    <a:cs typeface="Calibri"/>
                  </a:rPr>
                  <a:t>GDP is Gross Domestic Product, and it is the monetary value of all goods and services produced in a country in a year.</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200" b="0" i="0" u="none" dirty="0">
                  <a:cs typeface="Calibri"/>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200" b="0" i="0" u="none" dirty="0">
                    <a:cs typeface="Calibri"/>
                  </a:rPr>
                  <a:t>The GDP annual growth rate for the first quarter of 2021 was</a:t>
                </a:r>
                <a:r>
                  <a:rPr lang="en-US" sz="1600" dirty="0">
                    <a:latin typeface="Times New Roman" panose="02020603050405020304" pitchFamily="18" charset="0"/>
                    <a:cs typeface="Times New Roman" panose="02020603050405020304" pitchFamily="18" charset="0"/>
                  </a:rPr>
                  <a:t> .5%.</a:t>
                </a:r>
                <a:r>
                  <a:rPr lang="en-US" sz="1600" baseline="30000" dirty="0">
                    <a:latin typeface="Times New Roman" panose="02020603050405020304" pitchFamily="18" charset="0"/>
                    <a:cs typeface="Times New Roman" panose="02020603050405020304" pitchFamily="18" charset="0"/>
                  </a:rPr>
                  <a:t>1</a:t>
                </a:r>
                <a:r>
                  <a:rPr lang="en-US" sz="1600" dirty="0">
                    <a:latin typeface="Times New Roman" panose="02020603050405020304" pitchFamily="18" charset="0"/>
                    <a:cs typeface="Times New Roman" panose="02020603050405020304" pitchFamily="18" charset="0"/>
                  </a:rPr>
                  <a:t> It then increased to 12.2% in the second quarter.</a:t>
                </a:r>
                <a:r>
                  <a:rPr lang="en-US" sz="1600" baseline="30000" dirty="0">
                    <a:latin typeface="Times New Roman" panose="02020603050405020304" pitchFamily="18" charset="0"/>
                    <a:cs typeface="Times New Roman" panose="02020603050405020304" pitchFamily="18" charset="0"/>
                  </a:rPr>
                  <a:t>2</a:t>
                </a:r>
                <a:r>
                  <a:rPr lang="en-US" sz="1600" dirty="0">
                    <a:latin typeface="Times New Roman" panose="02020603050405020304" pitchFamily="18" charset="0"/>
                    <a:cs typeface="Times New Roman" panose="02020603050405020304" pitchFamily="18" charset="0"/>
                  </a:rPr>
                  <a:t> In quarter 3, it shrank down to 4.9%, and is forecasted to finish 2021 at around 3.8%.</a:t>
                </a:r>
                <a:r>
                  <a:rPr lang="en-US" sz="1600" baseline="30000" dirty="0">
                    <a:latin typeface="Times New Roman" panose="02020603050405020304" pitchFamily="18" charset="0"/>
                    <a:cs typeface="Times New Roman" panose="02020603050405020304" pitchFamily="18" charset="0"/>
                  </a:rPr>
                  <a:t>3</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600" baseline="0" dirty="0">
                    <a:latin typeface="Times New Roman" panose="02020603050405020304" pitchFamily="18" charset="0"/>
                    <a:cs typeface="Times New Roman" panose="02020603050405020304" pitchFamily="18" charset="0"/>
                  </a:rPr>
                  <a:t>With the GDP fluctuating across the board, it creates a threat to profitability. While there was growth during the second quarter of 2021, it quickly came back down and is forecasted to continue that descent. This is a threat to profitability because if GDP is low, that means there are less goods coming out of the country which can lead to less money for consumers.</a:t>
                </a:r>
              </a:p>
              <a:p>
                <a:pPr marL="158750" indent="0">
                  <a:buNone/>
                </a:pPr>
                <a:endParaRPr lang="en-US" sz="1200" b="0" i="0" u="sng" dirty="0">
                  <a:cs typeface="Calibri"/>
                </a:endParaRPr>
              </a:p>
              <a:p>
                <a:pPr marL="158750" indent="0">
                  <a:buNone/>
                </a:pPr>
                <a:r>
                  <a:rPr lang="en-US" sz="1200" b="0" i="0" u="sng" dirty="0">
                    <a:cs typeface="Calibri"/>
                  </a:rPr>
                  <a:t>Interest rates: Opportunity</a:t>
                </a:r>
              </a:p>
              <a:p>
                <a:pPr marL="158750" indent="0">
                  <a:buNone/>
                </a:pPr>
                <a:r>
                  <a:rPr lang="en-US" sz="1200" b="0" i="0" u="none" dirty="0">
                    <a:cs typeface="Calibri"/>
                  </a:rPr>
                  <a:t>The interest rates for 2021, updated Tuesday the 7</a:t>
                </a:r>
                <a:r>
                  <a:rPr lang="en-US" sz="1200" b="0" i="0" u="none" baseline="30000" dirty="0">
                    <a:cs typeface="Calibri"/>
                  </a:rPr>
                  <a:t>th</a:t>
                </a:r>
                <a:r>
                  <a:rPr lang="en-US" sz="1200" b="0" i="0" u="none" dirty="0">
                    <a:cs typeface="Calibri"/>
                  </a:rPr>
                  <a:t> of December, are .25%.</a:t>
                </a:r>
                <a:r>
                  <a:rPr lang="en-US" sz="1200" b="0" i="0" u="none" baseline="30000" dirty="0">
                    <a:cs typeface="Calibri"/>
                  </a:rPr>
                  <a:t>4 </a:t>
                </a:r>
                <a:r>
                  <a:rPr lang="en-US" sz="1200" b="0" i="0" u="none" baseline="0" dirty="0">
                    <a:cs typeface="Calibri"/>
                  </a:rPr>
                  <a:t>The prior year, the interest rate was about 1.7%, and was rapidly reduced to the .25% it is at currently.</a:t>
                </a:r>
                <a:r>
                  <a:rPr lang="en-US" sz="1200" b="0" i="0" u="none" baseline="30000" dirty="0">
                    <a:cs typeface="Calibri"/>
                  </a:rPr>
                  <a:t>5</a:t>
                </a:r>
                <a:r>
                  <a:rPr lang="en-US" sz="1200" b="0" i="0" u="none" baseline="0" dirty="0">
                    <a:cs typeface="Calibri"/>
                  </a:rPr>
                  <a:t> With low interest rates, consumers have the possibility to get good rates on borrowing money. This can increase the money people have and allow them to spend it on products like Spotify, creating an opportunity for Spotify to increase their profitability. </a:t>
                </a:r>
                <a:endParaRPr lang="en-US" sz="1200" b="0" i="0" u="sng" dirty="0">
                  <a:cs typeface="Calibri"/>
                </a:endParaRPr>
              </a:p>
              <a:p>
                <a:pPr marL="158750" indent="0">
                  <a:buNone/>
                </a:pPr>
                <a:endParaRPr lang="en-US" sz="1200" b="0" i="0" u="sng" dirty="0">
                  <a:cs typeface="Calibri"/>
                </a:endParaRPr>
              </a:p>
              <a:p>
                <a:pPr marL="158750" indent="0">
                  <a:buNone/>
                </a:pPr>
                <a:r>
                  <a:rPr lang="en-US" sz="1200" b="0" i="0" u="sng" dirty="0">
                    <a:cs typeface="Calibri"/>
                  </a:rPr>
                  <a:t>Inflation rates: Threat</a:t>
                </a:r>
              </a:p>
              <a:p>
                <a:pPr marL="158750" indent="0">
                  <a:buNone/>
                </a:pPr>
                <a:r>
                  <a:rPr lang="en-US" sz="1200" b="0" i="0" u="none" dirty="0">
                    <a:cs typeface="Calibri"/>
                  </a:rPr>
                  <a:t>The inflation rate for the 12 months ended October 2021 is 6.2%.</a:t>
                </a:r>
                <a:r>
                  <a:rPr lang="en-US" sz="1200" b="0" i="0" u="none" baseline="30000" dirty="0">
                    <a:cs typeface="Calibri"/>
                  </a:rPr>
                  <a:t>6 </a:t>
                </a:r>
                <a:r>
                  <a:rPr lang="en-US" sz="1200" b="0" i="0" u="none" baseline="0" dirty="0">
                    <a:cs typeface="Calibri"/>
                  </a:rPr>
                  <a:t>For 2020, the inflation rate was 1.4%.</a:t>
                </a:r>
                <a:r>
                  <a:rPr lang="en-US" sz="1200" b="0" i="0" u="none" baseline="30000" dirty="0">
                    <a:cs typeface="Calibri"/>
                  </a:rPr>
                  <a:t>7</a:t>
                </a:r>
                <a:r>
                  <a:rPr lang="en-US" sz="1200" b="0" i="0" u="none" baseline="0" dirty="0">
                    <a:cs typeface="Calibri"/>
                  </a:rPr>
                  <a:t> The forecast for inflation in 2022 is 5.7%.</a:t>
                </a:r>
                <a:r>
                  <a:rPr lang="en-US" sz="1200" b="0" i="0" u="none" baseline="30000" dirty="0">
                    <a:cs typeface="Calibri"/>
                  </a:rPr>
                  <a:t>8 </a:t>
                </a:r>
                <a:r>
                  <a:rPr lang="en-US" sz="1200" b="0" i="0" u="none" baseline="0" dirty="0">
                    <a:cs typeface="Calibri"/>
                  </a:rPr>
                  <a:t>Over the last year, the inflation on goods has gotten very high. The inflation is as high as it has been since 1990.</a:t>
                </a:r>
                <a:r>
                  <a:rPr lang="en-US" sz="1200" b="0" i="0" u="none" baseline="30000" dirty="0">
                    <a:cs typeface="Calibri"/>
                  </a:rPr>
                  <a:t>9 </a:t>
                </a:r>
                <a:r>
                  <a:rPr lang="en-US" sz="1200" b="0" i="0" u="none" baseline="0" dirty="0">
                    <a:cs typeface="Calibri"/>
                  </a:rPr>
                  <a:t>The increase in inflation is a threat to the macro-environment. As prices go up, there is less money for consumers to invest in the economy which means companies must work harder to get customers. </a:t>
                </a:r>
              </a:p>
              <a:p>
                <a:pPr marL="158750" indent="0">
                  <a:buNone/>
                </a:pPr>
                <a:endParaRPr lang="en-US" sz="1200" b="0" i="0" u="sng" baseline="0" dirty="0">
                  <a:cs typeface="Calibri"/>
                </a:endParaRPr>
              </a:p>
              <a:p>
                <a:pPr marL="158750" indent="0">
                  <a:buNone/>
                </a:pPr>
                <a:r>
                  <a:rPr lang="en-US" sz="1200" b="0" i="0" u="sng" dirty="0">
                    <a:cs typeface="Calibri"/>
                  </a:rPr>
                  <a:t>Euro/USD Foreign exchange rate: </a:t>
                </a:r>
              </a:p>
              <a:p>
                <a:pPr marL="158750" indent="0">
                  <a:buNone/>
                </a:pPr>
                <a:r>
                  <a:rPr lang="en-US" sz="1200" b="0" i="0" u="none" dirty="0">
                    <a:cs typeface="Calibri"/>
                  </a:rPr>
                  <a:t>The US Dollar (USD) to Euro exchange on the 14</a:t>
                </a:r>
                <a:r>
                  <a:rPr lang="en-US" sz="1200" b="0" i="0" u="none" baseline="30000" dirty="0">
                    <a:cs typeface="Calibri"/>
                  </a:rPr>
                  <a:t>th</a:t>
                </a:r>
                <a:r>
                  <a:rPr lang="en-US" sz="1200" b="0" i="0" u="none" dirty="0">
                    <a:cs typeface="Calibri"/>
                  </a:rPr>
                  <a:t> of December 2021, was 1 USD to 1.13 Euros.</a:t>
                </a:r>
                <a:r>
                  <a:rPr lang="en-US" sz="1200" b="0" i="0" u="none" baseline="30000" dirty="0">
                    <a:cs typeface="Calibri"/>
                  </a:rPr>
                  <a:t>10 </a:t>
                </a:r>
                <a:r>
                  <a:rPr lang="en-US" sz="1200" b="0" i="0" u="none" baseline="0" dirty="0">
                    <a:cs typeface="Calibri"/>
                  </a:rPr>
                  <a:t>Because the exchange rate for the dollar is lower than the Euro, which is what Spotify’s revenue is reported in, this presents an opportunity for Spotify to increase their profitability.</a:t>
                </a:r>
                <a:r>
                  <a:rPr lang="en-US" sz="1200" b="0" i="0" u="none" baseline="30000" dirty="0">
                    <a:cs typeface="Calibri"/>
                  </a:rPr>
                  <a:t>11 </a:t>
                </a:r>
                <a:r>
                  <a:rPr lang="en-US" sz="1200" b="0" i="0" u="none" baseline="0" dirty="0">
                    <a:cs typeface="Calibri"/>
                  </a:rPr>
                  <a:t> As the dollar is weaker than the Euro, Spotify has the potential to operate in the United States market at a lower cost than in Europe.</a:t>
                </a:r>
              </a:p>
              <a:p>
                <a:pPr marL="158750" indent="0">
                  <a:buNone/>
                </a:pPr>
                <a:endParaRPr lang="en-US" sz="1200" b="0" i="0" u="none" baseline="0" dirty="0">
                  <a:cs typeface="Calibri"/>
                </a:endParaRPr>
              </a:p>
              <a:p>
                <a:pPr marL="158750" indent="0">
                  <a:buNone/>
                </a:pPr>
                <a:r>
                  <a:rPr lang="en-US" sz="1200" b="0" i="0" u="none" baseline="0" dirty="0">
                    <a:cs typeface="Calibri"/>
                  </a:rPr>
                  <a:t>Overall, Spotify has both threats and opportunities in the economic forces surrounding them. While the GDP growth is slowing down, it creates a threat as there are less goods and less money moving through the market. Then the inflation rates are increasing, which leaves products more expensive and consumers with less disposable income to spend on products like Spotify. However, interest rates are very low which allow people to take out small interest loans more easily, creating an opportunity for Spotify. Finally, the exchange rate between dollars and Euros is strong for the Euro, which is what Spotify operates in. Having a strong exchange between the two allows Spotify to create an opportunity for itself. </a:t>
                </a:r>
                <a:endParaRPr lang="en-US" sz="1200" b="0" i="0" u="sng" dirty="0">
                  <a:cs typeface="Calibri"/>
                </a:endParaRPr>
              </a:p>
              <a:p>
                <a:pPr marL="158750" indent="0">
                  <a:buNone/>
                </a:pPr>
                <a:endParaRPr lang="en-US" sz="1200" dirty="0"/>
              </a:p>
              <a:p>
                <a:pPr marL="158750" indent="0">
                  <a:buNone/>
                </a:pPr>
                <a:r>
                  <a:rPr lang="en-US" sz="1200" u="sng" dirty="0"/>
                  <a:t>Social Force 1: Cord Cutting</a:t>
                </a:r>
              </a:p>
              <a:p>
                <a:pPr marL="158750" indent="0">
                  <a:buNone/>
                </a:pPr>
                <a:r>
                  <a:rPr lang="en-US" sz="1200" dirty="0"/>
                  <a:t>Cord cutting is when consumers move away from their corded connections to entertainment and embrace cordless streaming of entertainment.</a:t>
                </a:r>
                <a:r>
                  <a:rPr lang="en-US" sz="1200" baseline="30000" dirty="0"/>
                  <a:t>12</a:t>
                </a:r>
                <a:r>
                  <a:rPr lang="en-US" sz="1200" dirty="0"/>
                  <a:t> Spotify is a cordless form of entertainment as a consumer only needs an internet connection to listen to Spotify. Consumers will move away from corded connections to stream content, either because it is more convenient or because it is cheaper.</a:t>
                </a:r>
                <a:r>
                  <a:rPr lang="en-US" sz="1200" baseline="30000" dirty="0"/>
                  <a:t>13</a:t>
                </a:r>
                <a:r>
                  <a:rPr lang="en-US" sz="1200" dirty="0"/>
                  <a:t> This creates an opportunity for Spotify to increase its profitability. As consumers move away from corded connections, that creates a chance for Spotify to gain more subscribers that are wanting on demand music. The more subscribers they have, the more money they can make. This makes cord cutting an opportunity for Spotify to increase its profitability. With more people entering the world of streaming, it creates the possibility for Spotify to get new customers and increase their revenues and profitability. </a:t>
                </a:r>
                <a:endParaRPr lang="en-US" sz="1200" b="0" i="0" u="sng" dirty="0">
                  <a:cs typeface="Calibri"/>
                </a:endParaRPr>
              </a:p>
              <a:p>
                <a:pPr marL="158750" indent="0">
                  <a:buNone/>
                </a:pPr>
                <a:endParaRPr lang="en-US" sz="1200" dirty="0"/>
              </a:p>
              <a:p>
                <a:pPr marL="158750" indent="0">
                  <a:buNone/>
                </a:pPr>
                <a:r>
                  <a:rPr lang="en-US" sz="1200" u="sng" dirty="0"/>
                  <a:t>Social Force: Culture Wars</a:t>
                </a:r>
              </a:p>
              <a:p>
                <a:pPr marL="158750" indent="0">
                  <a:buNone/>
                </a:pPr>
                <a:r>
                  <a:rPr lang="en-US" sz="1200" dirty="0"/>
                  <a:t>Culture Wars are a cultural conflict between social groups. For Spotify, this is a threat to their profitability. If they become involved with a potential culture war, they may lose some of their subscribers and in turn lose revenue. This has become more prevalent recently as Spotify has expanded its podcast offerings. For example, we need only look back to January of this year to see Spotify caught in the midst of a differing of opinions surrounding Covid-19 information. Joe Rogan is a large part of Spotify trying to have more podcast content on their platform. His program was acquired by Spotify for $100 million in 2020, and accounts for 4.5% of podcast listens on Spotify</a:t>
                </a:r>
                <a:r>
                  <a:rPr lang="en-US" sz="1200" b="0" i="0">
                    <a:latin typeface="Cambria Math" panose="02040503050406030204" pitchFamily="18" charset="0"/>
                  </a:rPr>
                  <a:t>.^14</a:t>
                </a:r>
                <a:r>
                  <a:rPr lang="en-US" sz="1200" dirty="0"/>
                  <a:t> He provided</a:t>
                </a:r>
                <a:r>
                  <a:rPr lang="en-US" sz="1200" baseline="0" dirty="0"/>
                  <a:t> some controversial opinions that prompted Neil Young to remove his music from Spotify</a:t>
                </a:r>
                <a:r>
                  <a:rPr lang="en-US" sz="1200" b="0" i="0" baseline="0">
                    <a:latin typeface="Cambria Math" panose="02040503050406030204" pitchFamily="18" charset="0"/>
                  </a:rPr>
                  <a:t>.^15</a:t>
                </a:r>
                <a:r>
                  <a:rPr lang="en-US" sz="1200" dirty="0"/>
                  <a:t> Thi</a:t>
                </a:r>
                <a:r>
                  <a:rPr lang="en-US" sz="1200" baseline="0" dirty="0"/>
                  <a:t>s topic has become a controversial issue between supporters of Young and Rogan, as part of a culture war over Covid-19 information</a:t>
                </a:r>
                <a:r>
                  <a:rPr lang="en-US" sz="1200" b="0" i="0" baseline="0">
                    <a:latin typeface="Cambria Math" panose="02040503050406030204" pitchFamily="18" charset="0"/>
                  </a:rPr>
                  <a:t>.^16</a:t>
                </a:r>
                <a:r>
                  <a:rPr lang="en-US" sz="1200" dirty="0"/>
                  <a:t> A</a:t>
                </a:r>
                <a:r>
                  <a:rPr lang="en-US" sz="1200" baseline="0" dirty="0"/>
                  <a:t>s was mentioned above, getting embroiled in a potential culture war can cause Spotify to lose subscribers and therefore lose revenue.</a:t>
                </a:r>
                <a:endParaRPr lang="en-US" sz="1200" dirty="0"/>
              </a:p>
              <a:p>
                <a:pPr marL="158750" indent="0">
                  <a:buNone/>
                </a:pPr>
                <a:endParaRPr lang="en-US" sz="1200" u="none" dirty="0"/>
              </a:p>
              <a:p>
                <a:pPr marL="158750" indent="0">
                  <a:buNone/>
                </a:pPr>
                <a:r>
                  <a:rPr lang="en-US" sz="1200" u="sng" dirty="0">
                    <a:cs typeface="Calibri"/>
                  </a:rPr>
                  <a:t>P/L Force 1: The 2021 Infrastructure Bill</a:t>
                </a:r>
              </a:p>
              <a:p>
                <a:pPr marL="158750" indent="0">
                  <a:buNone/>
                </a:pPr>
                <a:r>
                  <a:rPr lang="en-US" sz="1200" dirty="0">
                    <a:cs typeface="Calibri"/>
                  </a:rPr>
                  <a:t>The new infrastructure bill that was signed into law on November 15</a:t>
                </a:r>
                <a:r>
                  <a:rPr lang="en-US" sz="1200" baseline="30000" dirty="0">
                    <a:cs typeface="Calibri"/>
                  </a:rPr>
                  <a:t>th</a:t>
                </a:r>
                <a:r>
                  <a:rPr lang="en-US" sz="1200" dirty="0">
                    <a:cs typeface="Calibri"/>
                  </a:rPr>
                  <a:t>, 2021 will impact Spotify and create an opportunity for them to increase their profitability.</a:t>
                </a:r>
                <a:r>
                  <a:rPr lang="en-US" sz="1200" baseline="30000" dirty="0">
                    <a:cs typeface="Calibri"/>
                  </a:rPr>
                  <a:t>17 </a:t>
                </a:r>
                <a:r>
                  <a:rPr lang="en-US" sz="1200" baseline="0" dirty="0">
                    <a:cs typeface="Calibri"/>
                  </a:rPr>
                  <a:t>As this bill will place $65 million dollars into improving broadband internet connection for Americans, this will create an opportunity for Spotify to gain new customers that may not have had access to streaming music before.</a:t>
                </a:r>
                <a:r>
                  <a:rPr lang="en-US" sz="1200" baseline="30000" dirty="0">
                    <a:cs typeface="Calibri"/>
                  </a:rPr>
                  <a:t>18 </a:t>
                </a:r>
                <a:r>
                  <a:rPr lang="en-US" sz="1200" baseline="0" dirty="0">
                    <a:cs typeface="Calibri"/>
                  </a:rPr>
                  <a:t>Creating access to the internet for more people potentially creates more customer interactions that could increase the profitability of Spotify.</a:t>
                </a:r>
                <a:endParaRPr lang="en-US" sz="1200" dirty="0">
                  <a:cs typeface="Calibri"/>
                </a:endParaRPr>
              </a:p>
              <a:p>
                <a:pPr marL="158750" indent="0">
                  <a:buNone/>
                </a:pPr>
                <a:endParaRPr lang="en-US" sz="1200" u="none" dirty="0">
                  <a:cs typeface="Calibri"/>
                </a:endParaRPr>
              </a:p>
              <a:p>
                <a:pPr marL="158750" indent="0">
                  <a:buNone/>
                </a:pPr>
                <a:r>
                  <a:rPr lang="en-US" sz="1200" u="sng" dirty="0">
                    <a:cs typeface="Calibri"/>
                  </a:rPr>
                  <a:t>P/L Force 2: Mechanical Licenses</a:t>
                </a:r>
              </a:p>
              <a:p>
                <a:pPr marL="158750" indent="0">
                  <a:buNone/>
                </a:pPr>
                <a:r>
                  <a:rPr lang="en-US" sz="1200" dirty="0"/>
                  <a:t>To get its music on the platform, Spotify needs to acquire the appropriate permission from artists and record labels, the most common being a mechanical license.</a:t>
                </a:r>
                <a:r>
                  <a:rPr lang="en-US" sz="1200" baseline="30000" dirty="0"/>
                  <a:t>19 </a:t>
                </a:r>
                <a:r>
                  <a:rPr lang="en-US" sz="1200" baseline="0" dirty="0"/>
                  <a:t>G</a:t>
                </a:r>
                <a:r>
                  <a:rPr lang="en-US" sz="1200" dirty="0"/>
                  <a:t>etting those permissions involves Spotify getting permission from individuals and their labels.</a:t>
                </a:r>
                <a:r>
                  <a:rPr lang="en-US" sz="1200" baseline="30000" dirty="0"/>
                  <a:t>20 </a:t>
                </a:r>
                <a:r>
                  <a:rPr lang="en-US" sz="1200" baseline="0" dirty="0"/>
                  <a:t>Since Spotify needs permission for music usage, it can create a threat to profitability. If artists or labels don’t want to give permission to Spotify to use their music, Spotify can miss out on new artists, new songs, or new content which can slow down their profitability. </a:t>
                </a:r>
                <a:endParaRPr lang="en-US" sz="1200" dirty="0"/>
              </a:p>
              <a:p>
                <a:pPr marL="158750" indent="0">
                  <a:buNone/>
                </a:pPr>
                <a:endParaRPr lang="en-US" sz="1200" dirty="0">
                  <a:cs typeface="Calibri"/>
                </a:endParaRPr>
              </a:p>
              <a:p>
                <a:pPr marL="0" marR="0" lvl="0" indent="0" algn="l" defTabSz="914400" rtl="0" eaLnBrk="1" fontAlgn="auto" latinLnBrk="0" hangingPunct="1">
                  <a:lnSpc>
                    <a:spcPct val="100000"/>
                  </a:lnSpc>
                  <a:spcBef>
                    <a:spcPts val="0"/>
                  </a:spcBef>
                  <a:spcAft>
                    <a:spcPts val="0"/>
                  </a:spcAft>
                  <a:buClrTx/>
                  <a:buSzTx/>
                  <a:buNone/>
                  <a:tabLst/>
                  <a:defRPr/>
                </a:pPr>
                <a:r>
                  <a:rPr lang="en-US" sz="1200" b="0" u="sng" dirty="0"/>
                  <a:t>Global Force 1: COVID-19</a:t>
                </a:r>
              </a:p>
              <a:p>
                <a:pPr marL="0" marR="0" lvl="0" indent="0" algn="l" defTabSz="914400" rtl="0" eaLnBrk="1" fontAlgn="auto" latinLnBrk="0" hangingPunct="1">
                  <a:lnSpc>
                    <a:spcPct val="100000"/>
                  </a:lnSpc>
                  <a:spcBef>
                    <a:spcPts val="0"/>
                  </a:spcBef>
                  <a:spcAft>
                    <a:spcPts val="0"/>
                  </a:spcAft>
                  <a:buClrTx/>
                  <a:buSzTx/>
                  <a:buNone/>
                  <a:tabLst/>
                  <a:defRPr/>
                </a:pPr>
                <a:r>
                  <a:rPr lang="en-US" sz="1200" b="0" dirty="0"/>
                  <a:t>The COVID-19 pandemic is persisting across the world. This force could be considered an opportunity to Spotify, as the number of people that are remaining at home and streaming content has increased. The more people that are streaming create an opportunity for Spotify to increase their profitability by getting more revenues from new customers. </a:t>
                </a:r>
                <a:endParaRPr lang="en-US" sz="1200" b="0" i="0" u="sng" dirty="0">
                  <a:cs typeface="Calibri"/>
                </a:endParaRPr>
              </a:p>
              <a:p>
                <a:pPr marL="0" marR="0" lvl="0" indent="0" algn="l" defTabSz="914400" rtl="0" eaLnBrk="1" fontAlgn="auto" latinLnBrk="0" hangingPunct="1">
                  <a:lnSpc>
                    <a:spcPct val="100000"/>
                  </a:lnSpc>
                  <a:spcBef>
                    <a:spcPts val="0"/>
                  </a:spcBef>
                  <a:spcAft>
                    <a:spcPts val="0"/>
                  </a:spcAft>
                  <a:buClrTx/>
                  <a:buSzTx/>
                  <a:buNone/>
                  <a:tabLst/>
                  <a:defRPr/>
                </a:pPr>
                <a:endParaRPr lang="en-US" sz="1200" b="0" dirty="0"/>
              </a:p>
              <a:p>
                <a:pPr marL="0" marR="0" lvl="0" indent="0" algn="l" defTabSz="914400" rtl="0" eaLnBrk="1" fontAlgn="auto" latinLnBrk="0" hangingPunct="1">
                  <a:lnSpc>
                    <a:spcPct val="100000"/>
                  </a:lnSpc>
                  <a:spcBef>
                    <a:spcPts val="0"/>
                  </a:spcBef>
                  <a:spcAft>
                    <a:spcPts val="0"/>
                  </a:spcAft>
                  <a:buClrTx/>
                  <a:buSzTx/>
                  <a:buNone/>
                  <a:tabLst/>
                  <a:defRPr/>
                </a:pPr>
                <a:r>
                  <a:rPr lang="en-US" sz="1200" b="0" u="sng" dirty="0"/>
                  <a:t>Global Force 2: Climate Change</a:t>
                </a:r>
              </a:p>
              <a:p>
                <a:pPr marL="0" marR="0" lvl="0" indent="0" algn="l" defTabSz="914400" rtl="0" eaLnBrk="1" fontAlgn="auto" latinLnBrk="0" hangingPunct="1">
                  <a:lnSpc>
                    <a:spcPct val="100000"/>
                  </a:lnSpc>
                  <a:spcBef>
                    <a:spcPts val="0"/>
                  </a:spcBef>
                  <a:spcAft>
                    <a:spcPts val="0"/>
                  </a:spcAft>
                  <a:buClrTx/>
                  <a:buSzTx/>
                  <a:buNone/>
                  <a:tabLst/>
                  <a:defRPr/>
                </a:pPr>
                <a:r>
                  <a:rPr lang="en-US" sz="1200" b="0" dirty="0"/>
                  <a:t>Climate Change creates a threat to Spotify. With an increase in spending on infrastructure to promote streaming in the infrastructure bill, that creates more infrastructure that natural disasters due to climate change can damage.</a:t>
                </a:r>
                <a:r>
                  <a:rPr lang="en-US" sz="1200" b="0" baseline="30000" dirty="0"/>
                  <a:t>21 </a:t>
                </a:r>
                <a:r>
                  <a:rPr lang="en-US" sz="1200" b="0" baseline="0" dirty="0"/>
                  <a:t>As weather patterns get more erratic and natural disasters get more dangerous, it becomes more likely that human-built infrastructure can become damaged and not work as well.</a:t>
                </a:r>
                <a:r>
                  <a:rPr lang="en-US" sz="1200" b="0" baseline="30000" dirty="0"/>
                  <a:t>22</a:t>
                </a:r>
                <a:r>
                  <a:rPr lang="en-US" sz="1200" b="0" baseline="0" dirty="0"/>
                  <a:t> If the infrastructure is damaged, it causes a threat to Spotify because people would be unable to stream for certain time periods. </a:t>
                </a:r>
                <a:endParaRPr lang="en-US" sz="12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u="none"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a:ea typeface="Times New Roman"/>
                    <a:cs typeface="Times New Roman"/>
                    <a:sym typeface="Times New Roman"/>
                  </a:rPr>
                  <a:t>References:</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dirty="0">
                    <a:effectLst/>
                  </a:rPr>
                  <a:t>United States fed funds RATE2021 DATA: 2022 forecast: 1971-2020 historical</a:t>
                </a:r>
                <a:r>
                  <a:rPr lang="en-US" sz="3600" dirty="0">
                    <a:effectLst/>
                  </a:rPr>
                  <a:t>. United States Fed Funds Rate | 2021 Data | 2022 Forecast | 1971-2020 Historical. (2021). Retrieved December 9, 2021, from https://tradingeconomics.com/united-states/gdp-growth-annual.</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dirty="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dirty="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dirty="0">
                    <a:effectLst/>
                  </a:rPr>
                  <a:t>United States fed funds RATE2021 DATA: 2022 forecast: 1971-2020 historical</a:t>
                </a:r>
                <a:r>
                  <a:rPr lang="en-US" sz="3600" dirty="0">
                    <a:effectLst/>
                  </a:rPr>
                  <a:t>. United States Fed Funds Rate | 2021 Data | 2022 Forecast | 1971-2020 Historical. (2021). Retrieved December 9, 2021, from https://tradingeconomics.com/united-states/interest-rate.</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dirty="0">
                    <a:effectLst/>
                  </a:rPr>
                  <a:t>IBID</a:t>
                </a:r>
                <a:endParaRPr lang="en-US" sz="2000" i="1" dirty="0">
                  <a:effectLst/>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2000" i="1" dirty="0">
                    <a:effectLst/>
                  </a:rPr>
                  <a:t>Current US inflation rates: 2000-2021: US inflation calculator</a:t>
                </a:r>
                <a:r>
                  <a:rPr lang="en-US" sz="2000" dirty="0">
                    <a:effectLst/>
                  </a:rPr>
                  <a:t>. US Inflation Calculator |. (2021, November 10). Retrieved December 9, 2021, from https://www.usinflationcalculator.com/inflation/current-inflation-rates/.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2000" dirty="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dirty="0">
                    <a:effectLst/>
                  </a:rPr>
                  <a:t>United States Consumer Inflation EXPECTATIONS2021 DATA: 2022 forecast</a:t>
                </a:r>
                <a:r>
                  <a:rPr lang="en-US" sz="3600" dirty="0">
                    <a:effectLst/>
                  </a:rPr>
                  <a:t>. United States Consumer Inflation Expectations | 2021 Data | 2022 Forecast. (2021). Retrieved December 9, 2021, from https://tradingeconomics.com/united-states/inflation-expectations.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dirty="0">
                    <a:effectLst/>
                  </a:rPr>
                  <a:t>Current US inflation rates: 2000-2021: US inflation calculator</a:t>
                </a:r>
                <a:r>
                  <a:rPr lang="en-US" sz="3600" dirty="0">
                    <a:effectLst/>
                  </a:rPr>
                  <a:t>. US Inflation Calculator |. (2021, November 10). Retrieved December 9, 2021, from https://www.usinflationcalculator.com/inflation/current-inflation-rates/.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dirty="0">
                    <a:effectLst/>
                  </a:rPr>
                  <a:t>Bloomberg. (2021). </a:t>
                </a:r>
                <a:r>
                  <a:rPr lang="en-US" sz="5400" i="1" dirty="0">
                    <a:effectLst/>
                  </a:rPr>
                  <a:t>EUR to USD exchange rate</a:t>
                </a:r>
                <a:r>
                  <a:rPr lang="en-US" sz="5400" dirty="0">
                    <a:effectLst/>
                  </a:rPr>
                  <a:t>. Bloomberg.com. Retrieved December 14, 2021, from https://www.bloomberg.com/quote/EURUSD:CUR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i="1" dirty="0">
                    <a:effectLst/>
                  </a:rPr>
                  <a:t>Spotify Technology S.A. (NYSE:SPOT) Financials &gt; Income Statement</a:t>
                </a:r>
                <a:r>
                  <a:rPr lang="en-US" sz="3600" dirty="0">
                    <a:effectLst/>
                  </a:rPr>
                  <a:t>. Standard and Poor's </a:t>
                </a:r>
                <a:r>
                  <a:rPr lang="en-US" sz="3600" dirty="0" err="1">
                    <a:effectLst/>
                  </a:rPr>
                  <a:t>NetAdvantage</a:t>
                </a:r>
                <a:r>
                  <a:rPr lang="en-US" sz="3600" dirty="0">
                    <a:effectLst/>
                  </a:rPr>
                  <a:t>. (2021). Retrieved December 9, 2021, from https://www-capitaliq-com.weblib.lib.umt.edu:2443/CIQDotNet/Financial/IncomeStatement.aspx?companyId=225595077&amp;statekey=72d3b258ed8f4a598c8fdecbc3fc6987.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dirty="0">
                    <a:effectLst/>
                  </a:rPr>
                  <a:t>Merriam-Webster. (2021). </a:t>
                </a:r>
                <a:r>
                  <a:rPr lang="en-US" sz="5400" i="1" dirty="0">
                    <a:effectLst/>
                  </a:rPr>
                  <a:t>What is a 'cord-cutter'?</a:t>
                </a:r>
                <a:r>
                  <a:rPr lang="en-US" sz="5400" dirty="0">
                    <a:effectLst/>
                  </a:rPr>
                  <a:t> Merriam-Webster. Retrieved December 14, 2021, from https://www.merriam-webster.com/words-at-play/cord-cutter-cable-tv-internet-wireless-word-usage#:~:text=The%20term%20cord%2Dcutter%20has,of%20sorts%20on%20home%20entertainment.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dirty="0">
                    <a:effectLst/>
                  </a:rPr>
                  <a:t>IBID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dirty="0">
                    <a:effectLst/>
                  </a:rPr>
                  <a:t>Lynskey, D. (2022, January 30). </a:t>
                </a:r>
                <a:r>
                  <a:rPr lang="en-US" sz="3600" i="1" dirty="0">
                    <a:effectLst/>
                  </a:rPr>
                  <a:t>Podcasts were meant to revive Spotify. now it's on the Culture War Frontline | Dorian Lynskey</a:t>
                </a:r>
                <a:r>
                  <a:rPr lang="en-US" sz="3600" dirty="0">
                    <a:effectLst/>
                  </a:rPr>
                  <a:t>. The Guardian. Retrieved April 18, 2022, from https://www.theguardian.com/commentisfree/2022/jan/30/podcasts-meant-to-revive-spotify-joe-rogan-culture-wars-frontline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dirty="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8000" dirty="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8000" dirty="0" err="1">
                    <a:effectLst/>
                  </a:rPr>
                  <a:t>Pramuk</a:t>
                </a:r>
                <a:r>
                  <a:rPr lang="en-US" sz="8000" dirty="0">
                    <a:effectLst/>
                  </a:rPr>
                  <a:t>, J. (2021, November 16). </a:t>
                </a:r>
                <a:r>
                  <a:rPr lang="en-US" sz="8000" i="1" dirty="0">
                    <a:effectLst/>
                  </a:rPr>
                  <a:t>Biden signs $1 trillion bipartisan infrastructure bill into law, unlocking funds for transportation, Broadband, Utilities</a:t>
                </a:r>
                <a:r>
                  <a:rPr lang="en-US" sz="8000" dirty="0">
                    <a:effectLst/>
                  </a:rPr>
                  <a:t>. CNBC. Retrieved December 14, 2021, from https://www.cnbc.com/2021/11/15/biden-signing-1-trillion-bipartisan-infrastructure-bill-into-law.html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dirty="0">
                    <a:effectLst/>
                  </a:rPr>
                  <a:t>IBID</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dirty="0">
                    <a:effectLst/>
                  </a:rPr>
                  <a:t>Jacobson, J. M. (2020, December 23). </a:t>
                </a:r>
                <a:r>
                  <a:rPr lang="en-US" sz="5400" i="1" dirty="0">
                    <a:effectLst/>
                  </a:rPr>
                  <a:t>Mechanical licensing 101 - </a:t>
                </a:r>
                <a:r>
                  <a:rPr lang="en-US" sz="5400" i="1" dirty="0" err="1">
                    <a:effectLst/>
                  </a:rPr>
                  <a:t>tunecore</a:t>
                </a:r>
                <a:r>
                  <a:rPr lang="en-US" sz="5400" dirty="0">
                    <a:effectLst/>
                  </a:rPr>
                  <a:t>. Mechanical Licensing 101. Retrieved December 14, 2021, from https://www.tunecore.com/blog/2020/12/mechanical-licensing-101.html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dirty="0" err="1">
                    <a:effectLst/>
                  </a:rPr>
                  <a:t>Jeong</a:t>
                </a:r>
                <a:r>
                  <a:rPr lang="en-US" sz="5400" dirty="0">
                    <a:effectLst/>
                  </a:rPr>
                  <a:t>, S. (2018, March 14). </a:t>
                </a:r>
                <a:r>
                  <a:rPr lang="en-US" sz="5400" i="1" dirty="0">
                    <a:effectLst/>
                  </a:rPr>
                  <a:t>A $1.6 billion Spotify lawsuit is based on a law made for player pianos</a:t>
                </a:r>
                <a:r>
                  <a:rPr lang="en-US" sz="5400" dirty="0">
                    <a:effectLst/>
                  </a:rPr>
                  <a:t>. The Verge. Retrieved December 14, 2021, from https://www.theverge.com/2018/3/14/17117160/spotify-mechanical-license-copyright-wixen-explainer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3600" dirty="0" err="1">
                    <a:effectLst/>
                  </a:rPr>
                  <a:t>Pramuk</a:t>
                </a:r>
                <a:r>
                  <a:rPr lang="en-US" sz="3600" dirty="0">
                    <a:effectLst/>
                  </a:rPr>
                  <a:t>, J. (2021, November 16). </a:t>
                </a:r>
                <a:r>
                  <a:rPr lang="en-US" sz="3600" i="1" dirty="0">
                    <a:effectLst/>
                  </a:rPr>
                  <a:t>Biden signs $1 trillion bipartisan infrastructure bill into law, unlocking funds for transportation, Broadband, Utilities</a:t>
                </a:r>
                <a:r>
                  <a:rPr lang="en-US" sz="3600" dirty="0">
                    <a:effectLst/>
                  </a:rPr>
                  <a:t>. CNBC. Retrieved December 14, 2021, from https://www.cnbc.com/2021/11/15/biden-signing-1-trillion-bipartisan-infrastructure-bill-into-law.html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sz="5400" dirty="0">
                    <a:effectLst/>
                  </a:rPr>
                  <a:t>Environmental Protection Agency. (2021, May 12). </a:t>
                </a:r>
                <a:r>
                  <a:rPr lang="en-US" sz="5400" i="1" dirty="0">
                    <a:effectLst/>
                  </a:rPr>
                  <a:t>Climate Change Indicators: Weather and Climate</a:t>
                </a:r>
                <a:r>
                  <a:rPr lang="en-US" sz="5400" dirty="0">
                    <a:effectLst/>
                  </a:rPr>
                  <a:t>. EPA. Retrieved December 14, 2021, from https://www.epa.gov/climate-indicators/weather-climate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endParaRPr lang="en-US" sz="3600" dirty="0">
                  <a:effectLst/>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endParaRPr lang="en-US" sz="2000" dirty="0">
                  <a:effectLst/>
                </a:endParaRPr>
              </a:p>
              <a:p>
                <a:pPr marL="342900" marR="0" lvl="0" indent="-342900" algn="l" defTabSz="914400" rtl="0" eaLnBrk="1" fontAlgn="auto" latinLnBrk="0" hangingPunct="1">
                  <a:lnSpc>
                    <a:spcPct val="100000"/>
                  </a:lnSpc>
                  <a:spcBef>
                    <a:spcPts val="0"/>
                  </a:spcBef>
                  <a:spcAft>
                    <a:spcPts val="0"/>
                  </a:spcAft>
                  <a:buClrTx/>
                  <a:buSzTx/>
                  <a:tabLst/>
                  <a:defRPr/>
                </a:pPr>
                <a:endParaRPr lang="en-US" sz="20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dirty="0">
                  <a:cs typeface="Calibri"/>
                </a:endParaRPr>
              </a:p>
              <a:p>
                <a:pPr marL="0" lvl="0" indent="0" algn="l" rtl="0">
                  <a:spcBef>
                    <a:spcPts val="0"/>
                  </a:spcBef>
                  <a:spcAft>
                    <a:spcPts val="0"/>
                  </a:spcAft>
                  <a:buNone/>
                </a:pPr>
                <a:endParaRPr sz="1200" b="1" dirty="0">
                  <a:latin typeface="Times New Roman"/>
                  <a:ea typeface="Times New Roman"/>
                  <a:cs typeface="Times New Roman"/>
                  <a:sym typeface="Times New Roman"/>
                </a:endParaRPr>
              </a:p>
            </p:txBody>
          </p:sp>
        </mc:Fallback>
      </mc:AlternateContent>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46fd5fb3a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46fd5fb3a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b="1">
                <a:latin typeface="Times New Roman"/>
                <a:ea typeface="Times New Roman"/>
                <a:cs typeface="Times New Roman"/>
                <a:sym typeface="Times New Roman"/>
              </a:rPr>
              <a:t>Notes:</a:t>
            </a:r>
          </a:p>
          <a:p>
            <a:pPr marL="0" lvl="0" indent="0" algn="l" rtl="0">
              <a:spcBef>
                <a:spcPts val="0"/>
              </a:spcBef>
              <a:spcAft>
                <a:spcPts val="0"/>
              </a:spcAft>
              <a:buNone/>
            </a:pPr>
            <a:r>
              <a:rPr lang="en-US" sz="1200" u="sng">
                <a:latin typeface="Times New Roman"/>
                <a:ea typeface="Times New Roman"/>
                <a:cs typeface="Times New Roman"/>
                <a:sym typeface="Times New Roman"/>
              </a:rPr>
              <a:t>3-yr. CAGR + Projected</a:t>
            </a:r>
          </a:p>
          <a:p>
            <a:pPr marL="0" lvl="0" indent="0" algn="l" rtl="0">
              <a:spcBef>
                <a:spcPts val="0"/>
              </a:spcBef>
              <a:spcAft>
                <a:spcPts val="0"/>
              </a:spcAft>
              <a:buNone/>
            </a:pPr>
            <a:r>
              <a:rPr lang="en-US" sz="1200" u="none">
                <a:latin typeface="Times New Roman"/>
                <a:ea typeface="Times New Roman"/>
                <a:cs typeface="Times New Roman"/>
                <a:sym typeface="Times New Roman"/>
              </a:rPr>
              <a:t>The compound annual growth rate (CAGR) for the Movies and Entertainment sub-industry was slowly rising, until 2020 when the COVID-19 pandemic began.</a:t>
            </a:r>
            <a:r>
              <a:rPr lang="en-US" sz="1200" u="none" baseline="30000">
                <a:latin typeface="Times New Roman"/>
                <a:ea typeface="Times New Roman"/>
                <a:cs typeface="Times New Roman"/>
                <a:sym typeface="Times New Roman"/>
              </a:rPr>
              <a:t>1</a:t>
            </a:r>
            <a:r>
              <a:rPr lang="en-US" sz="1200" u="none" baseline="0">
                <a:latin typeface="Times New Roman"/>
                <a:ea typeface="Times New Roman"/>
                <a:cs typeface="Times New Roman"/>
                <a:sym typeface="Times New Roman"/>
              </a:rPr>
              <a:t> Now, in the second year of the pandemic, revenues are projected to bounce back by 19.8%, after they fell over 12% from 2019 to 2020.</a:t>
            </a:r>
            <a:r>
              <a:rPr lang="en-US" sz="1200" u="none" baseline="30000">
                <a:latin typeface="Times New Roman"/>
                <a:ea typeface="Times New Roman"/>
                <a:cs typeface="Times New Roman"/>
                <a:sym typeface="Times New Roman"/>
              </a:rPr>
              <a:t>2</a:t>
            </a:r>
          </a:p>
          <a:p>
            <a:pPr marL="0" lvl="0" indent="0" algn="l" rtl="0">
              <a:spcBef>
                <a:spcPts val="0"/>
              </a:spcBef>
              <a:spcAft>
                <a:spcPts val="0"/>
              </a:spcAft>
              <a:buNone/>
            </a:pPr>
            <a:endParaRPr lang="en-US" sz="1200" u="none" baseline="0">
              <a:latin typeface="Times New Roman"/>
              <a:ea typeface="Times New Roman"/>
              <a:cs typeface="Times New Roman"/>
              <a:sym typeface="Times New Roman"/>
            </a:endParaRPr>
          </a:p>
          <a:p>
            <a:pPr marL="0" lvl="0" indent="0" algn="l" rtl="0">
              <a:spcBef>
                <a:spcPts val="0"/>
              </a:spcBef>
              <a:spcAft>
                <a:spcPts val="0"/>
              </a:spcAft>
              <a:buNone/>
            </a:pPr>
            <a:r>
              <a:rPr lang="en-US" sz="1200" u="sng" baseline="0">
                <a:latin typeface="Times New Roman"/>
                <a:ea typeface="Times New Roman"/>
                <a:cs typeface="Times New Roman"/>
                <a:sym typeface="Times New Roman"/>
              </a:rPr>
              <a:t>Industry Competitive Structure</a:t>
            </a:r>
          </a:p>
          <a:p>
            <a:pPr marL="0" lvl="0" indent="0" algn="l" rtl="0">
              <a:spcBef>
                <a:spcPts val="0"/>
              </a:spcBef>
              <a:spcAft>
                <a:spcPts val="0"/>
              </a:spcAft>
              <a:buNone/>
            </a:pPr>
            <a:r>
              <a:rPr lang="en-US" sz="1200" u="none">
                <a:latin typeface="Times New Roman"/>
                <a:ea typeface="Times New Roman"/>
                <a:cs typeface="Times New Roman"/>
                <a:sym typeface="Times New Roman"/>
              </a:rPr>
              <a:t>The industry competitive structure depends on what stage of the life cycle the industry is in. Movies and Entertainment are in the shakeout stage of the life cycle. The industry is in this stage because, as you can see, the CAGR was slowing down its growth before the COVID-19 pandemic.</a:t>
            </a:r>
            <a:r>
              <a:rPr lang="en-US" sz="1200" u="none" baseline="30000">
                <a:latin typeface="Times New Roman"/>
                <a:ea typeface="Times New Roman"/>
                <a:cs typeface="Times New Roman"/>
                <a:sym typeface="Times New Roman"/>
              </a:rPr>
              <a:t>3  </a:t>
            </a:r>
            <a:r>
              <a:rPr lang="en-US" sz="1200" u="none" baseline="0">
                <a:latin typeface="Times New Roman"/>
                <a:ea typeface="Times New Roman"/>
                <a:cs typeface="Times New Roman"/>
                <a:sym typeface="Times New Roman"/>
              </a:rPr>
              <a:t>Without the pandemic, this industry would have continued to slow its growth and begin to enter the maturity stage. There are also very few companies that are in control of this industry.</a:t>
            </a:r>
            <a:r>
              <a:rPr lang="en-US" sz="1200" u="none" baseline="30000">
                <a:latin typeface="Times New Roman"/>
                <a:ea typeface="Times New Roman"/>
                <a:cs typeface="Times New Roman"/>
                <a:sym typeface="Times New Roman"/>
              </a:rPr>
              <a:t>4 </a:t>
            </a:r>
            <a:r>
              <a:rPr lang="en-US" sz="1200" u="none" baseline="0">
                <a:latin typeface="Times New Roman"/>
                <a:ea typeface="Times New Roman"/>
                <a:cs typeface="Times New Roman"/>
                <a:sym typeface="Times New Roman"/>
              </a:rPr>
              <a:t>As the shakeout stage ends, smaller companies combine with larger companies and lower the number of firms competing within the industry.</a:t>
            </a:r>
            <a:r>
              <a:rPr lang="en-US" sz="1200" u="none" baseline="30000">
                <a:latin typeface="Times New Roman"/>
                <a:ea typeface="Times New Roman"/>
                <a:cs typeface="Times New Roman"/>
                <a:sym typeface="Times New Roman"/>
              </a:rPr>
              <a:t>5, 6 </a:t>
            </a:r>
            <a:r>
              <a:rPr lang="en-US" sz="1200" u="none" baseline="0">
                <a:latin typeface="Times New Roman"/>
                <a:ea typeface="Times New Roman"/>
                <a:cs typeface="Times New Roman"/>
                <a:sym typeface="Times New Roman"/>
              </a:rPr>
              <a:t> With less companies, this also leads to a decrease in demand, as the market becomes saturated with the industries product.</a:t>
            </a:r>
            <a:r>
              <a:rPr lang="en-US" sz="1200" u="none" baseline="30000">
                <a:latin typeface="Times New Roman"/>
                <a:ea typeface="Times New Roman"/>
                <a:cs typeface="Times New Roman"/>
                <a:sym typeface="Times New Roman"/>
              </a:rPr>
              <a:t>7</a:t>
            </a:r>
            <a:r>
              <a:rPr lang="en-US" sz="1200" u="none" baseline="0">
                <a:latin typeface="Times New Roman"/>
                <a:ea typeface="Times New Roman"/>
                <a:cs typeface="Times New Roman"/>
                <a:sym typeface="Times New Roman"/>
              </a:rPr>
              <a:t> In this instance, that is Movies and other forms of Entertainment. </a:t>
            </a:r>
          </a:p>
          <a:p>
            <a:pPr marL="0" lvl="0" indent="0" algn="l" rtl="0">
              <a:spcBef>
                <a:spcPts val="0"/>
              </a:spcBef>
              <a:spcAft>
                <a:spcPts val="0"/>
              </a:spcAft>
              <a:buNone/>
            </a:pPr>
            <a:endParaRPr lang="en-US" sz="1200" u="none" baseline="0">
              <a:latin typeface="Times New Roman"/>
              <a:ea typeface="Times New Roman"/>
              <a:cs typeface="Times New Roman"/>
              <a:sym typeface="Times New Roman"/>
            </a:endParaRPr>
          </a:p>
          <a:p>
            <a:pPr marL="0" lvl="0" indent="0" algn="l" rtl="0">
              <a:spcBef>
                <a:spcPts val="0"/>
              </a:spcBef>
              <a:spcAft>
                <a:spcPts val="0"/>
              </a:spcAft>
              <a:buNone/>
            </a:pPr>
            <a:r>
              <a:rPr lang="en-US" sz="1200" u="sng" baseline="0">
                <a:latin typeface="Times New Roman"/>
                <a:ea typeface="Times New Roman"/>
                <a:cs typeface="Times New Roman"/>
                <a:sym typeface="Times New Roman"/>
              </a:rPr>
              <a:t>Barriers to Entry</a:t>
            </a:r>
          </a:p>
          <a:p>
            <a:pPr marL="0" lvl="0" indent="0" algn="l" rtl="0">
              <a:spcBef>
                <a:spcPts val="0"/>
              </a:spcBef>
              <a:spcAft>
                <a:spcPts val="0"/>
              </a:spcAft>
              <a:buNone/>
            </a:pPr>
            <a:r>
              <a:rPr lang="en-US" sz="1200" u="none" baseline="0">
                <a:latin typeface="Times New Roman"/>
                <a:ea typeface="Times New Roman"/>
                <a:cs typeface="Times New Roman"/>
                <a:sym typeface="Times New Roman"/>
              </a:rPr>
              <a:t>The barriers to entry for this industry are Economies of Scale, Brand Loyalty, and Absolute Cost Advantage. The small number of companies that reside in the Movies and Entertainment sub-industry have brand loyalty on their side. Because these larger firms are consolidating, not consolidated, customers are beginning to shuffle into those various firms. Part of the reason for the brand loyalty is that those brands have a much easier path to providing content. At this point, the economies of scale are quite large for existing Movies and Entertainment firms because those firms have the industry content already on their streaming sites.</a:t>
            </a:r>
            <a:r>
              <a:rPr lang="en-US" sz="1200" u="none" baseline="30000">
                <a:latin typeface="Times New Roman"/>
                <a:ea typeface="Times New Roman"/>
                <a:cs typeface="Times New Roman"/>
                <a:sym typeface="Times New Roman"/>
              </a:rPr>
              <a:t>8 </a:t>
            </a:r>
            <a:r>
              <a:rPr lang="en-US" sz="1200" u="none" baseline="0">
                <a:latin typeface="Times New Roman"/>
                <a:ea typeface="Times New Roman"/>
                <a:cs typeface="Times New Roman"/>
                <a:sym typeface="Times New Roman"/>
              </a:rPr>
              <a:t>Having those economies of scale also allow the firms to control the absolute cost advantage. Existing firms don’t need to spend lots of money to acquire content, while new firms would need to.</a:t>
            </a:r>
          </a:p>
          <a:p>
            <a:pPr marL="0" lvl="0" indent="0" algn="l" rtl="0">
              <a:spcBef>
                <a:spcPts val="0"/>
              </a:spcBef>
              <a:spcAft>
                <a:spcPts val="0"/>
              </a:spcAft>
              <a:buNone/>
            </a:pPr>
            <a:endParaRPr lang="en-US" sz="1200" u="none" baseline="0">
              <a:latin typeface="Times New Roman"/>
              <a:ea typeface="Times New Roman"/>
              <a:cs typeface="Times New Roman"/>
              <a:sym typeface="Times New Roman"/>
            </a:endParaRPr>
          </a:p>
          <a:p>
            <a:pPr marL="0" lvl="0" indent="0" algn="l" rtl="0">
              <a:spcBef>
                <a:spcPts val="0"/>
              </a:spcBef>
              <a:spcAft>
                <a:spcPts val="0"/>
              </a:spcAft>
              <a:buNone/>
            </a:pPr>
            <a:r>
              <a:rPr lang="en-US" sz="1200" u="none" baseline="0">
                <a:latin typeface="Times New Roman"/>
                <a:ea typeface="Times New Roman"/>
                <a:cs typeface="Times New Roman"/>
                <a:sym typeface="Times New Roman"/>
              </a:rPr>
              <a:t>These 3 sections, CAGR, Industry Competitive Structure, and Barriers to Entry, combine to place this industry near the end of the shakeout stage of the industry life cycle. The barriers to entry are quite high, and it can be difficult for new firms to enter the industry. If that weren’t enough, once a firm gets in, the competition to remain in is quite stiff. With grow rates slowing down, it will become difficult for firms to find new customers and they will instead need to find existing customers that are getting their content from a competitor. Overall, the industry is slowing down and creating a more solidified group that will be stable in the next stage. </a:t>
            </a:r>
          </a:p>
          <a:p>
            <a:pPr marL="0" lvl="0" indent="0" algn="l" rtl="0">
              <a:spcBef>
                <a:spcPts val="0"/>
              </a:spcBef>
              <a:spcAft>
                <a:spcPts val="0"/>
              </a:spcAft>
              <a:buNone/>
            </a:pPr>
            <a:endParaRPr lang="en-US" sz="1200" u="none" baseline="0">
              <a:latin typeface="Times New Roman"/>
              <a:ea typeface="Times New Roman"/>
              <a:cs typeface="Times New Roman"/>
              <a:sym typeface="Times New Roman"/>
            </a:endParaRPr>
          </a:p>
          <a:p>
            <a:pPr marL="0" lvl="0" indent="0" algn="l" rtl="0">
              <a:spcBef>
                <a:spcPts val="0"/>
              </a:spcBef>
              <a:spcAft>
                <a:spcPts val="0"/>
              </a:spcAft>
              <a:buNone/>
            </a:pPr>
            <a:r>
              <a:rPr lang="en-US" sz="1200" b="1">
                <a:latin typeface="Times New Roman"/>
                <a:ea typeface="Times New Roman"/>
                <a:cs typeface="Times New Roman"/>
                <a:sym typeface="Times New Roman"/>
              </a:rPr>
              <a:t>References:</a:t>
            </a:r>
          </a:p>
          <a:p>
            <a:pPr marL="228600" lvl="0" indent="-228600" algn="l" rtl="0">
              <a:spcBef>
                <a:spcPts val="0"/>
              </a:spcBef>
              <a:spcAft>
                <a:spcPts val="0"/>
              </a:spcAft>
              <a:buFont typeface="+mj-lt"/>
              <a:buAutoNum type="arabicPeriod"/>
            </a:pPr>
            <a:r>
              <a:rPr lang="en-US" sz="1200">
                <a:latin typeface="Times New Roman"/>
                <a:ea typeface="Times New Roman"/>
                <a:cs typeface="Times New Roman"/>
                <a:sym typeface="Times New Roman"/>
              </a:rPr>
              <a:t>Movies and Entertainment Key Stats and Ratios. (2021, November 13). Missoula. Retrieved November 13, 2021, from https://www-capitaliq-com.weblib.lib.umt.edu:2443/CIQDotNet/Lists/KeyStats.aspx?listObjectId=100885927 </a:t>
            </a:r>
          </a:p>
          <a:p>
            <a:pPr marL="228600" lvl="0" indent="-228600" algn="l" rtl="0">
              <a:spcBef>
                <a:spcPts val="0"/>
              </a:spcBef>
              <a:spcAft>
                <a:spcPts val="0"/>
              </a:spcAft>
              <a:buFont typeface="+mj-lt"/>
              <a:buAutoNum type="arabicPeriod"/>
            </a:pPr>
            <a:r>
              <a:rPr lang="en-US" sz="1200">
                <a:latin typeface="Times New Roman"/>
                <a:ea typeface="Times New Roman"/>
                <a:cs typeface="Times New Roman"/>
                <a:sym typeface="Times New Roman"/>
              </a:rPr>
              <a:t>IBID</a:t>
            </a:r>
          </a:p>
          <a:p>
            <a:pPr marL="228600" lvl="0" indent="-228600" algn="l" rtl="0">
              <a:spcBef>
                <a:spcPts val="0"/>
              </a:spcBef>
              <a:spcAft>
                <a:spcPts val="0"/>
              </a:spcAft>
              <a:buFont typeface="+mj-lt"/>
              <a:buAutoNum type="arabicPeriod"/>
            </a:pPr>
            <a:r>
              <a:rPr lang="en-US" sz="1200">
                <a:latin typeface="Times New Roman"/>
                <a:ea typeface="Times New Roman"/>
                <a:cs typeface="Times New Roman"/>
                <a:sym typeface="Times New Roman"/>
              </a:rPr>
              <a:t>IBID</a:t>
            </a:r>
          </a:p>
          <a:p>
            <a:pPr marL="228600" lvl="0" indent="-228600" algn="l" rtl="0">
              <a:spcBef>
                <a:spcPts val="0"/>
              </a:spcBef>
              <a:spcAft>
                <a:spcPts val="0"/>
              </a:spcAft>
              <a:buFont typeface="+mj-lt"/>
              <a:buAutoNum type="arabicPeriod"/>
            </a:pPr>
            <a:r>
              <a:rPr lang="en-US" sz="1800">
                <a:effectLst/>
                <a:latin typeface="Calibri" panose="020F0502020204030204" pitchFamily="34" charset="0"/>
                <a:ea typeface="Calibri" panose="020F0502020204030204" pitchFamily="34" charset="0"/>
                <a:cs typeface="Calibri" panose="020F0502020204030204" pitchFamily="34" charset="0"/>
              </a:rPr>
              <a:t>Standard and Poor’s. (n.d.). </a:t>
            </a:r>
            <a:r>
              <a:rPr lang="en-US" sz="1800" i="1">
                <a:effectLst/>
                <a:latin typeface="Calibri" panose="020F0502020204030204" pitchFamily="34" charset="0"/>
                <a:ea typeface="Calibri" panose="020F0502020204030204" pitchFamily="34" charset="0"/>
                <a:cs typeface="Calibri" panose="020F0502020204030204" pitchFamily="34" charset="0"/>
              </a:rPr>
              <a:t>Movies and Entertainment Industry Survey. </a:t>
            </a:r>
            <a:r>
              <a:rPr lang="en-US" sz="1800">
                <a:effectLst/>
                <a:latin typeface="Calibri" panose="020F0502020204030204" pitchFamily="34" charset="0"/>
                <a:ea typeface="Calibri" panose="020F0502020204030204" pitchFamily="34" charset="0"/>
                <a:cs typeface="Calibri" panose="020F0502020204030204" pitchFamily="34" charset="0"/>
              </a:rPr>
              <a:t>Retrieved October 7, 2021, pg. 24, from </a:t>
            </a:r>
            <a:r>
              <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https://www-capitaliq-com.weblib.lib.umt.edu:2443/CIQDotNet/Research/DocumentViewer.aspx?documentViewerDocumentId=49269749</a:t>
            </a:r>
            <a:endPar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endParaRP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Hill, C. W., Schilling, M. A., &amp; Jones, G. R. (2020) External Analysis: The Identification of	 Opportunities and Threats. Industry Shakeout. In </a:t>
            </a:r>
            <a:r>
              <a:rPr lang="en-US" sz="18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800">
                <a:effectLst/>
                <a:latin typeface="Calibri" panose="020F0502020204030204" pitchFamily="34" charset="0"/>
                <a:ea typeface="Calibri" panose="020F0502020204030204" pitchFamily="34" charset="0"/>
                <a:cs typeface="Calibri" panose="020F0502020204030204" pitchFamily="34" charset="0"/>
              </a:rPr>
              <a:t>(13</a:t>
            </a:r>
            <a:r>
              <a:rPr lang="en-US" sz="1800" baseline="30000">
                <a:effectLst/>
                <a:latin typeface="Calibri" panose="020F0502020204030204" pitchFamily="34" charset="0"/>
                <a:ea typeface="Calibri" panose="020F0502020204030204" pitchFamily="34" charset="0"/>
                <a:cs typeface="Calibri" panose="020F0502020204030204" pitchFamily="34" charset="0"/>
              </a:rPr>
              <a:t>th </a:t>
            </a:r>
            <a:r>
              <a:rPr lang="en-US" sz="1800">
                <a:effectLst/>
                <a:latin typeface="Calibri" panose="020F0502020204030204" pitchFamily="34" charset="0"/>
                <a:ea typeface="Calibri" panose="020F0502020204030204" pitchFamily="34" charset="0"/>
                <a:cs typeface="Calibri" panose="020F0502020204030204" pitchFamily="34" charset="0"/>
              </a:rPr>
              <a:t>ed.). Cengage Learning</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Standard and Poor’s. (n.d.). </a:t>
            </a:r>
            <a:r>
              <a:rPr lang="en-US" sz="1800" i="1">
                <a:effectLst/>
                <a:latin typeface="Calibri" panose="020F0502020204030204" pitchFamily="34" charset="0"/>
                <a:ea typeface="Calibri" panose="020F0502020204030204" pitchFamily="34" charset="0"/>
                <a:cs typeface="Calibri" panose="020F0502020204030204" pitchFamily="34" charset="0"/>
              </a:rPr>
              <a:t>Movies and Entertainment Industry Survey. </a:t>
            </a:r>
            <a:r>
              <a:rPr lang="en-US" sz="1800">
                <a:effectLst/>
                <a:latin typeface="Calibri" panose="020F0502020204030204" pitchFamily="34" charset="0"/>
                <a:ea typeface="Calibri" panose="020F0502020204030204" pitchFamily="34" charset="0"/>
                <a:cs typeface="Calibri" panose="020F0502020204030204" pitchFamily="34" charset="0"/>
              </a:rPr>
              <a:t>Retrieved October 7, 2021, pg. 14, from </a:t>
            </a:r>
            <a:r>
              <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https://www-capitaliq-com.weblib.lib.umt.edu:2443/CIQDotNet/Research/DocumentViewer.aspx?documentViewerDocumentId=49269749</a:t>
            </a:r>
            <a:endParaRPr lang="en-US" sz="1800">
              <a:effectLst/>
              <a:latin typeface="Calibri" panose="020F0502020204030204" pitchFamily="34" charset="0"/>
              <a:ea typeface="Calibri" panose="020F0502020204030204" pitchFamily="34" charset="0"/>
              <a:cs typeface="Calibri" panose="020F0502020204030204" pitchFamily="34" charset="0"/>
            </a:endParaRP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Hill, C. W., Schilling, M. A., &amp; Jones, G. R. (2020) External Analysis: The Identification of	 Opportunities and Threats. Industry Shakeout. In </a:t>
            </a:r>
            <a:r>
              <a:rPr lang="en-US" sz="18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800">
                <a:effectLst/>
                <a:latin typeface="Calibri" panose="020F0502020204030204" pitchFamily="34" charset="0"/>
                <a:ea typeface="Calibri" panose="020F0502020204030204" pitchFamily="34" charset="0"/>
                <a:cs typeface="Calibri" panose="020F0502020204030204" pitchFamily="34" charset="0"/>
              </a:rPr>
              <a:t>(13</a:t>
            </a:r>
            <a:r>
              <a:rPr lang="en-US" sz="1800" baseline="30000">
                <a:effectLst/>
                <a:latin typeface="Calibri" panose="020F0502020204030204" pitchFamily="34" charset="0"/>
                <a:ea typeface="Calibri" panose="020F0502020204030204" pitchFamily="34" charset="0"/>
                <a:cs typeface="Calibri" panose="020F0502020204030204" pitchFamily="34" charset="0"/>
              </a:rPr>
              <a:t>th </a:t>
            </a:r>
            <a:r>
              <a:rPr lang="en-US" sz="1800">
                <a:effectLst/>
                <a:latin typeface="Calibri" panose="020F0502020204030204" pitchFamily="34" charset="0"/>
                <a:ea typeface="Calibri" panose="020F0502020204030204" pitchFamily="34" charset="0"/>
                <a:cs typeface="Calibri" panose="020F0502020204030204" pitchFamily="34" charset="0"/>
              </a:rPr>
              <a:t>ed.). Cengage Learning</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Standard and Poor’s. (n.d.). </a:t>
            </a:r>
            <a:r>
              <a:rPr lang="en-US" sz="1800" i="1">
                <a:effectLst/>
                <a:latin typeface="Calibri" panose="020F0502020204030204" pitchFamily="34" charset="0"/>
                <a:ea typeface="Calibri" panose="020F0502020204030204" pitchFamily="34" charset="0"/>
                <a:cs typeface="Calibri" panose="020F0502020204030204" pitchFamily="34" charset="0"/>
              </a:rPr>
              <a:t>Movies and Entertainment Industry Survey. </a:t>
            </a:r>
            <a:r>
              <a:rPr lang="en-US" sz="1800">
                <a:effectLst/>
                <a:latin typeface="Calibri" panose="020F0502020204030204" pitchFamily="34" charset="0"/>
                <a:ea typeface="Calibri" panose="020F0502020204030204" pitchFamily="34" charset="0"/>
                <a:cs typeface="Calibri" panose="020F0502020204030204" pitchFamily="34" charset="0"/>
              </a:rPr>
              <a:t>Retrieved October 7, 2021, pg. 12, from </a:t>
            </a:r>
            <a:r>
              <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https://www-capitaliq-com.weblib.lib.umt.edu:2443/CIQDotNet/Research/DocumentViewer.aspx?documentViewerDocumentId=49269749</a:t>
            </a:r>
            <a:endPar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endParaRP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gn="l" rtl="0">
              <a:spcBef>
                <a:spcPts val="0"/>
              </a:spcBef>
              <a:spcAft>
                <a:spcPts val="0"/>
              </a:spcAft>
              <a:buFont typeface="+mj-lt"/>
              <a:buAutoNum type="arabicPeriod"/>
            </a:pPr>
            <a:endPar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gn="l" rtl="0">
              <a:spcBef>
                <a:spcPts val="0"/>
              </a:spcBef>
              <a:spcAft>
                <a:spcPts val="0"/>
              </a:spcAft>
              <a:buFont typeface="+mj-lt"/>
              <a:buAutoNum type="arabicPeriod"/>
            </a:pPr>
            <a:endParaRPr sz="1200">
              <a:latin typeface="Times New Roman"/>
              <a:ea typeface="Times New Roman"/>
              <a:cs typeface="Times New Roman"/>
              <a:sym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b="1" u="none"/>
              <a:t>	</a:t>
            </a:r>
            <a:r>
              <a:rPr lang="en-US" b="1" u="sng"/>
              <a:t>Risk of Entry by Potential Competitors</a:t>
            </a:r>
            <a:endParaRPr lang="en-US" b="1" u="none"/>
          </a:p>
          <a:p>
            <a:pPr marL="158750" indent="0">
              <a:buNone/>
            </a:pPr>
            <a:r>
              <a:rPr lang="en-US" b="0"/>
              <a:t>The barriers to enter this industry are high, which creates a weak force and an opportunity for Spotify. </a:t>
            </a:r>
          </a:p>
          <a:p>
            <a:pPr marL="158750" indent="0">
              <a:buNone/>
            </a:pPr>
            <a:r>
              <a:rPr lang="en-US" b="1"/>
              <a:t>Brand Loyalty:</a:t>
            </a:r>
          </a:p>
          <a:p>
            <a:pPr marL="158750" indent="0">
              <a:buNone/>
            </a:pPr>
            <a:r>
              <a:rPr lang="en-US" b="0"/>
              <a:t>Brand loyalty is when customers are loyal to a brand they buy from and continue to purchase from that brand.</a:t>
            </a:r>
            <a:r>
              <a:rPr lang="en-US" b="0" baseline="30000"/>
              <a:t>1</a:t>
            </a:r>
            <a:r>
              <a:rPr lang="en-US" b="0" baseline="0"/>
              <a:t> This is a high barrier of entry for the Movies and Entertainment sub-industry because of the large companies that have a big chunk of the customers in the market.</a:t>
            </a:r>
            <a:r>
              <a:rPr lang="en-US" b="0" baseline="30000"/>
              <a:t>2</a:t>
            </a:r>
            <a:r>
              <a:rPr lang="en-US" b="0" baseline="0"/>
              <a:t> This makes this force weak, because it will not be acted on frequently. Because there are only a few companies, it makes it more difficult for new entrants to come into the industry and take customers away from the existing companies. This makes this an opportunity to Spotify’s profitability because Spotify is one of the large competitors in the industry already. They do not need to worry about new entrants coming into the industry. </a:t>
            </a:r>
          </a:p>
          <a:p>
            <a:pPr marL="158750" indent="0">
              <a:buNone/>
            </a:pPr>
            <a:endParaRPr lang="en-US" b="0"/>
          </a:p>
          <a:p>
            <a:pPr marL="158750" indent="0">
              <a:buNone/>
            </a:pPr>
            <a:r>
              <a:rPr lang="en-US" b="1"/>
              <a:t>Switching Costs:</a:t>
            </a:r>
          </a:p>
          <a:p>
            <a:pPr marL="158750" indent="0">
              <a:buNone/>
            </a:pPr>
            <a:r>
              <a:rPr lang="en-US" b="0"/>
              <a:t>With switching costs, customers spend their time and money on one product and to switch to a different offering would be their switching costs.</a:t>
            </a:r>
            <a:r>
              <a:rPr lang="en-US" b="0" baseline="30000"/>
              <a:t>3</a:t>
            </a:r>
            <a:r>
              <a:rPr lang="en-US" b="0" baseline="0"/>
              <a:t> Switching from the big competitors in the Movies and Entertainment sub-industry is difficult because there are only a few large companies. This is a high barrier to entry, as once a customer commits to a company, it can be difficult to get them to switch to another. This is a weak force, because switching can be difficult to get customers to do. This makes it an opportunity for Spotify, as they have customers already and don’t need to worry about other companies stealing their market. It also allows them to focus on bringing new customers into the company from outside the industry.</a:t>
            </a:r>
          </a:p>
          <a:p>
            <a:pPr marL="158750" indent="0">
              <a:buNone/>
            </a:pPr>
            <a:endParaRPr lang="en-US" b="0" baseline="0"/>
          </a:p>
          <a:p>
            <a:pPr marL="158750" indent="0">
              <a:buNone/>
            </a:pPr>
            <a:r>
              <a:rPr lang="en-US" b="1" baseline="0"/>
              <a:t>High Financial Outlay:</a:t>
            </a:r>
          </a:p>
          <a:p>
            <a:pPr marL="158750" indent="0">
              <a:buNone/>
            </a:pPr>
            <a:r>
              <a:rPr lang="en-US" b="0" baseline="0"/>
              <a:t>High financial outlay, as part of economies of scale, means that it takes lots of money to get into the industry.</a:t>
            </a:r>
            <a:r>
              <a:rPr lang="en-US" b="0" baseline="30000"/>
              <a:t>4</a:t>
            </a:r>
            <a:r>
              <a:rPr lang="en-US" b="0" baseline="0"/>
              <a:t> In this case, because there are only a few large companies dominating the industry, it can be difficult for new entrants to get into the business without a huge financial outlay at the beginning. This is a high barrier to entry because it takes so much money to enter the industry. This makes this a weak force, because new competitors would not be able to fund competition from the beginning and would be defeated by the more powerful companies. That makes an opportunity for Spotify to increase their profitability because they don’t need to contend with small companies having lower prices to get customers. They can increase their prices a little bit to make more money. </a:t>
            </a:r>
          </a:p>
          <a:p>
            <a:pPr marL="457200" marR="0" lvl="1" indent="0" algn="l" defTabSz="914400" rtl="0" eaLnBrk="1" fontAlgn="auto" latinLnBrk="0" hangingPunct="1">
              <a:lnSpc>
                <a:spcPct val="100000"/>
              </a:lnSpc>
              <a:spcBef>
                <a:spcPts val="0"/>
              </a:spcBef>
              <a:spcAft>
                <a:spcPts val="0"/>
              </a:spcAft>
              <a:buClrTx/>
              <a:buSzTx/>
              <a:buFont typeface="+mj-lt"/>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a:cs typeface="Calibri"/>
              </a:rPr>
              <a:t>	</a:t>
            </a:r>
            <a:r>
              <a:rPr lang="en-US" b="1" u="sng">
                <a:cs typeface="Calibri"/>
              </a:rPr>
              <a:t>Rivalry among Est. Competitors</a:t>
            </a:r>
            <a:r>
              <a:rPr lang="en-US">
                <a:cs typeface="Calibri"/>
              </a:rPr>
              <a:t>:</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a:cs typeface="Calibri"/>
              </a:rPr>
              <a:t>Few Existing Firms:</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a:cs typeface="Calibri"/>
              </a:rPr>
              <a:t>As mentioned before, there are a few large firms that control the top of the Movies and Entertainment industry. Because Spotify is one of these firms, that creates more competition with other strong players, such as Disney and AMC. Having few competitors can create stronger competition for each company, which creates a strong force. This strong force creates a threat to Spotify’s ability to increase their profitability, because if Spotify increases their prices too high, they run the risk of losing customers to other competitive companies. </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b="0">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a:cs typeface="Calibri"/>
              </a:rPr>
              <a:t>Solidifying Industry:</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a:cs typeface="Calibri"/>
              </a:rPr>
              <a:t>As the Movies and Entertainment sub-industry gets toward the end of the shakeout phase of its life cycle, companies are starting to solidify and consolidate. For Spotify, they purchased multiple podcast companies in 2020 and 2021.</a:t>
            </a:r>
            <a:r>
              <a:rPr lang="en-US" b="0" baseline="30000">
                <a:cs typeface="Calibri"/>
              </a:rPr>
              <a:t>5</a:t>
            </a:r>
            <a:r>
              <a:rPr lang="en-US" b="0" baseline="0">
                <a:cs typeface="Calibri"/>
              </a:rPr>
              <a:t> As companies are buying others in the industry, this creates bigger companies that compete more. With less companies, but tighter competition, this is a strong force, and creates a threat to Spotify’s ability to increase profitability. If Spotify is having to follow what other companies are doing, they are less able to change their prices to increase profitability.</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b="0">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a:cs typeface="Calibri"/>
              </a:rPr>
              <a:t>Exit Barriers:</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a:cs typeface="Calibri"/>
              </a:rPr>
              <a:t>Exit barriers are various factors that keep a company from leaving their industry.</a:t>
            </a:r>
            <a:r>
              <a:rPr lang="en-US" b="0" baseline="30000">
                <a:cs typeface="Calibri"/>
              </a:rPr>
              <a:t>6</a:t>
            </a:r>
            <a:r>
              <a:rPr lang="en-US" b="0" baseline="0">
                <a:cs typeface="Calibri"/>
              </a:rPr>
              <a:t> For the Movies and Entertainment sub-industry, these include maintaining the storage of music on the cloud, and attachment to the industry. The storage of music can be difficult, as Spotify has many songs in its library. The co-founders of Spotify also seem to be fairly invested in the company so there is a decent amount of attachment. So, this is a strong force for the industry as it can be difficult to get rid of the song inventory and to get out of an industry you enjoy. This strong force creates a threat to Spotify if there were to leave. So, they must make sure they are staying profitable in this industry, so they don’t need to leave. </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b="0" baseline="0">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baseline="0">
                <a:cs typeface="Calibri"/>
              </a:rPr>
              <a:t>This force offers threats to Spotify. They will not be able to act upon this force to increase their profitability.</a:t>
            </a:r>
          </a:p>
          <a:p>
            <a:pPr marL="457200" marR="0" lvl="1" indent="0" algn="l" defTabSz="914400" rtl="0" eaLnBrk="1" fontAlgn="auto" latinLnBrk="0" hangingPunct="1">
              <a:lnSpc>
                <a:spcPct val="90000"/>
              </a:lnSpc>
              <a:spcBef>
                <a:spcPts val="1000"/>
              </a:spcBef>
              <a:spcAft>
                <a:spcPts val="0"/>
              </a:spcAft>
              <a:buClrTx/>
              <a:buSzTx/>
              <a:buNone/>
              <a:tabLst/>
              <a:defRPr/>
            </a:pPr>
            <a:endParaRPr lang="en-US">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u="none">
                <a:cs typeface="Calibri"/>
              </a:rPr>
              <a:t>	</a:t>
            </a:r>
            <a:r>
              <a:rPr lang="en-US" b="1" u="sng">
                <a:cs typeface="Calibri"/>
              </a:rPr>
              <a:t>Bargaining Power of Buyers:</a:t>
            </a:r>
            <a:endParaRPr lang="en-US" u="sng">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u="none">
                <a:cs typeface="Calibri"/>
              </a:rPr>
              <a:t>Choices:</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u="none">
                <a:cs typeface="Calibri"/>
              </a:rPr>
              <a:t>The bargaining power of buyers is based on how well the buyers can be represented within an industry.</a:t>
            </a:r>
            <a:r>
              <a:rPr lang="en-US" b="0" u="none" baseline="30000">
                <a:cs typeface="Calibri"/>
              </a:rPr>
              <a:t>7</a:t>
            </a:r>
            <a:r>
              <a:rPr lang="en-US" b="0" u="none" baseline="0">
                <a:cs typeface="Calibri"/>
              </a:rPr>
              <a:t> If buyers are able to choose where they get their product or service, then the buyers are strong.</a:t>
            </a:r>
            <a:r>
              <a:rPr lang="en-US" b="0" u="none" baseline="30000">
                <a:cs typeface="Calibri"/>
              </a:rPr>
              <a:t>8 </a:t>
            </a:r>
            <a:r>
              <a:rPr lang="en-US" b="0" u="none" baseline="0">
                <a:cs typeface="Calibri"/>
              </a:rPr>
              <a:t>Since there are not lots of options within the Movies and Entertainment sub-industry, then buyers are not able to impose their will as well. This makes this a weak force because buyers don’t have as much input on the product or services being produced. Since it is a weak force, this is an opportunity for Spotify to increase its profitability. Spotify has more power than the buyers and can raise its prices without too much worry about the buyers going elsewhere. </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b="0" u="none" baseline="0">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u="none" baseline="0">
                <a:cs typeface="Calibri"/>
              </a:rPr>
              <a:t>There are also the choices of advertisers. Advertisers that operate within the free section of Spotify have the option to advertise on other platforms. Again, however, there are fewer options in the sub-industry, and advertisers don’t have lots of options to choose from. </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b="0" u="none">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u="none">
                <a:cs typeface="Calibri"/>
              </a:rPr>
              <a:t>Switching Costs:</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u="none">
                <a:cs typeface="Calibri"/>
              </a:rPr>
              <a:t>Switching costs are not just for a risk of entry. They are also part of the bargaining power of buyers. Since the buyers have lower ability to switch between a small number of sellers, this is also a weak force as buyers can’t exercise their ability to switch as easily. This makes the weak force an opportunity for Spotify to increase its profitability and raise prices. Raising prices will not drive customers away because they don’t have as many firms to choose from. This will allow Spotify to increase their profitability.</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u="none">
                <a:cs typeface="Calibri"/>
              </a:rPr>
              <a:t>	</a:t>
            </a:r>
            <a:r>
              <a:rPr lang="en-US" b="1" u="sng">
                <a:cs typeface="Calibri"/>
              </a:rPr>
              <a:t>Bargaining Power of Suppliers</a:t>
            </a:r>
            <a:r>
              <a:rPr lang="en-US" u="sng">
                <a:cs typeface="Calibri"/>
              </a:rPr>
              <a:t>:</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u="none">
                <a:cs typeface="Calibri"/>
              </a:rPr>
              <a:t>Threat of New Entry:</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u="none">
                <a:cs typeface="Calibri"/>
              </a:rPr>
              <a:t>The threat of new entry by a new supplier is relatively high, as Spotify is getting access to lots of music through record labels. Since Spotify is relying on record labels to get access to music, it is possible that those same suppliers could enter the industry and compete directly with Spotify.</a:t>
            </a:r>
            <a:r>
              <a:rPr lang="en-US" b="0" u="none" baseline="30000">
                <a:cs typeface="Calibri"/>
              </a:rPr>
              <a:t>9</a:t>
            </a:r>
            <a:r>
              <a:rPr lang="en-US" b="0" u="none" baseline="0">
                <a:cs typeface="Calibri"/>
              </a:rPr>
              <a:t> This makes this force strong, because Spotify is relying on suppliers to provide them with almost every aspect of their product. This is then a threat to Spotify and their ability to increase their profitability. If Spotify raised their prices too high, the record labels could threaten to quit providing music to Spotify and start their own streaming service. That creates a threat to Spotify’s ability to raise prices and thus their profitability.</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b="0" u="none">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u="none">
                <a:cs typeface="Calibri"/>
              </a:rPr>
              <a:t>Threat to Suppliers:</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u="none">
                <a:cs typeface="Calibri"/>
              </a:rPr>
              <a:t>Then on the flip side, Spotify is unable to transfer their skills into the industry of the record labels. While Spotify is good at streaming music, they would not be very good at recording and finding music, so they are not a threat to enter the supplier's industry.</a:t>
            </a:r>
            <a:r>
              <a:rPr lang="en-US" b="0" u="none" baseline="30000">
                <a:cs typeface="Calibri"/>
              </a:rPr>
              <a:t>10</a:t>
            </a:r>
            <a:r>
              <a:rPr lang="en-US" b="0" u="none" baseline="0">
                <a:cs typeface="Calibri"/>
              </a:rPr>
              <a:t> Not being able to enter the supplier’s industry makes this a strong force, and it keeps Spotify within its current industry. This threatens Spotify’s ability to increase prices and threaten to enter the record labels industry. That makes this a threat to Spotify’s ability to increase their profitability.</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b="0" u="none" baseline="0">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u="none" baseline="0">
                <a:cs typeface="Calibri"/>
              </a:rPr>
              <a:t>The suppliers here would be the artists and music publishers. For artists, Spotify is not an artist and would be unable to enter that sphere of influence. For music publishers, Spotify is making gains in that area, but Spotify is still getting their music from record labels. This creates a threat to increasing the profitability of Spotify.</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u="none">
                <a:cs typeface="Calibri"/>
              </a:rPr>
              <a:t>	</a:t>
            </a:r>
            <a:r>
              <a:rPr lang="en-US" b="1" u="sng">
                <a:cs typeface="Calibri"/>
              </a:rPr>
              <a:t>Closeness of Substitutes</a:t>
            </a:r>
            <a:r>
              <a:rPr lang="en-US" u="sng">
                <a:cs typeface="Calibri"/>
              </a:rPr>
              <a:t>:</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u="none">
                <a:cs typeface="Calibri"/>
              </a:rPr>
              <a:t>Number of Substitutes:</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u="none">
                <a:cs typeface="Calibri"/>
              </a:rPr>
              <a:t>Substitutes for an industry help provide customers with alternate products that offer similar options as the primary product.</a:t>
            </a:r>
            <a:r>
              <a:rPr lang="en-US" b="0" u="none" baseline="30000">
                <a:cs typeface="Calibri"/>
              </a:rPr>
              <a:t>11</a:t>
            </a:r>
            <a:r>
              <a:rPr lang="en-US" b="0" u="none" baseline="0">
                <a:cs typeface="Calibri"/>
              </a:rPr>
              <a:t> While there are only a few large companies that control the industry, there are lots of different options within the industry. Based on the top 3 competitors in the industry, other than Spotify, there are at least 3 options for similar content to be consumed. However, outside of the sub-industry of Spotify, there are other substitutes that compete with them. </a:t>
            </a:r>
            <a:r>
              <a:rPr lang="en-US" b="0" u="none" baseline="0" err="1">
                <a:cs typeface="Calibri"/>
              </a:rPr>
              <a:t>SirusXM</a:t>
            </a:r>
            <a:r>
              <a:rPr lang="en-US" b="0" u="none" baseline="0">
                <a:cs typeface="Calibri"/>
              </a:rPr>
              <a:t> is an example of a substitute that competes with Spotify. There are a decent number of substitutes for the industry which creates a strong force, and a threat to Spotify’s ability to increase prices and raise its profitability. </a:t>
            </a:r>
          </a:p>
          <a:p>
            <a:pPr marL="0" marR="0" lvl="0" indent="0" algn="l" defTabSz="914400" rtl="0" eaLnBrk="1" fontAlgn="auto" latinLnBrk="0" hangingPunct="1">
              <a:lnSpc>
                <a:spcPct val="90000"/>
              </a:lnSpc>
              <a:spcBef>
                <a:spcPts val="1000"/>
              </a:spcBef>
              <a:spcAft>
                <a:spcPts val="0"/>
              </a:spcAft>
              <a:buClrTx/>
              <a:buSzTx/>
              <a:buFontTx/>
              <a:buNone/>
              <a:tabLst/>
              <a:defRPr/>
            </a:pPr>
            <a:endParaRPr lang="en-US" b="0" u="none">
              <a:cs typeface="Calibri"/>
            </a:endParaRPr>
          </a:p>
          <a:p>
            <a:pPr marL="0" marR="0" lvl="0" indent="0" algn="l" defTabSz="914400" rtl="0" eaLnBrk="1" fontAlgn="auto" latinLnBrk="0" hangingPunct="1">
              <a:lnSpc>
                <a:spcPct val="90000"/>
              </a:lnSpc>
              <a:spcBef>
                <a:spcPts val="1000"/>
              </a:spcBef>
              <a:spcAft>
                <a:spcPts val="0"/>
              </a:spcAft>
              <a:buClrTx/>
              <a:buSzTx/>
              <a:buFontTx/>
              <a:buNone/>
              <a:tabLst/>
              <a:defRPr/>
            </a:pPr>
            <a:r>
              <a:rPr lang="en-US" b="1" u="none">
                <a:cs typeface="Calibri"/>
              </a:rPr>
              <a:t>Quality of Substitutes:</a:t>
            </a:r>
          </a:p>
          <a:p>
            <a:pPr marL="0" marR="0" lvl="0" indent="0" algn="l" defTabSz="914400" rtl="0" eaLnBrk="1" fontAlgn="auto" latinLnBrk="0" hangingPunct="1">
              <a:lnSpc>
                <a:spcPct val="90000"/>
              </a:lnSpc>
              <a:spcBef>
                <a:spcPts val="1000"/>
              </a:spcBef>
              <a:spcAft>
                <a:spcPts val="0"/>
              </a:spcAft>
              <a:buClrTx/>
              <a:buSzTx/>
              <a:buFontTx/>
              <a:buNone/>
              <a:tabLst/>
              <a:defRPr/>
            </a:pPr>
            <a:r>
              <a:rPr lang="en-US" b="0" u="none">
                <a:cs typeface="Calibri"/>
              </a:rPr>
              <a:t>The quality of the substitutes within this industry also represent a threat to Spotify’s ability to increase profitability. Because there are a fairly large number of substitutes, there are also substitutes that offer similar quality to Spotify. Since the quality is similar, these substitutes are close to where Spotify sits when customers think about which platform to use. While they serve different purposes, Netflix streams movies and TV shows and Spotify streams music, there are only so many hours in a day and consumers can only utilize one at a time typically. This makes this a strong force that threatens Spotify’s ability to raise prices and increase its profitability. These similar services are offered for their own price, and if Spotify goes too far above other prices, they may lose customers and lose profitability.</a:t>
            </a:r>
          </a:p>
          <a:p>
            <a:pPr marL="457200" marR="0" lvl="1" indent="0" algn="l" defTabSz="914400" rtl="0" eaLnBrk="1" fontAlgn="auto" latinLnBrk="0" hangingPunct="1">
              <a:lnSpc>
                <a:spcPct val="90000"/>
              </a:lnSpc>
              <a:spcBef>
                <a:spcPts val="1000"/>
              </a:spcBef>
              <a:spcAft>
                <a:spcPts val="0"/>
              </a:spcAft>
              <a:buClrTx/>
              <a:buSzTx/>
              <a:buNone/>
              <a:tabLst/>
              <a:defRPr/>
            </a:pPr>
            <a:endParaRPr lang="en-US">
              <a:cs typeface="Calibri"/>
            </a:endParaRPr>
          </a:p>
          <a:p>
            <a:pPr marL="0" marR="0" indent="0">
              <a:spcBef>
                <a:spcPts val="0"/>
              </a:spcBef>
              <a:spcAft>
                <a:spcPts val="0"/>
              </a:spcAft>
              <a:buNone/>
            </a:pPr>
            <a:r>
              <a:rPr lang="en-US" sz="1800" b="1">
                <a:effectLst/>
                <a:latin typeface="Calibri" panose="020F0502020204030204" pitchFamily="34" charset="0"/>
                <a:ea typeface="Calibri" panose="020F0502020204030204" pitchFamily="34" charset="0"/>
                <a:cs typeface="Calibri" panose="020F0502020204030204" pitchFamily="34" charset="0"/>
              </a:rPr>
              <a:t>References:</a:t>
            </a:r>
          </a:p>
          <a:p>
            <a:pPr marL="0" marR="0" indent="0">
              <a:spcBef>
                <a:spcPts val="0"/>
              </a:spcBef>
              <a:spcAft>
                <a:spcPts val="0"/>
              </a:spcAft>
              <a:buNone/>
            </a:pPr>
            <a:endParaRPr lang="en-US" sz="1800" b="1">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3200">
                <a:effectLst/>
              </a:rPr>
              <a:t>Kopp, C. M. (2021, December 7). </a:t>
            </a:r>
            <a:r>
              <a:rPr lang="en-US" sz="3200" i="1">
                <a:effectLst/>
              </a:rPr>
              <a:t>Brand loyalty: What you need to know</a:t>
            </a:r>
            <a:r>
              <a:rPr lang="en-US" sz="3200">
                <a:effectLst/>
              </a:rPr>
              <a:t>. Investopedia. Retrieved December 14, 2021, from https://www.investopedia.com/terms/b/brand-loyalty.asp#:~:text=Brand%20loyalty%20is%20the%20positive,efforts%20to%20lure%20them%20away. </a:t>
            </a:r>
            <a:endParaRPr lang="en-US" sz="1800">
              <a:effectLst/>
              <a:latin typeface="Calibri" panose="020F0502020204030204" pitchFamily="34" charset="0"/>
              <a:ea typeface="Calibri" panose="020F0502020204030204" pitchFamily="34" charset="0"/>
              <a:cs typeface="Calibri" panose="020F0502020204030204" pitchFamily="34" charset="0"/>
            </a:endParaRPr>
          </a:p>
          <a:p>
            <a:pPr marL="342900" marR="0" indent="-342900">
              <a:spcBef>
                <a:spcPts val="0"/>
              </a:spcBef>
              <a:spcAft>
                <a:spcPts val="0"/>
              </a:spcAft>
              <a:buFont typeface="+mj-lt"/>
              <a:buAutoNum type="arabicPeriod"/>
            </a:pPr>
            <a:r>
              <a:rPr lang="en-US" sz="1800">
                <a:effectLst/>
                <a:latin typeface="Calibri" panose="020F0502020204030204" pitchFamily="34" charset="0"/>
                <a:ea typeface="Calibri" panose="020F0502020204030204" pitchFamily="34" charset="0"/>
                <a:cs typeface="Calibri" panose="020F0502020204030204" pitchFamily="34" charset="0"/>
              </a:rPr>
              <a:t>Standard and Poor’s. (n.d.). </a:t>
            </a:r>
            <a:r>
              <a:rPr lang="en-US" sz="1800" i="1">
                <a:effectLst/>
                <a:latin typeface="Calibri" panose="020F0502020204030204" pitchFamily="34" charset="0"/>
                <a:ea typeface="Calibri" panose="020F0502020204030204" pitchFamily="34" charset="0"/>
                <a:cs typeface="Calibri" panose="020F0502020204030204" pitchFamily="34" charset="0"/>
              </a:rPr>
              <a:t>Movies and Entertainment Industry Survey. </a:t>
            </a:r>
            <a:r>
              <a:rPr lang="en-US" sz="1800">
                <a:effectLst/>
                <a:latin typeface="Calibri" panose="020F0502020204030204" pitchFamily="34" charset="0"/>
                <a:ea typeface="Calibri" panose="020F0502020204030204" pitchFamily="34" charset="0"/>
                <a:cs typeface="Calibri" panose="020F0502020204030204" pitchFamily="34" charset="0"/>
              </a:rPr>
              <a:t>Retrieved December 10, 2021, pg. 20, from </a:t>
            </a:r>
            <a:r>
              <a:rPr lang="en-US" sz="1800" u="sng">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https://www-capitaliq-com.weblib.lib.umt.edu:2443/CIQDotNet/Research/DocumentViewer.aspx?documentViewerDocumentId=49269749</a:t>
            </a:r>
            <a:r>
              <a:rPr lang="en-US" sz="1800">
                <a:effectLst/>
                <a:latin typeface="Calibri" panose="020F0502020204030204" pitchFamily="34" charset="0"/>
                <a:ea typeface="Calibri" panose="020F0502020204030204" pitchFamily="34" charset="0"/>
                <a:cs typeface="Calibri" panose="020F0502020204030204" pitchFamily="34" charset="0"/>
              </a:rPr>
              <a:t> </a:t>
            </a:r>
          </a:p>
          <a:p>
            <a:pPr marL="342900" marR="0" lvl="0" indent="-3429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Hill, C. W., Schilling, M. A., &amp; Jones, G. R. (2020) External Analysis: The Identification of Opportunities and Threats. Risk of Entry by Potential Competitors. In </a:t>
            </a:r>
            <a:r>
              <a:rPr lang="en-US" sz="18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800">
                <a:effectLst/>
                <a:latin typeface="Calibri" panose="020F0502020204030204" pitchFamily="34" charset="0"/>
                <a:ea typeface="Calibri" panose="020F0502020204030204" pitchFamily="34" charset="0"/>
                <a:cs typeface="Calibri" panose="020F0502020204030204" pitchFamily="34" charset="0"/>
              </a:rPr>
              <a:t>(13</a:t>
            </a:r>
            <a:r>
              <a:rPr lang="en-US" sz="1800" baseline="30000">
                <a:effectLst/>
                <a:latin typeface="Calibri" panose="020F0502020204030204" pitchFamily="34" charset="0"/>
                <a:ea typeface="Calibri" panose="020F0502020204030204" pitchFamily="34" charset="0"/>
                <a:cs typeface="Calibri" panose="020F0502020204030204" pitchFamily="34" charset="0"/>
              </a:rPr>
              <a:t>th </a:t>
            </a:r>
            <a:r>
              <a:rPr lang="en-US" sz="1800">
                <a:effectLst/>
                <a:latin typeface="Calibri" panose="020F0502020204030204" pitchFamily="34" charset="0"/>
                <a:ea typeface="Calibri" panose="020F0502020204030204" pitchFamily="34" charset="0"/>
                <a:cs typeface="Calibri" panose="020F0502020204030204" pitchFamily="34" charset="0"/>
              </a:rPr>
              <a:t>ed.). Cengage Learning</a:t>
            </a:r>
          </a:p>
          <a:p>
            <a:pPr marL="342900" marR="0" lvl="0" indent="-3429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IBID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3200">
                <a:effectLst/>
              </a:rPr>
              <a:t>Vroom, G., </a:t>
            </a:r>
            <a:r>
              <a:rPr lang="en-US" sz="3200" err="1">
                <a:effectLst/>
              </a:rPr>
              <a:t>Boquet</a:t>
            </a:r>
            <a:r>
              <a:rPr lang="en-US" sz="3200">
                <a:effectLst/>
              </a:rPr>
              <a:t>, I. S., &amp; </a:t>
            </a:r>
            <a:r>
              <a:rPr lang="en-US" sz="3200" err="1">
                <a:effectLst/>
              </a:rPr>
              <a:t>Deshmane</a:t>
            </a:r>
            <a:r>
              <a:rPr lang="en-US" sz="3200">
                <a:effectLst/>
              </a:rPr>
              <a:t>, A. (2021, October). Spotify: Face the music. Pamplona; University of Navarra. </a:t>
            </a:r>
          </a:p>
          <a:p>
            <a:pPr marL="342900" marR="0" lvl="0" indent="-3429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Hill, C. W., Schilling, M. A., &amp; Jones, G. R. (2020) External Analysis: The Identification of Opportunities and Threats. Rivalry of Established Competitors. In </a:t>
            </a:r>
            <a:r>
              <a:rPr lang="en-US" sz="18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800">
                <a:effectLst/>
                <a:latin typeface="Calibri" panose="020F0502020204030204" pitchFamily="34" charset="0"/>
                <a:ea typeface="Calibri" panose="020F0502020204030204" pitchFamily="34" charset="0"/>
                <a:cs typeface="Calibri" panose="020F0502020204030204" pitchFamily="34" charset="0"/>
              </a:rPr>
              <a:t>(13</a:t>
            </a:r>
            <a:r>
              <a:rPr lang="en-US" sz="1800" baseline="30000">
                <a:effectLst/>
                <a:latin typeface="Calibri" panose="020F0502020204030204" pitchFamily="34" charset="0"/>
                <a:ea typeface="Calibri" panose="020F0502020204030204" pitchFamily="34" charset="0"/>
                <a:cs typeface="Calibri" panose="020F0502020204030204" pitchFamily="34" charset="0"/>
              </a:rPr>
              <a:t>th </a:t>
            </a:r>
            <a:r>
              <a:rPr lang="en-US" sz="1800">
                <a:effectLst/>
                <a:latin typeface="Calibri" panose="020F0502020204030204" pitchFamily="34" charset="0"/>
                <a:ea typeface="Calibri" panose="020F0502020204030204" pitchFamily="34" charset="0"/>
                <a:cs typeface="Calibri" panose="020F0502020204030204" pitchFamily="34" charset="0"/>
              </a:rPr>
              <a:t>ed.). Cengage Learning</a:t>
            </a:r>
          </a:p>
          <a:p>
            <a:pPr marL="342900" marR="0" lvl="0" indent="-3429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Hill, C. W., Schilling, M. A., &amp; Jones, G. R. (2020) External Analysis: The Identification of Opportunities and Threats. The Bargaining Power of Buyers. In </a:t>
            </a:r>
            <a:r>
              <a:rPr lang="en-US" sz="18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800">
                <a:effectLst/>
                <a:latin typeface="Calibri" panose="020F0502020204030204" pitchFamily="34" charset="0"/>
                <a:ea typeface="Calibri" panose="020F0502020204030204" pitchFamily="34" charset="0"/>
                <a:cs typeface="Calibri" panose="020F0502020204030204" pitchFamily="34" charset="0"/>
              </a:rPr>
              <a:t>(13</a:t>
            </a:r>
            <a:r>
              <a:rPr lang="en-US" sz="1800" baseline="30000">
                <a:effectLst/>
                <a:latin typeface="Calibri" panose="020F0502020204030204" pitchFamily="34" charset="0"/>
                <a:ea typeface="Calibri" panose="020F0502020204030204" pitchFamily="34" charset="0"/>
                <a:cs typeface="Calibri" panose="020F0502020204030204" pitchFamily="34" charset="0"/>
              </a:rPr>
              <a:t>th </a:t>
            </a:r>
            <a:r>
              <a:rPr lang="en-US" sz="1800">
                <a:effectLst/>
                <a:latin typeface="Calibri" panose="020F0502020204030204" pitchFamily="34" charset="0"/>
                <a:ea typeface="Calibri" panose="020F0502020204030204" pitchFamily="34" charset="0"/>
                <a:cs typeface="Calibri" panose="020F0502020204030204" pitchFamily="34" charset="0"/>
              </a:rPr>
              <a:t>ed.). Cengage Learning</a:t>
            </a:r>
          </a:p>
          <a:p>
            <a:pPr marL="342900" marR="0" indent="-342900">
              <a:spcBef>
                <a:spcPts val="0"/>
              </a:spcBef>
              <a:spcAft>
                <a:spcPts val="0"/>
              </a:spcAft>
              <a:buFont typeface="+mj-lt"/>
              <a:buAutoNum type="arabicPeriod"/>
            </a:pPr>
            <a:r>
              <a:rPr lang="en-US" sz="1800">
                <a:effectLst/>
                <a:latin typeface="Calibri" panose="020F0502020204030204" pitchFamily="34" charset="0"/>
                <a:ea typeface="Calibri" panose="020F0502020204030204" pitchFamily="34" charset="0"/>
                <a:cs typeface="Times New Roman" panose="02020603050405020304" pitchFamily="18" charset="0"/>
              </a:rPr>
              <a:t>IBID</a:t>
            </a:r>
            <a:endParaRPr lang="en-US" sz="1800">
              <a:effectLst/>
              <a:latin typeface="Calibri" panose="020F0502020204030204" pitchFamily="34" charset="0"/>
              <a:ea typeface="Calibri" panose="020F0502020204030204" pitchFamily="34" charset="0"/>
              <a:cs typeface="Calibri"/>
            </a:endParaRPr>
          </a:p>
          <a:p>
            <a:pPr marL="342900" marR="0" lvl="0" indent="-3429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Hill, C. W., Schilling, M. A., &amp; Jones, G. R. (2020) External Analysis: The Identification of Opportunities and Threats. The Bargaining Power of Suppliers. In </a:t>
            </a:r>
            <a:r>
              <a:rPr lang="en-US" sz="18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800">
                <a:effectLst/>
                <a:latin typeface="Calibri" panose="020F0502020204030204" pitchFamily="34" charset="0"/>
                <a:ea typeface="Calibri" panose="020F0502020204030204" pitchFamily="34" charset="0"/>
                <a:cs typeface="Calibri" panose="020F0502020204030204" pitchFamily="34" charset="0"/>
              </a:rPr>
              <a:t>(13</a:t>
            </a:r>
            <a:r>
              <a:rPr lang="en-US" sz="1800" baseline="30000">
                <a:effectLst/>
                <a:latin typeface="Calibri" panose="020F0502020204030204" pitchFamily="34" charset="0"/>
                <a:ea typeface="Calibri" panose="020F0502020204030204" pitchFamily="34" charset="0"/>
                <a:cs typeface="Calibri" panose="020F0502020204030204" pitchFamily="34" charset="0"/>
              </a:rPr>
              <a:t>th </a:t>
            </a:r>
            <a:r>
              <a:rPr lang="en-US" sz="1800">
                <a:effectLst/>
                <a:latin typeface="Calibri" panose="020F0502020204030204" pitchFamily="34" charset="0"/>
                <a:ea typeface="Calibri" panose="020F0502020204030204" pitchFamily="34" charset="0"/>
                <a:cs typeface="Calibri" panose="020F0502020204030204" pitchFamily="34" charset="0"/>
              </a:rPr>
              <a:t>ed.). Cengage Learning</a:t>
            </a:r>
          </a:p>
          <a:p>
            <a:pPr marL="342900" marR="0" lvl="0" indent="-3429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IBID</a:t>
            </a:r>
          </a:p>
          <a:p>
            <a:pPr marL="342900" marR="0" lvl="0" indent="-3429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Hill, C. W., Schilling, M. A., &amp; Jones, G. R. (2020) External Analysis: The Identification of Opportunities and Threats. Substitute Products. In </a:t>
            </a:r>
            <a:r>
              <a:rPr lang="en-US" sz="18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800">
                <a:effectLst/>
                <a:latin typeface="Calibri" panose="020F0502020204030204" pitchFamily="34" charset="0"/>
                <a:ea typeface="Calibri" panose="020F0502020204030204" pitchFamily="34" charset="0"/>
                <a:cs typeface="Calibri" panose="020F0502020204030204" pitchFamily="34" charset="0"/>
              </a:rPr>
              <a:t>(13</a:t>
            </a:r>
            <a:r>
              <a:rPr lang="en-US" sz="1800" baseline="30000">
                <a:effectLst/>
                <a:latin typeface="Calibri" panose="020F0502020204030204" pitchFamily="34" charset="0"/>
                <a:ea typeface="Calibri" panose="020F0502020204030204" pitchFamily="34" charset="0"/>
                <a:cs typeface="Calibri" panose="020F0502020204030204" pitchFamily="34" charset="0"/>
              </a:rPr>
              <a:t>th </a:t>
            </a:r>
            <a:r>
              <a:rPr lang="en-US" sz="1800">
                <a:effectLst/>
                <a:latin typeface="Calibri" panose="020F0502020204030204" pitchFamily="34" charset="0"/>
                <a:ea typeface="Calibri" panose="020F0502020204030204" pitchFamily="34" charset="0"/>
                <a:cs typeface="Calibri" panose="020F0502020204030204" pitchFamily="34" charset="0"/>
              </a:rPr>
              <a:t>ed.). Cengage Learning</a:t>
            </a:r>
          </a:p>
          <a:p>
            <a:pPr marL="342900" marR="0" lvl="0" indent="-3429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endParaRPr lang="en-US" sz="1800">
              <a:effectLst/>
              <a:latin typeface="Calibri" panose="020F0502020204030204" pitchFamily="34" charset="0"/>
              <a:ea typeface="Calibri" panose="020F0502020204030204" pitchFamily="34" charset="0"/>
              <a:cs typeface="Calibri" panose="020F0502020204030204" pitchFamily="34" charset="0"/>
            </a:endParaRPr>
          </a:p>
          <a:p>
            <a:pPr marL="342900" marR="0" indent="-342900">
              <a:spcBef>
                <a:spcPts val="0"/>
              </a:spcBef>
              <a:spcAft>
                <a:spcPts val="0"/>
              </a:spcAft>
              <a:buFont typeface="+mj-lt"/>
              <a:buAutoNum type="arabicPeriod"/>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DB1BD8-FA6F-4AB6-ACB6-4D63368D495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2754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49456ada94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49456ada94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200" b="1">
                <a:highlight>
                  <a:srgbClr val="FFFFFF"/>
                </a:highlight>
              </a:rPr>
              <a:t>Notes:</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200" b="0">
                <a:highlight>
                  <a:srgbClr val="FFFFFF"/>
                </a:highlight>
              </a:rPr>
              <a:t>In our text, </a:t>
            </a:r>
            <a:r>
              <a:rPr lang="en-US" sz="1200" b="0" i="1">
                <a:highlight>
                  <a:srgbClr val="FFFFFF"/>
                </a:highlight>
              </a:rPr>
              <a:t>Strategic Management </a:t>
            </a:r>
            <a:r>
              <a:rPr lang="en-US" sz="1200" b="0" i="0">
                <a:highlight>
                  <a:srgbClr val="FFFFFF"/>
                </a:highlight>
              </a:rPr>
              <a:t>by Hill, Schilling and Jones, value is described as the utility that is applied to a product by a customer.</a:t>
            </a:r>
            <a:r>
              <a:rPr lang="en-US" sz="1200" b="0" i="0" baseline="30000">
                <a:highlight>
                  <a:srgbClr val="FFFFFF"/>
                </a:highlight>
              </a:rPr>
              <a:t>2 </a:t>
            </a:r>
            <a:r>
              <a:rPr lang="en-US" sz="1200" b="0" i="0" baseline="0">
                <a:highlight>
                  <a:srgbClr val="FFFFFF"/>
                </a:highlight>
              </a:rPr>
              <a:t>This value is based on what the customer receives from the seller. The price of the product, plus something else. That is the value created by the company.</a:t>
            </a:r>
            <a:r>
              <a:rPr lang="en-US" sz="1200" b="0" i="0" baseline="30000">
                <a:highlight>
                  <a:srgbClr val="FFFFFF"/>
                </a:highlight>
              </a:rPr>
              <a:t>3 </a:t>
            </a:r>
            <a:r>
              <a:rPr lang="en-US" sz="1200" b="0" i="0" baseline="0">
                <a:highlight>
                  <a:srgbClr val="FFFFFF"/>
                </a:highlight>
              </a:rPr>
              <a:t>The price is just the price that the company sells their product for. That will almost always sit above the cost of the product. If a company doesn’t sell their product for more than they produced it, they are losing money.</a:t>
            </a:r>
            <a:r>
              <a:rPr lang="en-US" sz="1200" b="0" i="0" baseline="30000">
                <a:highlight>
                  <a:srgbClr val="FFFFFF"/>
                </a:highlight>
              </a:rPr>
              <a:t>4 </a:t>
            </a:r>
            <a:r>
              <a:rPr lang="en-US" sz="1200" b="0" i="0" baseline="0">
                <a:highlight>
                  <a:srgbClr val="FFFFFF"/>
                </a:highlight>
              </a:rPr>
              <a:t>The difference between the cost and price of the product is called the Profit Margin, and that is the money that the seller is making.</a:t>
            </a:r>
            <a:r>
              <a:rPr lang="en-US" sz="1200" b="0" i="0" baseline="30000">
                <a:highlight>
                  <a:srgbClr val="FFFFFF"/>
                </a:highlight>
              </a:rPr>
              <a:t>5</a:t>
            </a:r>
            <a:endParaRPr lang="en-US" sz="1200" b="0">
              <a:highlight>
                <a:srgbClr val="FFFFFF"/>
              </a:highlight>
            </a:endParaRPr>
          </a:p>
          <a:p>
            <a:pPr marL="0" lvl="0" indent="0" algn="l" rtl="0">
              <a:spcBef>
                <a:spcPts val="0"/>
              </a:spcBef>
              <a:spcAft>
                <a:spcPts val="0"/>
              </a:spcAft>
              <a:buNone/>
            </a:pPr>
            <a:endParaRPr lang="en-US" sz="1200">
              <a:latin typeface="Times New Roman"/>
              <a:ea typeface="Times New Roman"/>
              <a:cs typeface="Times New Roman"/>
              <a:sym typeface="Times New Roman"/>
            </a:endParaRPr>
          </a:p>
          <a:p>
            <a:pPr marL="0" lvl="0" indent="0" algn="l" rtl="0">
              <a:spcBef>
                <a:spcPts val="0"/>
              </a:spcBef>
              <a:spcAft>
                <a:spcPts val="0"/>
              </a:spcAft>
              <a:buNone/>
            </a:pPr>
            <a:r>
              <a:rPr lang="en-US" sz="1200" b="1">
                <a:latin typeface="Times New Roman"/>
                <a:ea typeface="Times New Roman"/>
                <a:cs typeface="Times New Roman"/>
                <a:sym typeface="Times New Roman"/>
              </a:rPr>
              <a:t>References:</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200" i="1">
                <a:effectLst/>
              </a:rPr>
              <a:t>Spotify Technology S.A. (NYSE:SPOT) Financials &gt; Ratios</a:t>
            </a:r>
            <a:r>
              <a:rPr lang="en-US" sz="1200">
                <a:effectLst/>
              </a:rPr>
              <a:t>. Standard and Poor's </a:t>
            </a:r>
            <a:r>
              <a:rPr lang="en-US" sz="1200" err="1">
                <a:effectLst/>
              </a:rPr>
              <a:t>NetAdvantage</a:t>
            </a:r>
            <a:r>
              <a:rPr lang="en-US" sz="1200">
                <a:effectLst/>
              </a:rPr>
              <a:t>. (2021). Retrieved December 9, 2021, from https://www-capitaliq-com.weblib.lib.umt.edu:2443/CIQDotNet/Financial/BalanceSheet.aspx?companyId=225595077&amp;statekey=72d3b258ed8f4a598c8fdecbc3fc6987. </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Hill, C. W., Schilling, M. A., &amp; Jones, G. R. (2020) Internal Analysis- Resources and Competitive Advantage. In </a:t>
            </a:r>
            <a:r>
              <a:rPr lang="en-US" sz="1800" i="1">
                <a:effectLst/>
                <a:latin typeface="Calibri" panose="020F0502020204030204" pitchFamily="34" charset="0"/>
                <a:ea typeface="Calibri" panose="020F0502020204030204" pitchFamily="34" charset="0"/>
                <a:cs typeface="Calibri" panose="020F0502020204030204" pitchFamily="34" charset="0"/>
              </a:rPr>
              <a:t>Strategic Management </a:t>
            </a:r>
            <a:r>
              <a:rPr lang="en-US" sz="1800">
                <a:effectLst/>
                <a:latin typeface="Calibri" panose="020F0502020204030204" pitchFamily="34" charset="0"/>
                <a:ea typeface="Calibri" panose="020F0502020204030204" pitchFamily="34" charset="0"/>
                <a:cs typeface="Calibri" panose="020F0502020204030204" pitchFamily="34" charset="0"/>
              </a:rPr>
              <a:t>(13</a:t>
            </a:r>
            <a:r>
              <a:rPr lang="en-US" sz="1800" baseline="30000">
                <a:effectLst/>
                <a:latin typeface="Calibri" panose="020F0502020204030204" pitchFamily="34" charset="0"/>
                <a:ea typeface="Calibri" panose="020F0502020204030204" pitchFamily="34" charset="0"/>
                <a:cs typeface="Calibri" panose="020F0502020204030204" pitchFamily="34" charset="0"/>
              </a:rPr>
              <a:t>th</a:t>
            </a:r>
            <a:r>
              <a:rPr lang="en-US" sz="1800">
                <a:effectLst/>
                <a:latin typeface="Calibri" panose="020F0502020204030204" pitchFamily="34" charset="0"/>
                <a:ea typeface="Calibri" panose="020F0502020204030204" pitchFamily="34" charset="0"/>
                <a:cs typeface="Calibri" panose="020F0502020204030204" pitchFamily="34" charset="0"/>
              </a:rPr>
              <a:t> ed.). Cengage Learning</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IBID</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IBID</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800">
                <a:effectLst/>
                <a:latin typeface="Calibri" panose="020F0502020204030204" pitchFamily="34" charset="0"/>
                <a:ea typeface="Calibri" panose="020F0502020204030204" pitchFamily="34" charset="0"/>
                <a:cs typeface="Calibri" panose="020F0502020204030204" pitchFamily="34" charset="0"/>
              </a:rPr>
              <a:t>IBID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endParaRPr lang="en-US" sz="1200">
              <a:effectLst/>
            </a:endParaRPr>
          </a:p>
          <a:p>
            <a:pPr marL="0" lvl="0" indent="0" algn="l" rtl="0">
              <a:spcBef>
                <a:spcPts val="0"/>
              </a:spcBef>
              <a:spcAft>
                <a:spcPts val="0"/>
              </a:spcAft>
              <a:buNone/>
            </a:pPr>
            <a:endParaRPr sz="1200" b="1">
              <a:latin typeface="Times New Roman"/>
              <a:ea typeface="Times New Roman"/>
              <a:cs typeface="Times New Roman"/>
              <a:sym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4848e99761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4848e99761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sz="1200" b="1" u="sng"/>
              <a:t>Value Chain Analysis:</a:t>
            </a:r>
          </a:p>
          <a:p>
            <a:pPr marL="158750" indent="0">
              <a:buNone/>
            </a:pPr>
            <a:r>
              <a:rPr lang="en-US" sz="1200" b="1" u="none"/>
              <a:t>Tech Development-</a:t>
            </a:r>
          </a:p>
          <a:p>
            <a:pPr marL="158750" indent="0">
              <a:buNone/>
            </a:pPr>
            <a:r>
              <a:rPr lang="en-US" sz="1200" b="0" u="none"/>
              <a:t>The tech development of Spotify is rapid. When the app was initially released, it was on the same day that Spotify signed agreements with record labels.</a:t>
            </a:r>
            <a:r>
              <a:rPr lang="en-US" sz="1200" b="0" u="none" baseline="30000"/>
              <a:t>1</a:t>
            </a:r>
            <a:r>
              <a:rPr lang="en-US" sz="1200" b="0" u="none" baseline="0"/>
              <a:t> The app itself didn’t go through a large testing phase, instead releasing as is and Spotify has adjusted on the fly.</a:t>
            </a:r>
            <a:r>
              <a:rPr lang="en-US" sz="1200" b="0" u="none" baseline="30000"/>
              <a:t>2</a:t>
            </a:r>
            <a:r>
              <a:rPr lang="en-US" sz="1200" b="0" u="none" baseline="0"/>
              <a:t> The ability for Spotify to rapidly adjust their app to how the public receives it is a strength for Spotify. Since they can move quickly to adjust any issues or technical difficulties, this would be a strength because it helps them maintain a good app without shutting it down for extended periods of time. </a:t>
            </a:r>
            <a:endParaRPr lang="en-US" sz="1200" b="0" u="none"/>
          </a:p>
          <a:p>
            <a:pPr marL="158750" indent="0">
              <a:buNone/>
            </a:pPr>
            <a:endParaRPr lang="en-US" sz="1200" b="0" u="none"/>
          </a:p>
          <a:p>
            <a:pPr marL="158750" indent="0">
              <a:buNone/>
            </a:pPr>
            <a:r>
              <a:rPr lang="en-US" sz="1200" b="1" u="none"/>
              <a:t>Licensing</a:t>
            </a:r>
          </a:p>
          <a:p>
            <a:pPr marL="158750" indent="0">
              <a:buNone/>
            </a:pPr>
            <a:r>
              <a:rPr lang="en-US" sz="1200" b="0" u="none"/>
              <a:t>The licensing of music to play on Spotify is complicated and includes talking with artists, as well as their record labels. Spotify needs the permission to use the recordings of music, and has deals with the big 3 music labels, Universal Music Group, Sony Music Entertainment Group, and Warner Music Group.</a:t>
            </a:r>
            <a:r>
              <a:rPr lang="en-US" sz="1200" b="0" u="none" baseline="30000"/>
              <a:t>3</a:t>
            </a:r>
            <a:r>
              <a:rPr lang="en-US" sz="1200" b="0" u="none" baseline="0"/>
              <a:t> Then they also need to acquire the performance rights, which is paid to publishers, and then the mechanical rights.</a:t>
            </a:r>
            <a:r>
              <a:rPr lang="en-US" sz="1200" b="0" u="none" baseline="30000"/>
              <a:t>4</a:t>
            </a:r>
            <a:r>
              <a:rPr lang="en-US" sz="1200" b="0" u="none" baseline="0"/>
              <a:t> The mechanical rights are for reproductions of music used by non-owners.</a:t>
            </a:r>
            <a:r>
              <a:rPr lang="en-US" sz="1200" b="0" u="none" baseline="30000"/>
              <a:t>5</a:t>
            </a:r>
            <a:r>
              <a:rPr lang="en-US" sz="1200" b="0" u="none" baseline="0"/>
              <a:t> Because it is so complicated to obtain the rights to play and reproduce music, this is a weakness for Spotify. If Spotify is unable to acquire an appropriate license, they are unable to have songs on their platform. </a:t>
            </a:r>
            <a:endParaRPr lang="en-US" sz="1200" b="0" u="none"/>
          </a:p>
          <a:p>
            <a:pPr marL="158750" indent="0">
              <a:buNone/>
            </a:pPr>
            <a:endParaRPr lang="en-US" sz="1200" b="0" u="none"/>
          </a:p>
          <a:p>
            <a:pPr marL="158750" indent="0">
              <a:buNone/>
            </a:pPr>
            <a:r>
              <a:rPr lang="en-US" sz="1200" b="1" u="none"/>
              <a:t>Content Creation</a:t>
            </a:r>
          </a:p>
          <a:p>
            <a:pPr marL="158750" indent="0">
              <a:buNone/>
            </a:pPr>
            <a:r>
              <a:rPr lang="en-US" sz="1200" b="0" u="none"/>
              <a:t>This is a new aspect of Spotify. While typically, they reproduce music and podcasts that others have made, Spotify is working on creating its own podcasts and presenting them on their platform.</a:t>
            </a:r>
            <a:r>
              <a:rPr lang="en-US" sz="1200" b="0" u="none" baseline="30000"/>
              <a:t>6</a:t>
            </a:r>
            <a:r>
              <a:rPr lang="en-US" sz="1200" b="0" u="none" baseline="0"/>
              <a:t> Creating their new content creates a reason for new customers to subscribe to Spotify, so they can access this exclusive content. This is a strength for Spotify because having exclusive content helps create interest in their company and gives them a good reason to potentially raise prices for their services. Raising their prices can increase their profitability, which is a strength.</a:t>
            </a:r>
            <a:endParaRPr lang="en-US" sz="1200" b="0" u="none"/>
          </a:p>
          <a:p>
            <a:pPr marL="158750" indent="0">
              <a:buNone/>
            </a:pPr>
            <a:endParaRPr lang="en-US" sz="1200" b="0" u="none"/>
          </a:p>
          <a:p>
            <a:pPr marL="158750" indent="0">
              <a:buNone/>
            </a:pPr>
            <a:r>
              <a:rPr lang="en-US" sz="1200" b="1" u="none"/>
              <a:t>Data Storage</a:t>
            </a:r>
          </a:p>
          <a:p>
            <a:pPr marL="158750" indent="0">
              <a:buNone/>
            </a:pPr>
            <a:r>
              <a:rPr lang="en-US" sz="1200" b="0" u="none"/>
              <a:t>Spotify maintains a huge library of songs, about 30 million songs.</a:t>
            </a:r>
            <a:r>
              <a:rPr lang="en-US" sz="1200" b="0" u="none" baseline="30000"/>
              <a:t>7</a:t>
            </a:r>
            <a:r>
              <a:rPr lang="en-US" sz="1200" b="0" u="none" baseline="0"/>
              <a:t> This massive library needs to be stored somewhere, and as of 2016 Spotify has been outsourcing its data storage to Google Cloud Platforms, which specializes in storing data on the cloud.</a:t>
            </a:r>
            <a:r>
              <a:rPr lang="en-US" sz="1200" b="0" u="none" baseline="30000"/>
              <a:t>8</a:t>
            </a:r>
            <a:r>
              <a:rPr lang="en-US" sz="1200" b="0" u="none" baseline="0"/>
              <a:t> This means that Spotify no longer oversees its own data storage, specifically for its audio products. Taking care of this level of data is difficult, especially if that is not what you specialize in, and it was smart to turn this over to a company that specializes. However, by outsourcing their data storage, Spotify has created a potential connection issue. If anything goes wrong with the Google Cloud Platforms, it will negatively affect Spotify and their customers. This creates a weakness in their strategy, as if there is an issue with Google, Spotify may not know what is going on until after Google has solved their problem. This could create delays in customer service and how Spotify reacts to storage issues.</a:t>
            </a:r>
            <a:endParaRPr lang="en-US" sz="1200" b="0" u="none"/>
          </a:p>
          <a:p>
            <a:pPr marL="158750" indent="0">
              <a:buNone/>
            </a:pPr>
            <a:endParaRPr lang="en-US" sz="1200" b="0" u="none"/>
          </a:p>
          <a:p>
            <a:pPr marL="158750" indent="0">
              <a:buNone/>
            </a:pPr>
            <a:r>
              <a:rPr lang="en-US" sz="1200" b="1" u="none"/>
              <a:t>Marketing/Sales</a:t>
            </a:r>
          </a:p>
          <a:p>
            <a:pPr marL="158750" indent="0">
              <a:buNone/>
            </a:pPr>
            <a:r>
              <a:rPr lang="en-US" sz="1200" b="0" u="none"/>
              <a:t>Spotify uses an ever-evolving marketing strategy, where they are always trying new things to get new users.</a:t>
            </a:r>
            <a:r>
              <a:rPr lang="en-US" sz="1200" b="0" u="none" baseline="30000"/>
              <a:t>9</a:t>
            </a:r>
            <a:r>
              <a:rPr lang="en-US" sz="1200" b="0" u="none" baseline="0"/>
              <a:t> They have a strong social media presence that promotes artists that appear on Spotify and is consistent across all platforms.</a:t>
            </a:r>
            <a:r>
              <a:rPr lang="en-US" sz="1200" b="0" u="none" baseline="30000"/>
              <a:t>10</a:t>
            </a:r>
            <a:r>
              <a:rPr lang="en-US" sz="1200" b="0" u="none" baseline="0"/>
              <a:t> It is also strong, data driven marketing that helps Spotify gain new users.</a:t>
            </a:r>
            <a:r>
              <a:rPr lang="en-US" sz="1200" b="0" u="none" baseline="30000"/>
              <a:t>11</a:t>
            </a:r>
            <a:r>
              <a:rPr lang="en-US" sz="1200" b="0" u="none" baseline="0"/>
              <a:t> Spotify uses its own data to sell itself to others, which is a very honest approach to their marketing.</a:t>
            </a:r>
            <a:r>
              <a:rPr lang="en-US" sz="1200" b="0" u="none" baseline="30000"/>
              <a:t>12</a:t>
            </a:r>
            <a:r>
              <a:rPr lang="en-US" sz="1200" b="0" u="none" baseline="0"/>
              <a:t> By utilizing honest and consistent marketing approaches, Spotify is getting its message out to potential new users. Spotify also has personalized messaging, once you are part of its user base, that include a summary of your listening habits over the year.</a:t>
            </a:r>
            <a:r>
              <a:rPr lang="en-US" sz="1200" b="0" u="none" baseline="30000"/>
              <a:t>13</a:t>
            </a:r>
            <a:r>
              <a:rPr lang="en-US" sz="1200" b="0" u="none" baseline="0"/>
              <a:t> Overall, this marketing strategy is a strength and has given Spotify the growth in users it has seen over the last few years. These additional users have generated more revenue, which create an ability to increase profitability. </a:t>
            </a:r>
            <a:endParaRPr lang="en-US" sz="1200" b="0" u="none"/>
          </a:p>
          <a:p>
            <a:pPr marL="158750" indent="0">
              <a:buNone/>
            </a:pPr>
            <a:endParaRPr lang="en-US" sz="1200" b="0" u="none"/>
          </a:p>
          <a:p>
            <a:pPr marL="158750" indent="0">
              <a:buNone/>
            </a:pPr>
            <a:r>
              <a:rPr lang="en-US" sz="1200" b="1" u="none"/>
              <a:t>Support</a:t>
            </a:r>
            <a:endParaRPr lang="en-US" sz="1200" b="1" u="none">
              <a:cs typeface="Arial"/>
            </a:endParaRPr>
          </a:p>
          <a:p>
            <a:pPr marL="158750" indent="0">
              <a:buNone/>
            </a:pPr>
            <a:r>
              <a:rPr lang="en-US" sz="1200" b="0" u="none">
                <a:cs typeface="Arial"/>
              </a:rPr>
              <a:t>From the Spotify website, their customer service seems to be active as they are answering plenty of questions and chatting with users frequently.</a:t>
            </a:r>
            <a:r>
              <a:rPr lang="en-US" sz="1200" b="0" u="none" baseline="30000">
                <a:cs typeface="Arial"/>
              </a:rPr>
              <a:t>14</a:t>
            </a:r>
            <a:r>
              <a:rPr lang="en-US" sz="1200" b="0" u="none" baseline="0">
                <a:cs typeface="Arial"/>
              </a:rPr>
              <a:t> Connecting with users is a great way to address any issues within the app, help users manage their accounts, and potentially see the benefits from interacting with Spotify. If users have a positive view of the Spotify customer service team, they are more likely to reach out with a problem and have it addressed by the Spotify team. This makes support a strength for Spotify, as the human resources are attentive and helpful. </a:t>
            </a:r>
            <a:endParaRPr lang="en-US" sz="1200">
              <a:latin typeface="Times New Roman"/>
              <a:ea typeface="Times New Roman"/>
              <a:cs typeface="Times New Roman"/>
              <a:sym typeface="Times New Roman"/>
            </a:endParaRPr>
          </a:p>
          <a:p>
            <a:pPr marL="0" lvl="0" indent="0" algn="l" rtl="0">
              <a:spcBef>
                <a:spcPts val="0"/>
              </a:spcBef>
              <a:spcAft>
                <a:spcPts val="0"/>
              </a:spcAft>
              <a:buNone/>
            </a:pPr>
            <a:endParaRPr lang="en-US" sz="1200" b="1">
              <a:latin typeface="Times New Roman"/>
              <a:ea typeface="Times New Roman"/>
              <a:cs typeface="Times New Roman"/>
              <a:sym typeface="Times New Roman"/>
            </a:endParaRPr>
          </a:p>
          <a:p>
            <a:pPr marL="0" lvl="0" indent="0" algn="l" rtl="0">
              <a:spcBef>
                <a:spcPts val="0"/>
              </a:spcBef>
              <a:spcAft>
                <a:spcPts val="0"/>
              </a:spcAft>
              <a:buNone/>
            </a:pPr>
            <a:r>
              <a:rPr lang="en-US" sz="1200" b="1">
                <a:latin typeface="Times New Roman"/>
                <a:ea typeface="Times New Roman"/>
                <a:cs typeface="Times New Roman"/>
                <a:sym typeface="Times New Roman"/>
              </a:rPr>
              <a:t>References:</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200">
                <a:effectLst/>
              </a:rPr>
              <a:t>Vroom, G., </a:t>
            </a:r>
            <a:r>
              <a:rPr lang="en-US" sz="1200" err="1">
                <a:effectLst/>
              </a:rPr>
              <a:t>Boquet</a:t>
            </a:r>
            <a:r>
              <a:rPr lang="en-US" sz="1200">
                <a:effectLst/>
              </a:rPr>
              <a:t>, I. S., &amp; </a:t>
            </a:r>
            <a:r>
              <a:rPr lang="en-US" sz="1200" err="1">
                <a:effectLst/>
              </a:rPr>
              <a:t>Deshmane</a:t>
            </a:r>
            <a:r>
              <a:rPr lang="en-US" sz="1200">
                <a:effectLst/>
              </a:rPr>
              <a:t>, A. (2021, October). Spotify: Face the music. Pamplona; University of Navarra. </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200">
                <a:effectLst/>
              </a:rPr>
              <a:t>IBID</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a:effectLst/>
              </a:rPr>
              <a:t>Castillo, M. (2018, April 27). </a:t>
            </a:r>
            <a:r>
              <a:rPr lang="en-US" sz="2000" i="1">
                <a:effectLst/>
              </a:rPr>
              <a:t>Spotify IPO filing reveals how insanely complicated it is to license music rights</a:t>
            </a:r>
            <a:r>
              <a:rPr lang="en-US" sz="2000">
                <a:effectLst/>
              </a:rPr>
              <a:t>. CNBC. Retrieved December 15, 2021, from https://www.cnbc.com/2018/02/28/how-spotify-licenses-and-pays-for-music-rights.html </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a:effectLst/>
              </a:rPr>
              <a:t>IBID</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a:effectLst/>
              </a:rPr>
              <a:t>IBID</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1200">
                <a:effectLst/>
              </a:rPr>
              <a:t>Vroom, G., </a:t>
            </a:r>
            <a:r>
              <a:rPr lang="en-US" sz="1200" err="1">
                <a:effectLst/>
              </a:rPr>
              <a:t>Boquet</a:t>
            </a:r>
            <a:r>
              <a:rPr lang="en-US" sz="1200">
                <a:effectLst/>
              </a:rPr>
              <a:t>, I. S., &amp; </a:t>
            </a:r>
            <a:r>
              <a:rPr lang="en-US" sz="1200" err="1">
                <a:effectLst/>
              </a:rPr>
              <a:t>Deshmane</a:t>
            </a:r>
            <a:r>
              <a:rPr lang="en-US" sz="1200">
                <a:effectLst/>
              </a:rPr>
              <a:t>, A. (2021, October). Spotify: Face the music. Pamplona; University of Navarra. </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a:effectLst/>
              </a:rPr>
              <a:t>Google. (2016). </a:t>
            </a:r>
            <a:r>
              <a:rPr lang="en-US" sz="2000" i="1">
                <a:effectLst/>
              </a:rPr>
              <a:t>Spotify chooses Google Cloud Platform to Power Data Infrastructure</a:t>
            </a:r>
            <a:r>
              <a:rPr lang="en-US" sz="2000">
                <a:effectLst/>
              </a:rPr>
              <a:t>. Google. Retrieved December 15, 2021, from https://cloud.google.com/blog/products/gcp/spotify-chooses-google-cloud-platform-to-power-data-infrastructure </a:t>
            </a:r>
          </a:p>
          <a:p>
            <a:pPr marL="228600" lvl="0" indent="-228600" algn="l" rtl="0">
              <a:spcBef>
                <a:spcPts val="0"/>
              </a:spcBef>
              <a:spcAft>
                <a:spcPts val="0"/>
              </a:spcAft>
              <a:buFont typeface="+mj-lt"/>
              <a:buAutoNum type="arabicPeriod"/>
            </a:pPr>
            <a:r>
              <a:rPr lang="en-US" sz="1200" b="0">
                <a:latin typeface="Times New Roman"/>
                <a:ea typeface="Times New Roman"/>
                <a:cs typeface="Times New Roman"/>
                <a:sym typeface="Times New Roman"/>
              </a:rPr>
              <a:t>IBID</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a:effectLst/>
              </a:rPr>
              <a:t>Sharma, T. (2021, August 3). </a:t>
            </a:r>
            <a:r>
              <a:rPr lang="en-US" sz="2000" i="1">
                <a:effectLst/>
              </a:rPr>
              <a:t>Spotify marketing strategy creating its sound of Success</a:t>
            </a:r>
            <a:r>
              <a:rPr lang="en-US" sz="2000">
                <a:effectLst/>
              </a:rPr>
              <a:t>. </a:t>
            </a:r>
            <a:r>
              <a:rPr lang="en-US" sz="2000" err="1">
                <a:effectLst/>
              </a:rPr>
              <a:t>MarqueEx</a:t>
            </a:r>
            <a:r>
              <a:rPr lang="en-US" sz="2000">
                <a:effectLst/>
              </a:rPr>
              <a:t>. Retrieved December 15, 2021, from https://marqueex.com/spotify-marketing-strategy-creating-its-sound-of-success/ </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a:effectLst/>
              </a:rPr>
              <a:t>IBID</a:t>
            </a:r>
          </a:p>
          <a:p>
            <a:pPr marL="228600" lvl="0" indent="-228600" algn="l" rtl="0">
              <a:spcBef>
                <a:spcPts val="0"/>
              </a:spcBef>
              <a:spcAft>
                <a:spcPts val="0"/>
              </a:spcAft>
              <a:buFont typeface="+mj-lt"/>
              <a:buAutoNum type="arabicPeriod"/>
            </a:pPr>
            <a:r>
              <a:rPr lang="en-US" sz="1200" b="0">
                <a:latin typeface="Times New Roman"/>
                <a:ea typeface="Times New Roman"/>
                <a:cs typeface="Times New Roman"/>
                <a:sym typeface="Times New Roman"/>
              </a:rPr>
              <a:t>IBID</a:t>
            </a:r>
          </a:p>
          <a:p>
            <a:pPr marL="228600" lvl="0" indent="-228600" algn="l" rtl="0">
              <a:spcBef>
                <a:spcPts val="0"/>
              </a:spcBef>
              <a:spcAft>
                <a:spcPts val="0"/>
              </a:spcAft>
              <a:buFont typeface="+mj-lt"/>
              <a:buAutoNum type="arabicPeriod"/>
            </a:pPr>
            <a:r>
              <a:rPr lang="en-US" sz="1200" b="0">
                <a:latin typeface="Times New Roman"/>
                <a:ea typeface="Times New Roman"/>
                <a:cs typeface="Times New Roman"/>
                <a:sym typeface="Times New Roman"/>
              </a:rPr>
              <a:t>IBID</a:t>
            </a:r>
          </a:p>
          <a:p>
            <a:pPr marL="228600" lvl="0" indent="-228600" algn="l" rtl="0">
              <a:spcBef>
                <a:spcPts val="0"/>
              </a:spcBef>
              <a:spcAft>
                <a:spcPts val="0"/>
              </a:spcAft>
              <a:buFont typeface="+mj-lt"/>
              <a:buAutoNum type="arabicPeriod"/>
            </a:pPr>
            <a:r>
              <a:rPr lang="en-US" sz="1200" b="0">
                <a:latin typeface="Times New Roman"/>
                <a:ea typeface="Times New Roman"/>
                <a:cs typeface="Times New Roman"/>
                <a:sym typeface="Times New Roman"/>
              </a:rPr>
              <a:t>IBID</a:t>
            </a:r>
          </a:p>
          <a:p>
            <a:pPr marL="228600" marR="0" lvl="0" indent="-228600" algn="l" defTabSz="914400" rtl="0" eaLnBrk="1" fontAlgn="auto" latinLnBrk="0" hangingPunct="1">
              <a:lnSpc>
                <a:spcPct val="100000"/>
              </a:lnSpc>
              <a:spcBef>
                <a:spcPts val="0"/>
              </a:spcBef>
              <a:spcAft>
                <a:spcPts val="0"/>
              </a:spcAft>
              <a:buClr>
                <a:srgbClr val="000000"/>
              </a:buClr>
              <a:buSzPts val="1100"/>
              <a:buFont typeface="+mj-lt"/>
              <a:buAutoNum type="arabicPeriod"/>
              <a:tabLst/>
              <a:defRPr/>
            </a:pPr>
            <a:r>
              <a:rPr lang="en-US" sz="2000" i="1">
                <a:effectLst/>
              </a:rPr>
              <a:t>The Spotify Community</a:t>
            </a:r>
            <a:r>
              <a:rPr lang="en-US" sz="2000">
                <a:effectLst/>
              </a:rPr>
              <a:t>. Home - The. (2021). Retrieved December 15, 2021, from https://community.spotify.com/ </a:t>
            </a:r>
          </a:p>
          <a:p>
            <a:pPr marL="228600" lvl="0" indent="-228600" algn="l" rtl="0">
              <a:spcBef>
                <a:spcPts val="0"/>
              </a:spcBef>
              <a:spcAft>
                <a:spcPts val="0"/>
              </a:spcAft>
              <a:buFont typeface="+mj-lt"/>
              <a:buAutoNum type="arabicPeriod"/>
            </a:pPr>
            <a:endParaRPr lang="en-US" sz="1200" b="0">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t"/>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013289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57220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72155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350330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4/19/2022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657209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4/19/2022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842361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92006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45241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t"/>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17142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54709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10765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t"/>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846CE7D5-CF57-46EF-B807-FDD0502418D4}" type="datetimeFigureOut">
              <a:rPr lang="en-US" smtClean="0"/>
              <a:t>4/19/2022</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546886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pic>
        <p:nvPicPr>
          <p:cNvPr id="55" name="Google Shape;55;p13"/>
          <p:cNvPicPr preferRelativeResize="0"/>
          <p:nvPr/>
        </p:nvPicPr>
        <p:blipFill>
          <a:blip r:embed="rId3">
            <a:alphaModFix/>
          </a:blip>
          <a:stretch>
            <a:fillRect/>
          </a:stretch>
        </p:blipFill>
        <p:spPr>
          <a:xfrm>
            <a:off x="-326575" y="0"/>
            <a:ext cx="9797160" cy="5143500"/>
          </a:xfrm>
          <a:prstGeom prst="rect">
            <a:avLst/>
          </a:prstGeom>
          <a:noFill/>
          <a:ln>
            <a:noFill/>
          </a:ln>
        </p:spPr>
      </p:pic>
      <p:sp>
        <p:nvSpPr>
          <p:cNvPr id="56" name="Google Shape;56;p13"/>
          <p:cNvSpPr txBox="1"/>
          <p:nvPr/>
        </p:nvSpPr>
        <p:spPr>
          <a:xfrm>
            <a:off x="3720333" y="3541750"/>
            <a:ext cx="4997640" cy="1187893"/>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US" dirty="0">
              <a:latin typeface="Times New Roman"/>
              <a:ea typeface="Times New Roman"/>
              <a:cs typeface="Times New Roman"/>
              <a:sym typeface="Times New Roman"/>
            </a:endParaRPr>
          </a:p>
          <a:p>
            <a:pPr marL="0" lvl="0" indent="0" algn="l" rtl="0">
              <a:spcBef>
                <a:spcPts val="0"/>
              </a:spcBef>
              <a:spcAft>
                <a:spcPts val="0"/>
              </a:spcAft>
              <a:buNone/>
            </a:pPr>
            <a:r>
              <a:rPr lang="en-US" dirty="0">
                <a:latin typeface="Times New Roman"/>
                <a:ea typeface="Times New Roman"/>
                <a:cs typeface="Times New Roman"/>
                <a:sym typeface="Times New Roman"/>
              </a:rPr>
              <a:t>BGEN 499 Strategic Management Final Exam - Fall 2021</a:t>
            </a:r>
          </a:p>
          <a:p>
            <a:pPr marL="0" lvl="0" indent="0" algn="l" rtl="0">
              <a:spcBef>
                <a:spcPts val="0"/>
              </a:spcBef>
              <a:spcAft>
                <a:spcPts val="0"/>
              </a:spcAft>
              <a:buNone/>
            </a:pPr>
            <a:r>
              <a:rPr lang="en-US" dirty="0">
                <a:latin typeface="Times New Roman"/>
                <a:ea typeface="Times New Roman"/>
                <a:cs typeface="Times New Roman"/>
                <a:sym typeface="Times New Roman"/>
              </a:rPr>
              <a:t>Andrew Jensen	</a:t>
            </a:r>
            <a:r>
              <a:rPr lang="et"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p:txBody>
      </p:sp>
      <p:sp>
        <p:nvSpPr>
          <p:cNvPr id="6" name="TextBox 5">
            <a:extLst>
              <a:ext uri="{FF2B5EF4-FFF2-40B4-BE49-F238E27FC236}">
                <a16:creationId xmlns:a16="http://schemas.microsoft.com/office/drawing/2014/main" id="{CDB47A4D-406C-451A-B9EE-C62DB6FAB98A}"/>
              </a:ext>
            </a:extLst>
          </p:cNvPr>
          <p:cNvSpPr txBox="1"/>
          <p:nvPr/>
        </p:nvSpPr>
        <p:spPr>
          <a:xfrm>
            <a:off x="2815937" y="869266"/>
            <a:ext cx="5746172" cy="584775"/>
          </a:xfrm>
          <a:prstGeom prst="rect">
            <a:avLst/>
          </a:prstGeom>
          <a:noFill/>
        </p:spPr>
        <p:txBody>
          <a:bodyPr wrap="square">
            <a:spAutoFit/>
          </a:bodyPr>
          <a:lstStyle/>
          <a:p>
            <a:pPr marL="0" lvl="0" indent="0" algn="l" rtl="0">
              <a:spcBef>
                <a:spcPts val="0"/>
              </a:spcBef>
              <a:spcAft>
                <a:spcPts val="0"/>
              </a:spcAft>
              <a:buNone/>
            </a:pPr>
            <a:r>
              <a:rPr lang="en-US" sz="3200" b="1" dirty="0">
                <a:latin typeface="Times New Roman"/>
                <a:ea typeface="Times New Roman"/>
                <a:cs typeface="Times New Roman"/>
                <a:sym typeface="Times New Roman"/>
              </a:rPr>
              <a:t>A Strategic Analysis of Spotify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3"/>
          <p:cNvSpPr txBox="1">
            <a:spLocks noGrp="1"/>
          </p:cNvSpPr>
          <p:nvPr>
            <p:ph type="title"/>
          </p:nvPr>
        </p:nvSpPr>
        <p:spPr>
          <a:xfrm>
            <a:off x="1711852" y="227818"/>
            <a:ext cx="4338084" cy="40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3000">
                <a:latin typeface="Times New Roman"/>
                <a:ea typeface="Times New Roman"/>
                <a:cs typeface="Times New Roman"/>
                <a:sym typeface="Times New Roman"/>
              </a:rPr>
              <a:t>Functional-Level</a:t>
            </a:r>
            <a:r>
              <a:rPr lang="et" sz="3000">
                <a:latin typeface="Times New Roman"/>
                <a:ea typeface="Times New Roman"/>
                <a:cs typeface="Times New Roman"/>
                <a:sym typeface="Times New Roman"/>
              </a:rPr>
              <a:t> Strateg</a:t>
            </a:r>
            <a:r>
              <a:rPr lang="en-US" sz="3000">
                <a:latin typeface="Times New Roman"/>
                <a:ea typeface="Times New Roman"/>
                <a:cs typeface="Times New Roman"/>
                <a:sym typeface="Times New Roman"/>
              </a:rPr>
              <a:t>y</a:t>
            </a:r>
            <a:endParaRPr sz="3000">
              <a:latin typeface="Times New Roman"/>
              <a:ea typeface="Times New Roman"/>
              <a:cs typeface="Times New Roman"/>
              <a:sym typeface="Times New Roman"/>
            </a:endParaRPr>
          </a:p>
        </p:txBody>
      </p:sp>
      <p:sp>
        <p:nvSpPr>
          <p:cNvPr id="189" name="Google Shape;189;p23"/>
          <p:cNvSpPr/>
          <p:nvPr/>
        </p:nvSpPr>
        <p:spPr>
          <a:xfrm>
            <a:off x="7432950" y="3202675"/>
            <a:ext cx="1613700" cy="1684800"/>
          </a:xfrm>
          <a:prstGeom prst="roundRect">
            <a:avLst>
              <a:gd name="adj" fmla="val 16667"/>
            </a:avLst>
          </a:pr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3"/>
          <p:cNvSpPr/>
          <p:nvPr/>
        </p:nvSpPr>
        <p:spPr>
          <a:xfrm>
            <a:off x="167225" y="121500"/>
            <a:ext cx="2821500" cy="92400"/>
          </a:xfrm>
          <a:prstGeom prst="rect">
            <a:avLst/>
          </a:prstGeom>
          <a:solidFill>
            <a:srgbClr val="3F752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3"/>
          <p:cNvSpPr/>
          <p:nvPr/>
        </p:nvSpPr>
        <p:spPr>
          <a:xfrm>
            <a:off x="3186225" y="125600"/>
            <a:ext cx="2821500" cy="92400"/>
          </a:xfrm>
          <a:prstGeom prst="rect">
            <a:avLst/>
          </a:prstGeom>
          <a:solidFill>
            <a:srgbClr val="93D07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3"/>
          <p:cNvSpPr/>
          <p:nvPr/>
        </p:nvSpPr>
        <p:spPr>
          <a:xfrm>
            <a:off x="6167350" y="121500"/>
            <a:ext cx="2821500" cy="92400"/>
          </a:xfrm>
          <a:prstGeom prst="rect">
            <a:avLst/>
          </a:prstGeom>
          <a:solidFill>
            <a:srgbClr val="B7DFA8"/>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3"/>
          <p:cNvSpPr txBox="1"/>
          <p:nvPr/>
        </p:nvSpPr>
        <p:spPr>
          <a:xfrm>
            <a:off x="6234824" y="353575"/>
            <a:ext cx="2615800" cy="899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t" sz="2400">
                <a:latin typeface="Times New Roman"/>
                <a:ea typeface="Times New Roman"/>
                <a:cs typeface="Times New Roman"/>
                <a:sym typeface="Times New Roman"/>
              </a:rPr>
              <a:t>     </a:t>
            </a:r>
            <a:endParaRPr sz="2400">
              <a:latin typeface="Times New Roman"/>
              <a:ea typeface="Times New Roman"/>
              <a:cs typeface="Times New Roman"/>
              <a:sym typeface="Times New Roman"/>
            </a:endParaRPr>
          </a:p>
        </p:txBody>
      </p:sp>
      <p:sp>
        <p:nvSpPr>
          <p:cNvPr id="194" name="Google Shape;194;p23"/>
          <p:cNvSpPr txBox="1"/>
          <p:nvPr/>
        </p:nvSpPr>
        <p:spPr>
          <a:xfrm>
            <a:off x="-39390" y="678788"/>
            <a:ext cx="4135341" cy="44758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t" sz="1800" b="1">
                <a:latin typeface="Times New Roman"/>
                <a:ea typeface="Times New Roman"/>
                <a:cs typeface="Times New Roman"/>
                <a:sym typeface="Times New Roman"/>
              </a:rPr>
              <a:t>Efficiency</a:t>
            </a:r>
            <a:r>
              <a:rPr lang="en-US" sz="1800" b="1">
                <a:latin typeface="Times New Roman"/>
                <a:ea typeface="Times New Roman"/>
                <a:cs typeface="Times New Roman"/>
                <a:sym typeface="Times New Roman"/>
              </a:rPr>
              <a:t>: </a:t>
            </a:r>
          </a:p>
          <a:p>
            <a:pPr marL="285750" lvl="0" indent="-285750" algn="l" rtl="0">
              <a:spcBef>
                <a:spcPts val="0"/>
              </a:spcBef>
              <a:spcAft>
                <a:spcPts val="0"/>
              </a:spcAft>
              <a:buFont typeface="Arial" panose="020B0604020202020204" pitchFamily="34" charset="0"/>
              <a:buChar char="•"/>
            </a:pPr>
            <a:r>
              <a:rPr lang="en-US" sz="1800" b="1">
                <a:latin typeface="Times New Roman"/>
                <a:ea typeface="Times New Roman"/>
                <a:cs typeface="Times New Roman"/>
                <a:sym typeface="Times New Roman"/>
              </a:rPr>
              <a:t>Retain Users</a:t>
            </a:r>
          </a:p>
          <a:p>
            <a:pPr marL="285750" lvl="0" indent="-285750" algn="l" rtl="0">
              <a:spcBef>
                <a:spcPts val="0"/>
              </a:spcBef>
              <a:spcAft>
                <a:spcPts val="0"/>
              </a:spcAft>
              <a:buFont typeface="Arial" panose="020B0604020202020204" pitchFamily="34" charset="0"/>
              <a:buChar char="•"/>
            </a:pPr>
            <a:r>
              <a:rPr lang="en-US" sz="1800" b="1">
                <a:latin typeface="Times New Roman"/>
                <a:ea typeface="Times New Roman"/>
                <a:cs typeface="Times New Roman"/>
                <a:sym typeface="Times New Roman"/>
              </a:rPr>
              <a:t>Improve Gross Margins</a:t>
            </a:r>
            <a:endParaRPr sz="1800" b="1">
              <a:latin typeface="Times New Roman"/>
              <a:ea typeface="Times New Roman"/>
              <a:cs typeface="Times New Roman"/>
              <a:sym typeface="Times New Roman"/>
            </a:endParaRPr>
          </a:p>
        </p:txBody>
      </p:sp>
      <p:sp>
        <p:nvSpPr>
          <p:cNvPr id="195" name="Google Shape;195;p23"/>
          <p:cNvSpPr/>
          <p:nvPr/>
        </p:nvSpPr>
        <p:spPr>
          <a:xfrm>
            <a:off x="5737975" y="3202675"/>
            <a:ext cx="1613700" cy="1684800"/>
          </a:xfrm>
          <a:prstGeom prst="roundRect">
            <a:avLst>
              <a:gd name="adj" fmla="val 16667"/>
            </a:avLst>
          </a:pr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3"/>
          <p:cNvSpPr/>
          <p:nvPr/>
        </p:nvSpPr>
        <p:spPr>
          <a:xfrm>
            <a:off x="5715913" y="1481275"/>
            <a:ext cx="1613700" cy="1684800"/>
          </a:xfrm>
          <a:prstGeom prst="roundRect">
            <a:avLst>
              <a:gd name="adj" fmla="val 16667"/>
            </a:avLst>
          </a:prstGeom>
          <a:solidFill>
            <a:srgbClr val="7890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3"/>
          <p:cNvSpPr/>
          <p:nvPr/>
        </p:nvSpPr>
        <p:spPr>
          <a:xfrm>
            <a:off x="7432950" y="1481275"/>
            <a:ext cx="1613700" cy="1684800"/>
          </a:xfrm>
          <a:prstGeom prst="roundRect">
            <a:avLst>
              <a:gd name="adj" fmla="val 16667"/>
            </a:avLst>
          </a:prstGeom>
          <a:solidFill>
            <a:srgbClr val="7890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3"/>
          <p:cNvSpPr txBox="1"/>
          <p:nvPr/>
        </p:nvSpPr>
        <p:spPr>
          <a:xfrm>
            <a:off x="-39390" y="2633426"/>
            <a:ext cx="4135340" cy="43798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t" sz="1800" b="1">
                <a:latin typeface="Times New Roman"/>
                <a:ea typeface="Times New Roman"/>
                <a:cs typeface="Times New Roman"/>
                <a:sym typeface="Times New Roman"/>
              </a:rPr>
              <a:t>Quality</a:t>
            </a:r>
            <a:r>
              <a:rPr lang="en-US" sz="1800" b="1">
                <a:latin typeface="Times New Roman"/>
                <a:ea typeface="Times New Roman"/>
                <a:cs typeface="Times New Roman"/>
                <a:sym typeface="Times New Roman"/>
              </a:rPr>
              <a:t>:</a:t>
            </a:r>
          </a:p>
          <a:p>
            <a:pPr marL="285750" lvl="0" indent="-285750" algn="l" rtl="0">
              <a:spcBef>
                <a:spcPts val="0"/>
              </a:spcBef>
              <a:spcAft>
                <a:spcPts val="0"/>
              </a:spcAft>
              <a:buFont typeface="Arial" panose="020B0604020202020204" pitchFamily="34" charset="0"/>
              <a:buChar char="•"/>
            </a:pPr>
            <a:r>
              <a:rPr lang="en-US" sz="1800" b="1">
                <a:latin typeface="Times New Roman"/>
                <a:ea typeface="Times New Roman"/>
                <a:cs typeface="Times New Roman"/>
                <a:sym typeface="Times New Roman"/>
              </a:rPr>
              <a:t>As Reliability</a:t>
            </a:r>
          </a:p>
          <a:p>
            <a:pPr marL="285750" lvl="0" indent="-285750" algn="l" rtl="0">
              <a:spcBef>
                <a:spcPts val="0"/>
              </a:spcBef>
              <a:spcAft>
                <a:spcPts val="0"/>
              </a:spcAft>
              <a:buFont typeface="Arial" panose="020B0604020202020204" pitchFamily="34" charset="0"/>
              <a:buChar char="•"/>
            </a:pPr>
            <a:r>
              <a:rPr lang="en-US" sz="1800" b="1">
                <a:latin typeface="Times New Roman"/>
                <a:ea typeface="Times New Roman"/>
                <a:cs typeface="Times New Roman"/>
                <a:sym typeface="Times New Roman"/>
              </a:rPr>
              <a:t>As Excellence</a:t>
            </a:r>
            <a:endParaRPr sz="1800" b="1">
              <a:latin typeface="Times New Roman"/>
              <a:ea typeface="Times New Roman"/>
              <a:cs typeface="Times New Roman"/>
              <a:sym typeface="Times New Roman"/>
            </a:endParaRPr>
          </a:p>
        </p:txBody>
      </p:sp>
      <p:sp>
        <p:nvSpPr>
          <p:cNvPr id="201" name="Google Shape;201;p23"/>
          <p:cNvSpPr txBox="1"/>
          <p:nvPr/>
        </p:nvSpPr>
        <p:spPr>
          <a:xfrm>
            <a:off x="10633" y="1563371"/>
            <a:ext cx="4135340" cy="468068"/>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t" sz="1800" b="1">
                <a:latin typeface="Times New Roman"/>
                <a:ea typeface="Times New Roman"/>
                <a:cs typeface="Times New Roman"/>
                <a:sym typeface="Times New Roman"/>
              </a:rPr>
              <a:t>Innovation</a:t>
            </a:r>
            <a:r>
              <a:rPr lang="en-US" sz="1800" b="1">
                <a:latin typeface="Times New Roman"/>
                <a:ea typeface="Times New Roman"/>
                <a:cs typeface="Times New Roman"/>
                <a:sym typeface="Times New Roman"/>
              </a:rPr>
              <a:t>: </a:t>
            </a:r>
          </a:p>
          <a:p>
            <a:pPr marL="285750" lvl="0" indent="-285750" algn="l" rtl="0">
              <a:spcBef>
                <a:spcPts val="0"/>
              </a:spcBef>
              <a:spcAft>
                <a:spcPts val="0"/>
              </a:spcAft>
              <a:buFont typeface="Arial" panose="020B0604020202020204" pitchFamily="34" charset="0"/>
              <a:buChar char="•"/>
            </a:pPr>
            <a:r>
              <a:rPr lang="en-US" sz="1800" b="1">
                <a:latin typeface="Times New Roman"/>
                <a:ea typeface="Times New Roman"/>
                <a:cs typeface="Times New Roman"/>
                <a:sym typeface="Times New Roman"/>
              </a:rPr>
              <a:t>Disruptive Innovation</a:t>
            </a:r>
          </a:p>
          <a:p>
            <a:pPr marL="285750" lvl="0" indent="-285750" algn="l" rtl="0">
              <a:spcBef>
                <a:spcPts val="0"/>
              </a:spcBef>
              <a:spcAft>
                <a:spcPts val="0"/>
              </a:spcAft>
              <a:buFont typeface="Arial" panose="020B0604020202020204" pitchFamily="34" charset="0"/>
              <a:buChar char="•"/>
            </a:pPr>
            <a:r>
              <a:rPr lang="en-US" sz="1800" b="1">
                <a:latin typeface="Times New Roman"/>
                <a:ea typeface="Times New Roman"/>
                <a:cs typeface="Times New Roman"/>
                <a:sym typeface="Times New Roman"/>
              </a:rPr>
              <a:t>Update the System</a:t>
            </a:r>
            <a:endParaRPr sz="1800" b="1">
              <a:latin typeface="Times New Roman"/>
              <a:ea typeface="Times New Roman"/>
              <a:cs typeface="Times New Roman"/>
              <a:sym typeface="Times New Roman"/>
            </a:endParaRPr>
          </a:p>
        </p:txBody>
      </p:sp>
      <p:sp>
        <p:nvSpPr>
          <p:cNvPr id="203" name="Google Shape;203;p23"/>
          <p:cNvSpPr txBox="1"/>
          <p:nvPr/>
        </p:nvSpPr>
        <p:spPr>
          <a:xfrm>
            <a:off x="5912030" y="2001458"/>
            <a:ext cx="1222415" cy="563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t" sz="1800">
                <a:latin typeface="Times New Roman"/>
                <a:ea typeface="Times New Roman"/>
                <a:cs typeface="Times New Roman"/>
                <a:sym typeface="Times New Roman"/>
              </a:rPr>
              <a:t>Efficiency</a:t>
            </a:r>
            <a:endParaRPr sz="1800">
              <a:latin typeface="Times New Roman"/>
              <a:ea typeface="Times New Roman"/>
              <a:cs typeface="Times New Roman"/>
              <a:sym typeface="Times New Roman"/>
            </a:endParaRPr>
          </a:p>
          <a:p>
            <a:pPr marL="0" lvl="0" indent="0" algn="l" rtl="0">
              <a:spcBef>
                <a:spcPts val="0"/>
              </a:spcBef>
              <a:spcAft>
                <a:spcPts val="0"/>
              </a:spcAft>
              <a:buNone/>
            </a:pPr>
            <a:endParaRPr sz="2400">
              <a:latin typeface="Times New Roman"/>
              <a:ea typeface="Times New Roman"/>
              <a:cs typeface="Times New Roman"/>
              <a:sym typeface="Times New Roman"/>
            </a:endParaRPr>
          </a:p>
        </p:txBody>
      </p:sp>
      <p:sp>
        <p:nvSpPr>
          <p:cNvPr id="204" name="Google Shape;204;p23"/>
          <p:cNvSpPr txBox="1"/>
          <p:nvPr/>
        </p:nvSpPr>
        <p:spPr>
          <a:xfrm>
            <a:off x="7680300" y="2041975"/>
            <a:ext cx="1134091" cy="563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t" sz="1800">
                <a:latin typeface="Times New Roman"/>
                <a:ea typeface="Times New Roman"/>
                <a:cs typeface="Times New Roman"/>
                <a:sym typeface="Times New Roman"/>
              </a:rPr>
              <a:t>Quality</a:t>
            </a:r>
            <a:endParaRPr sz="1800">
              <a:latin typeface="Times New Roman"/>
              <a:ea typeface="Times New Roman"/>
              <a:cs typeface="Times New Roman"/>
              <a:sym typeface="Times New Roman"/>
            </a:endParaRPr>
          </a:p>
        </p:txBody>
      </p:sp>
      <p:sp>
        <p:nvSpPr>
          <p:cNvPr id="205" name="Google Shape;205;p23"/>
          <p:cNvSpPr txBox="1"/>
          <p:nvPr/>
        </p:nvSpPr>
        <p:spPr>
          <a:xfrm>
            <a:off x="5896977" y="3699577"/>
            <a:ext cx="1311895" cy="563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t" sz="1800">
                <a:latin typeface="Times New Roman"/>
                <a:ea typeface="Times New Roman"/>
                <a:cs typeface="Times New Roman"/>
                <a:sym typeface="Times New Roman"/>
              </a:rPr>
              <a:t>Innovation</a:t>
            </a:r>
            <a:endParaRPr sz="1800">
              <a:latin typeface="Times New Roman"/>
              <a:ea typeface="Times New Roman"/>
              <a:cs typeface="Times New Roman"/>
              <a:sym typeface="Times New Roman"/>
            </a:endParaRPr>
          </a:p>
        </p:txBody>
      </p:sp>
      <p:sp>
        <p:nvSpPr>
          <p:cNvPr id="206" name="Google Shape;206;p23"/>
          <p:cNvSpPr txBox="1"/>
          <p:nvPr/>
        </p:nvSpPr>
        <p:spPr>
          <a:xfrm>
            <a:off x="7432950" y="3543611"/>
            <a:ext cx="1818600" cy="634302"/>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t" sz="1800">
                <a:latin typeface="Times New Roman"/>
                <a:ea typeface="Times New Roman"/>
                <a:cs typeface="Times New Roman"/>
                <a:sym typeface="Times New Roman"/>
              </a:rPr>
              <a:t>     Customer</a:t>
            </a:r>
            <a:endParaRPr sz="1800">
              <a:latin typeface="Times New Roman"/>
              <a:ea typeface="Times New Roman"/>
              <a:cs typeface="Times New Roman"/>
              <a:sym typeface="Times New Roman"/>
            </a:endParaRPr>
          </a:p>
          <a:p>
            <a:pPr marL="0" lvl="0" indent="0" algn="l" rtl="0">
              <a:spcBef>
                <a:spcPts val="0"/>
              </a:spcBef>
              <a:spcAft>
                <a:spcPts val="0"/>
              </a:spcAft>
              <a:buNone/>
            </a:pPr>
            <a:r>
              <a:rPr lang="et" sz="1800">
                <a:latin typeface="Times New Roman"/>
                <a:ea typeface="Times New Roman"/>
                <a:cs typeface="Times New Roman"/>
                <a:sym typeface="Times New Roman"/>
              </a:rPr>
              <a:t>Responsiveness</a:t>
            </a:r>
            <a:endParaRPr sz="1800">
              <a:latin typeface="Times New Roman"/>
              <a:ea typeface="Times New Roman"/>
              <a:cs typeface="Times New Roman"/>
              <a:sym typeface="Times New Roman"/>
            </a:endParaRPr>
          </a:p>
          <a:p>
            <a:pPr marL="0" lvl="0" indent="0" algn="l" rtl="0">
              <a:spcBef>
                <a:spcPts val="0"/>
              </a:spcBef>
              <a:spcAft>
                <a:spcPts val="0"/>
              </a:spcAft>
              <a:buNone/>
            </a:pPr>
            <a:endParaRPr sz="2400">
              <a:latin typeface="Times New Roman"/>
              <a:ea typeface="Times New Roman"/>
              <a:cs typeface="Times New Roman"/>
              <a:sym typeface="Times New Roman"/>
            </a:endParaRPr>
          </a:p>
        </p:txBody>
      </p:sp>
      <p:sp>
        <p:nvSpPr>
          <p:cNvPr id="24" name="Flowchart: Alternate Process 49">
            <a:extLst>
              <a:ext uri="{FF2B5EF4-FFF2-40B4-BE49-F238E27FC236}">
                <a16:creationId xmlns:a16="http://schemas.microsoft.com/office/drawing/2014/main" id="{9B37268E-9F6D-4FE8-824A-AC2F41C1700C}"/>
              </a:ext>
            </a:extLst>
          </p:cNvPr>
          <p:cNvSpPr/>
          <p:nvPr/>
        </p:nvSpPr>
        <p:spPr>
          <a:xfrm>
            <a:off x="6241349" y="514475"/>
            <a:ext cx="2072304" cy="190850"/>
          </a:xfrm>
          <a:prstGeom prst="flowChartAlternateProcess">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050" kern="1200">
                <a:solidFill>
                  <a:prstClr val="white"/>
                </a:solidFill>
                <a:latin typeface="Times New Roman" panose="02020603050405020304" pitchFamily="18" charset="0"/>
                <a:cs typeface="Times New Roman" panose="02020603050405020304" pitchFamily="18" charset="0"/>
              </a:rPr>
              <a:t>STRENGTH</a:t>
            </a:r>
          </a:p>
        </p:txBody>
      </p:sp>
      <p:sp>
        <p:nvSpPr>
          <p:cNvPr id="25" name="Flowchart: Alternate Process 48">
            <a:extLst>
              <a:ext uri="{FF2B5EF4-FFF2-40B4-BE49-F238E27FC236}">
                <a16:creationId xmlns:a16="http://schemas.microsoft.com/office/drawing/2014/main" id="{B2CAA48C-4B41-4F9B-A16D-15915277D9AF}"/>
              </a:ext>
            </a:extLst>
          </p:cNvPr>
          <p:cNvSpPr/>
          <p:nvPr/>
        </p:nvSpPr>
        <p:spPr>
          <a:xfrm>
            <a:off x="6237521" y="794238"/>
            <a:ext cx="2072304" cy="190850"/>
          </a:xfrm>
          <a:prstGeom prst="flowChartAlternateProcess">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200" kern="1200">
                <a:solidFill>
                  <a:prstClr val="white"/>
                </a:solidFill>
                <a:latin typeface="Calibri" panose="020F0502020204030204"/>
              </a:rPr>
              <a:t>WEAKNESS</a:t>
            </a:r>
          </a:p>
        </p:txBody>
      </p:sp>
      <p:sp>
        <p:nvSpPr>
          <p:cNvPr id="26" name="Google Shape;201;p23">
            <a:extLst>
              <a:ext uri="{FF2B5EF4-FFF2-40B4-BE49-F238E27FC236}">
                <a16:creationId xmlns:a16="http://schemas.microsoft.com/office/drawing/2014/main" id="{27B21B38-5DA3-4A9F-9D55-2AE2E1E21C30}"/>
              </a:ext>
            </a:extLst>
          </p:cNvPr>
          <p:cNvSpPr txBox="1"/>
          <p:nvPr/>
        </p:nvSpPr>
        <p:spPr>
          <a:xfrm>
            <a:off x="8436" y="3692600"/>
            <a:ext cx="4135340" cy="611100"/>
          </a:xfrm>
          <a:prstGeom prst="rect">
            <a:avLst/>
          </a:prstGeom>
          <a:noFill/>
          <a:ln>
            <a:noFill/>
          </a:ln>
        </p:spPr>
        <p:txBody>
          <a:bodyPr spcFirstLastPara="1" wrap="square" lIns="91425" tIns="91425" rIns="91425" bIns="91425" anchor="t" anchorCtr="0">
            <a:noAutofit/>
          </a:bodyPr>
          <a:lstStyle/>
          <a:p>
            <a:pPr lvl="0"/>
            <a:r>
              <a:rPr lang="en-US" sz="1800" b="1">
                <a:latin typeface="Times New Roman"/>
                <a:ea typeface="Times New Roman"/>
                <a:cs typeface="Times New Roman"/>
                <a:sym typeface="Times New Roman"/>
              </a:rPr>
              <a:t>Customer Responsiveness:</a:t>
            </a:r>
          </a:p>
          <a:p>
            <a:pPr marL="285750" lvl="0" indent="-285750">
              <a:buFont typeface="Arial" panose="020B0604020202020204" pitchFamily="34" charset="0"/>
              <a:buChar char="•"/>
            </a:pPr>
            <a:r>
              <a:rPr lang="en-US" sz="1800" b="1">
                <a:latin typeface="Times New Roman"/>
                <a:ea typeface="Times New Roman"/>
                <a:cs typeface="Times New Roman"/>
                <a:sym typeface="Times New Roman"/>
              </a:rPr>
              <a:t>Giving Customers What They Want</a:t>
            </a:r>
          </a:p>
          <a:p>
            <a:pPr marL="285750" lvl="0" indent="-285750">
              <a:buFont typeface="Arial" panose="020B0604020202020204" pitchFamily="34" charset="0"/>
              <a:buChar char="•"/>
            </a:pPr>
            <a:r>
              <a:rPr lang="en-US" sz="1800" b="1">
                <a:latin typeface="Times New Roman"/>
                <a:ea typeface="Times New Roman"/>
                <a:cs typeface="Times New Roman"/>
                <a:sym typeface="Times New Roman"/>
              </a:rPr>
              <a:t>Giving Customers Value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4"/>
          <p:cNvSpPr txBox="1">
            <a:spLocks noGrp="1"/>
          </p:cNvSpPr>
          <p:nvPr>
            <p:ph type="title"/>
          </p:nvPr>
        </p:nvSpPr>
        <p:spPr>
          <a:xfrm>
            <a:off x="422408" y="405290"/>
            <a:ext cx="5436133"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t" sz="2400">
                <a:latin typeface="Times New Roman"/>
                <a:ea typeface="Times New Roman"/>
                <a:cs typeface="Times New Roman"/>
                <a:sym typeface="Times New Roman"/>
              </a:rPr>
              <a:t>Financial Corporate Performance</a:t>
            </a:r>
            <a:r>
              <a:rPr lang="en-US" sz="2400">
                <a:latin typeface="Times New Roman"/>
                <a:ea typeface="Times New Roman"/>
                <a:cs typeface="Times New Roman"/>
                <a:sym typeface="Times New Roman"/>
              </a:rPr>
              <a:t> - Spotify</a:t>
            </a:r>
            <a:endParaRPr sz="2400">
              <a:latin typeface="Times New Roman"/>
              <a:ea typeface="Times New Roman"/>
              <a:cs typeface="Times New Roman"/>
              <a:sym typeface="Times New Roman"/>
            </a:endParaRPr>
          </a:p>
        </p:txBody>
      </p:sp>
      <p:sp>
        <p:nvSpPr>
          <p:cNvPr id="215" name="Google Shape;215;p24"/>
          <p:cNvSpPr/>
          <p:nvPr/>
        </p:nvSpPr>
        <p:spPr>
          <a:xfrm>
            <a:off x="91025" y="121500"/>
            <a:ext cx="2821500" cy="92400"/>
          </a:xfrm>
          <a:prstGeom prst="rect">
            <a:avLst/>
          </a:prstGeom>
          <a:solidFill>
            <a:srgbClr val="3F752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4"/>
          <p:cNvSpPr/>
          <p:nvPr/>
        </p:nvSpPr>
        <p:spPr>
          <a:xfrm>
            <a:off x="6192125" y="121500"/>
            <a:ext cx="2821500" cy="92400"/>
          </a:xfrm>
          <a:prstGeom prst="rect">
            <a:avLst/>
          </a:prstGeom>
          <a:solidFill>
            <a:srgbClr val="B7DFA8"/>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4"/>
          <p:cNvSpPr/>
          <p:nvPr/>
        </p:nvSpPr>
        <p:spPr>
          <a:xfrm>
            <a:off x="3125688" y="121500"/>
            <a:ext cx="2821500" cy="92400"/>
          </a:xfrm>
          <a:prstGeom prst="rect">
            <a:avLst/>
          </a:prstGeom>
          <a:solidFill>
            <a:srgbClr val="93D07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218" name="Google Shape;218;p24"/>
          <p:cNvGraphicFramePr/>
          <p:nvPr>
            <p:extLst>
              <p:ext uri="{D42A27DB-BD31-4B8C-83A1-F6EECF244321}">
                <p14:modId xmlns:p14="http://schemas.microsoft.com/office/powerpoint/2010/main" val="3607923283"/>
              </p:ext>
            </p:extLst>
          </p:nvPr>
        </p:nvGraphicFramePr>
        <p:xfrm>
          <a:off x="1143080" y="1984790"/>
          <a:ext cx="6832159" cy="1633465"/>
        </p:xfrm>
        <a:graphic>
          <a:graphicData uri="http://schemas.openxmlformats.org/drawingml/2006/table">
            <a:tbl>
              <a:tblPr>
                <a:noFill/>
                <a:tableStyleId>{1750D654-FE63-4A06-8A1A-32DC9007AC03}</a:tableStyleId>
              </a:tblPr>
              <a:tblGrid>
                <a:gridCol w="2150620">
                  <a:extLst>
                    <a:ext uri="{9D8B030D-6E8A-4147-A177-3AD203B41FA5}">
                      <a16:colId xmlns:a16="http://schemas.microsoft.com/office/drawing/2014/main" val="20000"/>
                    </a:ext>
                  </a:extLst>
                </a:gridCol>
                <a:gridCol w="1612952">
                  <a:extLst>
                    <a:ext uri="{9D8B030D-6E8A-4147-A177-3AD203B41FA5}">
                      <a16:colId xmlns:a16="http://schemas.microsoft.com/office/drawing/2014/main" val="20002"/>
                    </a:ext>
                  </a:extLst>
                </a:gridCol>
                <a:gridCol w="1586762">
                  <a:extLst>
                    <a:ext uri="{9D8B030D-6E8A-4147-A177-3AD203B41FA5}">
                      <a16:colId xmlns:a16="http://schemas.microsoft.com/office/drawing/2014/main" val="20003"/>
                    </a:ext>
                  </a:extLst>
                </a:gridCol>
                <a:gridCol w="1481825">
                  <a:extLst>
                    <a:ext uri="{9D8B030D-6E8A-4147-A177-3AD203B41FA5}">
                      <a16:colId xmlns:a16="http://schemas.microsoft.com/office/drawing/2014/main" val="20004"/>
                    </a:ext>
                  </a:extLst>
                </a:gridCol>
              </a:tblGrid>
              <a:tr h="178504">
                <a:tc>
                  <a:txBody>
                    <a:bodyPr/>
                    <a:lstStyle/>
                    <a:p>
                      <a:pPr marL="0" lvl="0" indent="0" algn="l" rtl="0">
                        <a:spcBef>
                          <a:spcPts val="0"/>
                        </a:spcBef>
                        <a:spcAft>
                          <a:spcPts val="0"/>
                        </a:spcAft>
                        <a:buNone/>
                      </a:pPr>
                      <a:r>
                        <a:rPr lang="et" b="1">
                          <a:latin typeface="Times New Roman"/>
                          <a:ea typeface="Times New Roman"/>
                          <a:cs typeface="Times New Roman"/>
                          <a:sym typeface="Times New Roman"/>
                        </a:rPr>
                        <a:t> </a:t>
                      </a:r>
                      <a:r>
                        <a:rPr lang="en-US" b="1">
                          <a:latin typeface="Times New Roman"/>
                          <a:ea typeface="Times New Roman"/>
                          <a:cs typeface="Times New Roman"/>
                          <a:sym typeface="Times New Roman"/>
                        </a:rPr>
                        <a:t>Ratio Analysis</a:t>
                      </a:r>
                      <a:endParaRPr b="1">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T w="6350" cap="flat" cmpd="sng">
                      <a:solidFill>
                        <a:srgbClr val="000000"/>
                      </a:solidFill>
                      <a:prstDash val="solid"/>
                      <a:round/>
                      <a:headEnd type="none" w="sm" len="sm"/>
                      <a:tailEnd type="none" w="sm" len="sm"/>
                    </a:lnT>
                    <a:lnB w="6350"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t" b="1">
                          <a:solidFill>
                            <a:srgbClr val="3F752B"/>
                          </a:solidFill>
                          <a:latin typeface="Times New Roman"/>
                          <a:ea typeface="Times New Roman"/>
                          <a:cs typeface="Times New Roman"/>
                          <a:sym typeface="Times New Roman"/>
                        </a:rPr>
                        <a:t>201</a:t>
                      </a:r>
                      <a:r>
                        <a:rPr lang="en-US" b="1">
                          <a:solidFill>
                            <a:srgbClr val="3F752B"/>
                          </a:solidFill>
                          <a:latin typeface="Times New Roman"/>
                          <a:ea typeface="Times New Roman"/>
                          <a:cs typeface="Times New Roman"/>
                          <a:sym typeface="Times New Roman"/>
                        </a:rPr>
                        <a:t>8</a:t>
                      </a:r>
                      <a:endParaRPr b="1">
                        <a:solidFill>
                          <a:srgbClr val="3F752B"/>
                        </a:solidFill>
                        <a:latin typeface="Times New Roman"/>
                        <a:ea typeface="Times New Roman"/>
                        <a:cs typeface="Times New Roman"/>
                        <a:sym typeface="Times New Roman"/>
                      </a:endParaRPr>
                    </a:p>
                  </a:txBody>
                  <a:tcPr marL="9525" marR="9525" marT="9525" marB="91425" anchor="b">
                    <a:lnT w="6350" cap="flat" cmpd="sng">
                      <a:solidFill>
                        <a:srgbClr val="000000"/>
                      </a:solidFill>
                      <a:prstDash val="solid"/>
                      <a:round/>
                      <a:headEnd type="none" w="sm" len="sm"/>
                      <a:tailEnd type="none" w="sm" len="sm"/>
                    </a:lnT>
                    <a:lnB w="6350" cap="flat" cmpd="sng" algn="ctr">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t" b="1" dirty="0">
                          <a:solidFill>
                            <a:srgbClr val="3F752B"/>
                          </a:solidFill>
                          <a:latin typeface="Times New Roman"/>
                          <a:ea typeface="Times New Roman"/>
                          <a:cs typeface="Times New Roman"/>
                          <a:sym typeface="Times New Roman"/>
                        </a:rPr>
                        <a:t>201</a:t>
                      </a:r>
                      <a:r>
                        <a:rPr lang="en-US" b="1" dirty="0">
                          <a:solidFill>
                            <a:srgbClr val="3F752B"/>
                          </a:solidFill>
                          <a:latin typeface="Times New Roman"/>
                          <a:ea typeface="Times New Roman"/>
                          <a:cs typeface="Times New Roman"/>
                          <a:sym typeface="Times New Roman"/>
                        </a:rPr>
                        <a:t>9</a:t>
                      </a:r>
                      <a:endParaRPr b="1" dirty="0">
                        <a:solidFill>
                          <a:srgbClr val="3F752B"/>
                        </a:solidFill>
                        <a:latin typeface="Times New Roman"/>
                        <a:ea typeface="Times New Roman"/>
                        <a:cs typeface="Times New Roman"/>
                        <a:sym typeface="Times New Roman"/>
                      </a:endParaRPr>
                    </a:p>
                  </a:txBody>
                  <a:tcPr marL="9525" marR="9525" marT="9525" marB="91425" anchor="b">
                    <a:lnT w="6350" cap="flat" cmpd="sng">
                      <a:solidFill>
                        <a:srgbClr val="000000"/>
                      </a:solidFill>
                      <a:prstDash val="solid"/>
                      <a:round/>
                      <a:headEnd type="none" w="sm" len="sm"/>
                      <a:tailEnd type="none" w="sm" len="sm"/>
                    </a:lnT>
                    <a:lnB w="6350"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t" b="1">
                          <a:solidFill>
                            <a:srgbClr val="3F752B"/>
                          </a:solidFill>
                          <a:latin typeface="Times New Roman"/>
                          <a:ea typeface="Times New Roman"/>
                          <a:cs typeface="Times New Roman"/>
                          <a:sym typeface="Times New Roman"/>
                        </a:rPr>
                        <a:t>20</a:t>
                      </a:r>
                      <a:r>
                        <a:rPr lang="en-US" b="1">
                          <a:solidFill>
                            <a:srgbClr val="3F752B"/>
                          </a:solidFill>
                          <a:latin typeface="Times New Roman"/>
                          <a:ea typeface="Times New Roman"/>
                          <a:cs typeface="Times New Roman"/>
                          <a:sym typeface="Times New Roman"/>
                        </a:rPr>
                        <a:t>20</a:t>
                      </a:r>
                      <a:endParaRPr b="1">
                        <a:solidFill>
                          <a:srgbClr val="3F752B"/>
                        </a:solidFill>
                        <a:latin typeface="Times New Roman"/>
                        <a:ea typeface="Times New Roman"/>
                        <a:cs typeface="Times New Roman"/>
                        <a:sym typeface="Times New Roman"/>
                      </a:endParaRPr>
                    </a:p>
                  </a:txBody>
                  <a:tcPr marL="9525" marR="9525" marT="9525" marB="91425" anchor="b">
                    <a:lnT w="6350" cap="flat" cmpd="sng">
                      <a:solidFill>
                        <a:srgbClr val="000000"/>
                      </a:solidFill>
                      <a:prstDash val="solid"/>
                      <a:round/>
                      <a:headEnd type="none" w="sm" len="sm"/>
                      <a:tailEnd type="none" w="sm" len="sm"/>
                    </a:lnT>
                    <a:lnB w="635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178504">
                <a:tc>
                  <a:txBody>
                    <a:bodyPr/>
                    <a:lstStyle/>
                    <a:p>
                      <a:pPr marL="457200" lvl="0" indent="0" algn="l" rtl="0">
                        <a:lnSpc>
                          <a:spcPct val="115000"/>
                        </a:lnSpc>
                        <a:spcBef>
                          <a:spcPts val="0"/>
                        </a:spcBef>
                        <a:spcAft>
                          <a:spcPts val="0"/>
                        </a:spcAft>
                        <a:buNone/>
                      </a:pPr>
                      <a:r>
                        <a:rPr lang="et">
                          <a:latin typeface="Times New Roman"/>
                          <a:ea typeface="Times New Roman"/>
                          <a:cs typeface="Times New Roman"/>
                          <a:sym typeface="Times New Roman"/>
                        </a:rPr>
                        <a:t>ROIC</a:t>
                      </a:r>
                      <a:endParaRPr>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T w="6350" cap="flat" cmpd="sng">
                      <a:solidFill>
                        <a:srgbClr val="000000"/>
                      </a:solidFill>
                      <a:prstDash val="solid"/>
                      <a:round/>
                      <a:headEnd type="none" w="sm" len="sm"/>
                      <a:tailEnd type="none" w="sm" len="sm"/>
                    </a:lnT>
                    <a:solidFill>
                      <a:srgbClr val="DBEFD3"/>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2.46%</a:t>
                      </a:r>
                      <a:endParaRPr b="1" dirty="0">
                        <a:latin typeface="Times New Roman"/>
                        <a:ea typeface="Times New Roman"/>
                        <a:cs typeface="Times New Roman"/>
                        <a:sym typeface="Times New Roman"/>
                      </a:endParaRPr>
                    </a:p>
                  </a:txBody>
                  <a:tcPr marL="9525" marR="9525" marT="9525" marB="91425" anchor="b">
                    <a:lnT w="6350" cap="flat" cmpd="sng" algn="ctr">
                      <a:solidFill>
                        <a:srgbClr val="000000"/>
                      </a:solidFill>
                      <a:prstDash val="solid"/>
                      <a:round/>
                      <a:headEnd type="none" w="sm" len="sm"/>
                      <a:tailEnd type="none" w="sm" len="sm"/>
                    </a:lnT>
                    <a:solidFill>
                      <a:schemeClr val="bg1"/>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(5.86%)</a:t>
                      </a:r>
                      <a:endParaRPr b="1" dirty="0">
                        <a:latin typeface="Times New Roman"/>
                        <a:ea typeface="Times New Roman"/>
                        <a:cs typeface="Times New Roman"/>
                        <a:sym typeface="Times New Roman"/>
                      </a:endParaRPr>
                    </a:p>
                  </a:txBody>
                  <a:tcPr marL="9525" marR="9525" marT="9525" marB="91425" anchor="b">
                    <a:lnT w="6350" cap="flat" cmpd="sng">
                      <a:solidFill>
                        <a:srgbClr val="000000"/>
                      </a:solidFill>
                      <a:prstDash val="solid"/>
                      <a:round/>
                      <a:headEnd type="none" w="sm" len="sm"/>
                      <a:tailEnd type="none" w="sm" len="sm"/>
                    </a:lnT>
                    <a:solidFill>
                      <a:srgbClr val="78909C"/>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(2.6%)</a:t>
                      </a:r>
                      <a:endParaRPr b="1" dirty="0">
                        <a:latin typeface="Times New Roman"/>
                        <a:ea typeface="Times New Roman"/>
                        <a:cs typeface="Times New Roman"/>
                        <a:sym typeface="Times New Roman"/>
                      </a:endParaRPr>
                    </a:p>
                  </a:txBody>
                  <a:tcPr marL="9525" marR="9525" marT="9525" marB="91425" anchor="b">
                    <a:lnT w="6350" cap="flat" cmpd="sng">
                      <a:solidFill>
                        <a:srgbClr val="000000"/>
                      </a:solidFill>
                      <a:prstDash val="solid"/>
                      <a:round/>
                      <a:headEnd type="none" w="sm" len="sm"/>
                      <a:tailEnd type="none" w="sm" len="sm"/>
                    </a:lnT>
                    <a:solidFill>
                      <a:srgbClr val="78909C"/>
                    </a:solidFill>
                  </a:tcPr>
                </a:tc>
                <a:extLst>
                  <a:ext uri="{0D108BD9-81ED-4DB2-BD59-A6C34878D82A}">
                    <a16:rowId xmlns:a16="http://schemas.microsoft.com/office/drawing/2014/main" val="10001"/>
                  </a:ext>
                </a:extLst>
              </a:tr>
              <a:tr h="178504">
                <a:tc>
                  <a:txBody>
                    <a:bodyPr/>
                    <a:lstStyle/>
                    <a:p>
                      <a:pPr marL="457200" lvl="0" indent="0" algn="l" rtl="0">
                        <a:lnSpc>
                          <a:spcPct val="115000"/>
                        </a:lnSpc>
                        <a:spcBef>
                          <a:spcPts val="0"/>
                        </a:spcBef>
                        <a:spcAft>
                          <a:spcPts val="0"/>
                        </a:spcAft>
                        <a:buNone/>
                      </a:pPr>
                      <a:r>
                        <a:rPr lang="et">
                          <a:latin typeface="Times New Roman"/>
                          <a:ea typeface="Times New Roman"/>
                          <a:cs typeface="Times New Roman"/>
                          <a:sym typeface="Times New Roman"/>
                        </a:rPr>
                        <a:t>Return on Assets</a:t>
                      </a:r>
                      <a:endParaRPr>
                        <a:latin typeface="Times New Roman"/>
                        <a:ea typeface="Times New Roman"/>
                        <a:cs typeface="Times New Roman"/>
                        <a:sym typeface="Times New Roman"/>
                      </a:endParaRPr>
                    </a:p>
                  </a:txBody>
                  <a:tcPr marL="9525" marR="9525" marT="9525" marB="91425" anchor="ctr">
                    <a:lnL w="6350" cap="flat" cmpd="sng">
                      <a:solidFill>
                        <a:srgbClr val="000000"/>
                      </a:solidFill>
                      <a:prstDash val="solid"/>
                      <a:round/>
                      <a:headEnd type="none" w="sm" len="sm"/>
                      <a:tailEnd type="none" w="sm" len="sm"/>
                    </a:lnL>
                    <a:solidFill>
                      <a:srgbClr val="DBEFD3"/>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.7%</a:t>
                      </a:r>
                      <a:endParaRPr b="1" dirty="0">
                        <a:latin typeface="Times New Roman"/>
                        <a:ea typeface="Times New Roman"/>
                        <a:cs typeface="Times New Roman"/>
                        <a:sym typeface="Times New Roman"/>
                      </a:endParaRPr>
                    </a:p>
                  </a:txBody>
                  <a:tcPr marL="9525" marR="9525" marT="9525" marB="91425" anchor="b">
                    <a:solidFill>
                      <a:srgbClr val="78909C"/>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.7%</a:t>
                      </a:r>
                      <a:endParaRPr b="1" dirty="0">
                        <a:latin typeface="Times New Roman"/>
                        <a:ea typeface="Times New Roman"/>
                        <a:cs typeface="Times New Roman"/>
                        <a:sym typeface="Times New Roman"/>
                      </a:endParaRPr>
                    </a:p>
                  </a:txBody>
                  <a:tcPr marL="9525" marR="9525" marT="9525" marB="91425" anchor="b">
                    <a:solidFill>
                      <a:srgbClr val="78909C"/>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3.0%</a:t>
                      </a:r>
                      <a:endParaRPr b="1" dirty="0">
                        <a:latin typeface="Times New Roman"/>
                        <a:ea typeface="Times New Roman"/>
                        <a:cs typeface="Times New Roman"/>
                        <a:sym typeface="Times New Roman"/>
                      </a:endParaRPr>
                    </a:p>
                  </a:txBody>
                  <a:tcPr marL="9525" marR="9525" marT="9525" marB="91425" anchor="b">
                    <a:solidFill>
                      <a:srgbClr val="92D050"/>
                    </a:solidFill>
                  </a:tcPr>
                </a:tc>
                <a:extLst>
                  <a:ext uri="{0D108BD9-81ED-4DB2-BD59-A6C34878D82A}">
                    <a16:rowId xmlns:a16="http://schemas.microsoft.com/office/drawing/2014/main" val="10003"/>
                  </a:ext>
                </a:extLst>
              </a:tr>
              <a:tr h="178504">
                <a:tc>
                  <a:txBody>
                    <a:bodyPr/>
                    <a:lstStyle/>
                    <a:p>
                      <a:pPr marL="457200" lvl="0" indent="0" algn="l" rtl="0">
                        <a:lnSpc>
                          <a:spcPct val="115000"/>
                        </a:lnSpc>
                        <a:spcBef>
                          <a:spcPts val="0"/>
                        </a:spcBef>
                        <a:spcAft>
                          <a:spcPts val="0"/>
                        </a:spcAft>
                        <a:buNone/>
                      </a:pPr>
                      <a:r>
                        <a:rPr lang="et">
                          <a:latin typeface="Times New Roman"/>
                          <a:ea typeface="Times New Roman"/>
                          <a:cs typeface="Times New Roman"/>
                          <a:sym typeface="Times New Roman"/>
                        </a:rPr>
                        <a:t>Return on Equity</a:t>
                      </a:r>
                      <a:endParaRPr>
                        <a:latin typeface="Times New Roman"/>
                        <a:ea typeface="Times New Roman"/>
                        <a:cs typeface="Times New Roman"/>
                        <a:sym typeface="Times New Roman"/>
                      </a:endParaRPr>
                    </a:p>
                  </a:txBody>
                  <a:tcPr marL="9525" marR="9525" marT="9525" marB="91425" anchor="ctr">
                    <a:lnL w="6350" cap="flat" cmpd="sng">
                      <a:solidFill>
                        <a:srgbClr val="000000"/>
                      </a:solidFill>
                      <a:prstDash val="solid"/>
                      <a:round/>
                      <a:headEnd type="none" w="sm" len="sm"/>
                      <a:tailEnd type="none" w="sm" len="sm"/>
                    </a:lnL>
                    <a:solidFill>
                      <a:srgbClr val="DBEFD3"/>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6.7%</a:t>
                      </a:r>
                      <a:endParaRPr b="1" dirty="0">
                        <a:latin typeface="Times New Roman"/>
                        <a:ea typeface="Times New Roman"/>
                        <a:cs typeface="Times New Roman"/>
                        <a:sym typeface="Times New Roman"/>
                      </a:endParaRPr>
                    </a:p>
                  </a:txBody>
                  <a:tcPr marL="9525" marR="9525" marT="9525" marB="91425" anchor="b">
                    <a:solidFill>
                      <a:schemeClr val="bg1"/>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9.0%</a:t>
                      </a:r>
                      <a:endParaRPr b="1" dirty="0">
                        <a:latin typeface="Times New Roman"/>
                        <a:ea typeface="Times New Roman"/>
                        <a:cs typeface="Times New Roman"/>
                        <a:sym typeface="Times New Roman"/>
                      </a:endParaRPr>
                    </a:p>
                  </a:txBody>
                  <a:tcPr marL="9525" marR="9525" marT="9525" marB="91425" anchor="b">
                    <a:solidFill>
                      <a:srgbClr val="92D050"/>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24.0%</a:t>
                      </a:r>
                      <a:endParaRPr b="1" dirty="0">
                        <a:latin typeface="Times New Roman"/>
                        <a:ea typeface="Times New Roman"/>
                        <a:cs typeface="Times New Roman"/>
                        <a:sym typeface="Times New Roman"/>
                      </a:endParaRPr>
                    </a:p>
                  </a:txBody>
                  <a:tcPr marL="9525" marR="9525" marT="9525" marB="91425" anchor="b">
                    <a:solidFill>
                      <a:srgbClr val="92D050"/>
                    </a:solidFill>
                  </a:tcPr>
                </a:tc>
                <a:extLst>
                  <a:ext uri="{0D108BD9-81ED-4DB2-BD59-A6C34878D82A}">
                    <a16:rowId xmlns:a16="http://schemas.microsoft.com/office/drawing/2014/main" val="10004"/>
                  </a:ext>
                </a:extLst>
              </a:tr>
              <a:tr h="178504">
                <a:tc>
                  <a:txBody>
                    <a:bodyPr/>
                    <a:lstStyle/>
                    <a:p>
                      <a:pPr marL="457200" lvl="0" indent="0" algn="l" rtl="0">
                        <a:lnSpc>
                          <a:spcPct val="115000"/>
                        </a:lnSpc>
                        <a:spcBef>
                          <a:spcPts val="0"/>
                        </a:spcBef>
                        <a:spcAft>
                          <a:spcPts val="0"/>
                        </a:spcAft>
                        <a:buNone/>
                      </a:pPr>
                      <a:r>
                        <a:rPr lang="en-US">
                          <a:latin typeface="Times New Roman"/>
                          <a:ea typeface="Times New Roman"/>
                          <a:cs typeface="Times New Roman"/>
                          <a:sym typeface="Times New Roman"/>
                        </a:rPr>
                        <a:t>COGS</a:t>
                      </a:r>
                      <a:endParaRPr>
                        <a:latin typeface="Times New Roman"/>
                        <a:ea typeface="Times New Roman"/>
                        <a:cs typeface="Times New Roman"/>
                        <a:sym typeface="Times New Roman"/>
                      </a:endParaRPr>
                    </a:p>
                  </a:txBody>
                  <a:tcPr marL="9525" marR="9525" marT="9525" marB="91425" anchor="ctr">
                    <a:lnL w="6350" cap="flat" cmpd="sng">
                      <a:solidFill>
                        <a:srgbClr val="000000"/>
                      </a:solidFill>
                      <a:prstDash val="solid"/>
                      <a:round/>
                      <a:headEnd type="none" w="sm" len="sm"/>
                      <a:tailEnd type="none" w="sm" len="sm"/>
                    </a:lnL>
                    <a:lnB w="6350" cap="flat" cmpd="sng">
                      <a:solidFill>
                        <a:srgbClr val="000000"/>
                      </a:solidFill>
                      <a:prstDash val="solid"/>
                      <a:round/>
                      <a:headEnd type="none" w="sm" len="sm"/>
                      <a:tailEnd type="none" w="sm" len="sm"/>
                    </a:lnB>
                    <a:solidFill>
                      <a:srgbClr val="DBEFD3"/>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€3,906</a:t>
                      </a:r>
                      <a:endParaRPr b="1" dirty="0">
                        <a:latin typeface="Times New Roman"/>
                        <a:ea typeface="Times New Roman"/>
                        <a:cs typeface="Times New Roman"/>
                        <a:sym typeface="Times New Roman"/>
                      </a:endParaRPr>
                    </a:p>
                  </a:txBody>
                  <a:tcPr marL="9525" marR="9525" marT="9525" marB="91425" anchor="b">
                    <a:lnB w="6350" cap="flat" cmpd="sng">
                      <a:solidFill>
                        <a:srgbClr val="000000"/>
                      </a:solidFill>
                      <a:prstDash val="solid"/>
                      <a:round/>
                      <a:headEnd type="none" w="sm" len="sm"/>
                      <a:tailEnd type="none" w="sm" len="sm"/>
                    </a:lnB>
                    <a:solidFill>
                      <a:schemeClr val="bg1"/>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€5,042</a:t>
                      </a:r>
                      <a:endParaRPr b="1" dirty="0">
                        <a:latin typeface="Times New Roman"/>
                        <a:ea typeface="Times New Roman"/>
                        <a:cs typeface="Times New Roman"/>
                        <a:sym typeface="Times New Roman"/>
                      </a:endParaRPr>
                    </a:p>
                  </a:txBody>
                  <a:tcPr marL="9525" marR="9525" marT="9525" marB="91425" anchor="b">
                    <a:lnB w="6350" cap="flat" cmpd="sng">
                      <a:solidFill>
                        <a:srgbClr val="000000"/>
                      </a:solidFill>
                      <a:prstDash val="solid"/>
                      <a:round/>
                      <a:headEnd type="none" w="sm" len="sm"/>
                      <a:tailEnd type="none" w="sm" len="sm"/>
                    </a:lnB>
                    <a:solidFill>
                      <a:srgbClr val="78909C"/>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€5,865</a:t>
                      </a:r>
                      <a:endParaRPr b="1" dirty="0">
                        <a:latin typeface="Times New Roman"/>
                        <a:ea typeface="Times New Roman"/>
                        <a:cs typeface="Times New Roman"/>
                        <a:sym typeface="Times New Roman"/>
                      </a:endParaRPr>
                    </a:p>
                  </a:txBody>
                  <a:tcPr marL="9525" marR="9525" marT="9525" marB="91425" anchor="b">
                    <a:lnB w="6350" cap="flat" cmpd="sng">
                      <a:solidFill>
                        <a:srgbClr val="000000"/>
                      </a:solidFill>
                      <a:prstDash val="solid"/>
                      <a:round/>
                      <a:headEnd type="none" w="sm" len="sm"/>
                      <a:tailEnd type="none" w="sm" len="sm"/>
                    </a:lnB>
                    <a:solidFill>
                      <a:srgbClr val="78909C"/>
                    </a:solidFill>
                  </a:tcPr>
                </a:tc>
                <a:extLst>
                  <a:ext uri="{0D108BD9-81ED-4DB2-BD59-A6C34878D82A}">
                    <a16:rowId xmlns:a16="http://schemas.microsoft.com/office/drawing/2014/main" val="3034594493"/>
                  </a:ext>
                </a:extLst>
              </a:tr>
            </a:tbl>
          </a:graphicData>
        </a:graphic>
      </p:graphicFrame>
      <p:sp>
        <p:nvSpPr>
          <p:cNvPr id="7" name="Flowchart: Alternate Process 49">
            <a:extLst>
              <a:ext uri="{FF2B5EF4-FFF2-40B4-BE49-F238E27FC236}">
                <a16:creationId xmlns:a16="http://schemas.microsoft.com/office/drawing/2014/main" id="{D1210E42-70B0-4E6E-A48C-7C8B68EF9A39}"/>
              </a:ext>
            </a:extLst>
          </p:cNvPr>
          <p:cNvSpPr/>
          <p:nvPr/>
        </p:nvSpPr>
        <p:spPr>
          <a:xfrm>
            <a:off x="6390202" y="461314"/>
            <a:ext cx="2072304" cy="190850"/>
          </a:xfrm>
          <a:prstGeom prst="flowChartAlternateProcess">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050" kern="1200">
                <a:solidFill>
                  <a:prstClr val="white"/>
                </a:solidFill>
                <a:latin typeface="Times New Roman" panose="02020603050405020304" pitchFamily="18" charset="0"/>
                <a:cs typeface="Times New Roman" panose="02020603050405020304" pitchFamily="18" charset="0"/>
              </a:rPr>
              <a:t>STRENGTH</a:t>
            </a:r>
          </a:p>
        </p:txBody>
      </p:sp>
      <p:sp>
        <p:nvSpPr>
          <p:cNvPr id="8" name="Flowchart: Alternate Process 48">
            <a:extLst>
              <a:ext uri="{FF2B5EF4-FFF2-40B4-BE49-F238E27FC236}">
                <a16:creationId xmlns:a16="http://schemas.microsoft.com/office/drawing/2014/main" id="{ABF2655C-9320-4A71-89D0-E004B0346E02}"/>
              </a:ext>
            </a:extLst>
          </p:cNvPr>
          <p:cNvSpPr/>
          <p:nvPr/>
        </p:nvSpPr>
        <p:spPr>
          <a:xfrm>
            <a:off x="6386384" y="847397"/>
            <a:ext cx="2072304" cy="190850"/>
          </a:xfrm>
          <a:prstGeom prst="flowChartAlternateProcess">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200" kern="1200">
                <a:solidFill>
                  <a:prstClr val="white"/>
                </a:solidFill>
                <a:latin typeface="Calibri" panose="020F0502020204030204"/>
              </a:rPr>
              <a:t>WEAKNESS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5"/>
          <p:cNvSpPr txBox="1">
            <a:spLocks noGrp="1"/>
          </p:cNvSpPr>
          <p:nvPr>
            <p:ph type="title"/>
          </p:nvPr>
        </p:nvSpPr>
        <p:spPr>
          <a:xfrm>
            <a:off x="171425" y="197700"/>
            <a:ext cx="883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400">
                <a:latin typeface="Times New Roman"/>
                <a:ea typeface="Times New Roman"/>
                <a:cs typeface="Times New Roman"/>
                <a:sym typeface="Times New Roman"/>
              </a:rPr>
              <a:t>Benchmarking </a:t>
            </a:r>
            <a:r>
              <a:rPr lang="et" sz="2400">
                <a:latin typeface="Times New Roman"/>
                <a:ea typeface="Times New Roman"/>
                <a:cs typeface="Times New Roman"/>
                <a:sym typeface="Times New Roman"/>
              </a:rPr>
              <a:t>Analysis – Spotify</a:t>
            </a:r>
            <a:r>
              <a:rPr lang="en-US" sz="2400">
                <a:latin typeface="Times New Roman"/>
                <a:ea typeface="Times New Roman"/>
                <a:cs typeface="Times New Roman"/>
                <a:sym typeface="Times New Roman"/>
              </a:rPr>
              <a:t> to Competitors</a:t>
            </a:r>
            <a:endParaRPr sz="2400">
              <a:latin typeface="Times New Roman"/>
              <a:ea typeface="Times New Roman"/>
              <a:cs typeface="Times New Roman"/>
              <a:sym typeface="Times New Roman"/>
            </a:endParaRPr>
          </a:p>
        </p:txBody>
      </p:sp>
      <p:sp>
        <p:nvSpPr>
          <p:cNvPr id="224" name="Google Shape;224;p25"/>
          <p:cNvSpPr/>
          <p:nvPr/>
        </p:nvSpPr>
        <p:spPr>
          <a:xfrm>
            <a:off x="91025" y="121500"/>
            <a:ext cx="2821500" cy="92400"/>
          </a:xfrm>
          <a:prstGeom prst="rect">
            <a:avLst/>
          </a:prstGeom>
          <a:solidFill>
            <a:srgbClr val="3F752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5"/>
          <p:cNvSpPr/>
          <p:nvPr/>
        </p:nvSpPr>
        <p:spPr>
          <a:xfrm>
            <a:off x="3100625" y="121500"/>
            <a:ext cx="2821500" cy="92400"/>
          </a:xfrm>
          <a:prstGeom prst="rect">
            <a:avLst/>
          </a:prstGeom>
          <a:solidFill>
            <a:srgbClr val="93D07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5"/>
          <p:cNvSpPr/>
          <p:nvPr/>
        </p:nvSpPr>
        <p:spPr>
          <a:xfrm>
            <a:off x="6169025" y="121500"/>
            <a:ext cx="2821500" cy="92400"/>
          </a:xfrm>
          <a:prstGeom prst="rect">
            <a:avLst/>
          </a:prstGeom>
          <a:solidFill>
            <a:srgbClr val="B7DFA8"/>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227" name="Google Shape;227;p25"/>
          <p:cNvGraphicFramePr/>
          <p:nvPr>
            <p:extLst>
              <p:ext uri="{D42A27DB-BD31-4B8C-83A1-F6EECF244321}">
                <p14:modId xmlns:p14="http://schemas.microsoft.com/office/powerpoint/2010/main" val="1133299002"/>
              </p:ext>
            </p:extLst>
          </p:nvPr>
        </p:nvGraphicFramePr>
        <p:xfrm>
          <a:off x="171425" y="1230468"/>
          <a:ext cx="8819097" cy="3232642"/>
        </p:xfrm>
        <a:graphic>
          <a:graphicData uri="http://schemas.openxmlformats.org/drawingml/2006/table">
            <a:tbl>
              <a:tblPr>
                <a:noFill/>
                <a:tableStyleId>{1750D654-FE63-4A06-8A1A-32DC9007AC03}</a:tableStyleId>
              </a:tblPr>
              <a:tblGrid>
                <a:gridCol w="1262450">
                  <a:extLst>
                    <a:ext uri="{9D8B030D-6E8A-4147-A177-3AD203B41FA5}">
                      <a16:colId xmlns:a16="http://schemas.microsoft.com/office/drawing/2014/main" val="20000"/>
                    </a:ext>
                  </a:extLst>
                </a:gridCol>
                <a:gridCol w="631226">
                  <a:extLst>
                    <a:ext uri="{9D8B030D-6E8A-4147-A177-3AD203B41FA5}">
                      <a16:colId xmlns:a16="http://schemas.microsoft.com/office/drawing/2014/main" val="20001"/>
                    </a:ext>
                  </a:extLst>
                </a:gridCol>
                <a:gridCol w="631226">
                  <a:extLst>
                    <a:ext uri="{9D8B030D-6E8A-4147-A177-3AD203B41FA5}">
                      <a16:colId xmlns:a16="http://schemas.microsoft.com/office/drawing/2014/main" val="20002"/>
                    </a:ext>
                  </a:extLst>
                </a:gridCol>
                <a:gridCol w="619440">
                  <a:extLst>
                    <a:ext uri="{9D8B030D-6E8A-4147-A177-3AD203B41FA5}">
                      <a16:colId xmlns:a16="http://schemas.microsoft.com/office/drawing/2014/main" val="20003"/>
                    </a:ext>
                  </a:extLst>
                </a:gridCol>
                <a:gridCol w="631226">
                  <a:extLst>
                    <a:ext uri="{9D8B030D-6E8A-4147-A177-3AD203B41FA5}">
                      <a16:colId xmlns:a16="http://schemas.microsoft.com/office/drawing/2014/main" val="20004"/>
                    </a:ext>
                  </a:extLst>
                </a:gridCol>
                <a:gridCol w="631226">
                  <a:extLst>
                    <a:ext uri="{9D8B030D-6E8A-4147-A177-3AD203B41FA5}">
                      <a16:colId xmlns:a16="http://schemas.microsoft.com/office/drawing/2014/main" val="20005"/>
                    </a:ext>
                  </a:extLst>
                </a:gridCol>
                <a:gridCol w="631226">
                  <a:extLst>
                    <a:ext uri="{9D8B030D-6E8A-4147-A177-3AD203B41FA5}">
                      <a16:colId xmlns:a16="http://schemas.microsoft.com/office/drawing/2014/main" val="20006"/>
                    </a:ext>
                  </a:extLst>
                </a:gridCol>
                <a:gridCol w="631226">
                  <a:extLst>
                    <a:ext uri="{9D8B030D-6E8A-4147-A177-3AD203B41FA5}">
                      <a16:colId xmlns:a16="http://schemas.microsoft.com/office/drawing/2014/main" val="20007"/>
                    </a:ext>
                  </a:extLst>
                </a:gridCol>
                <a:gridCol w="631226">
                  <a:extLst>
                    <a:ext uri="{9D8B030D-6E8A-4147-A177-3AD203B41FA5}">
                      <a16:colId xmlns:a16="http://schemas.microsoft.com/office/drawing/2014/main" val="20008"/>
                    </a:ext>
                  </a:extLst>
                </a:gridCol>
                <a:gridCol w="631226">
                  <a:extLst>
                    <a:ext uri="{9D8B030D-6E8A-4147-A177-3AD203B41FA5}">
                      <a16:colId xmlns:a16="http://schemas.microsoft.com/office/drawing/2014/main" val="20009"/>
                    </a:ext>
                  </a:extLst>
                </a:gridCol>
                <a:gridCol w="629133">
                  <a:extLst>
                    <a:ext uri="{9D8B030D-6E8A-4147-A177-3AD203B41FA5}">
                      <a16:colId xmlns:a16="http://schemas.microsoft.com/office/drawing/2014/main" val="1737747117"/>
                    </a:ext>
                  </a:extLst>
                </a:gridCol>
                <a:gridCol w="629133">
                  <a:extLst>
                    <a:ext uri="{9D8B030D-6E8A-4147-A177-3AD203B41FA5}">
                      <a16:colId xmlns:a16="http://schemas.microsoft.com/office/drawing/2014/main" val="947451600"/>
                    </a:ext>
                  </a:extLst>
                </a:gridCol>
                <a:gridCol w="629133">
                  <a:extLst>
                    <a:ext uri="{9D8B030D-6E8A-4147-A177-3AD203B41FA5}">
                      <a16:colId xmlns:a16="http://schemas.microsoft.com/office/drawing/2014/main" val="857483576"/>
                    </a:ext>
                  </a:extLst>
                </a:gridCol>
              </a:tblGrid>
              <a:tr h="356030">
                <a:tc rowSpan="2">
                  <a:txBody>
                    <a:bodyPr/>
                    <a:lstStyle/>
                    <a:p>
                      <a:pPr marL="0" lvl="0" indent="0" algn="r" rtl="0">
                        <a:lnSpc>
                          <a:spcPct val="115000"/>
                        </a:lnSpc>
                        <a:spcBef>
                          <a:spcPts val="0"/>
                        </a:spcBef>
                        <a:spcAft>
                          <a:spcPts val="0"/>
                        </a:spcAft>
                        <a:buNone/>
                      </a:pPr>
                      <a:r>
                        <a:rPr lang="et" i="1">
                          <a:latin typeface="Times New Roman"/>
                          <a:ea typeface="Times New Roman"/>
                          <a:cs typeface="Times New Roman"/>
                          <a:sym typeface="Times New Roman"/>
                        </a:rPr>
                        <a:t>Company</a:t>
                      </a:r>
                      <a:endParaRPr i="1">
                        <a:latin typeface="Times New Roman"/>
                        <a:ea typeface="Times New Roman"/>
                        <a:cs typeface="Times New Roman"/>
                        <a:sym typeface="Times New Roman"/>
                      </a:endParaRPr>
                    </a:p>
                  </a:txBody>
                  <a:tcPr marL="9525" marR="85725" marT="9525" marB="91425" anchor="b">
                    <a:lnR w="6350" cap="flat" cmpd="sng">
                      <a:solidFill>
                        <a:srgbClr val="000000"/>
                      </a:solidFill>
                      <a:prstDash val="solid"/>
                      <a:round/>
                      <a:headEnd type="none" w="sm" len="sm"/>
                      <a:tailEnd type="none" w="sm" len="sm"/>
                    </a:lnR>
                  </a:tcPr>
                </a:tc>
                <a:tc gridSpan="3">
                  <a:txBody>
                    <a:bodyPr/>
                    <a:lstStyle/>
                    <a:p>
                      <a:pPr marL="0" lvl="0" indent="0" algn="ctr" rtl="0">
                        <a:lnSpc>
                          <a:spcPct val="115000"/>
                        </a:lnSpc>
                        <a:spcBef>
                          <a:spcPts val="0"/>
                        </a:spcBef>
                        <a:spcAft>
                          <a:spcPts val="0"/>
                        </a:spcAft>
                        <a:buNone/>
                      </a:pPr>
                      <a:r>
                        <a:rPr lang="et" b="1">
                          <a:latin typeface="Times New Roman"/>
                          <a:ea typeface="Times New Roman"/>
                          <a:cs typeface="Times New Roman"/>
                          <a:sym typeface="Times New Roman"/>
                        </a:rPr>
                        <a:t>R</a:t>
                      </a:r>
                      <a:r>
                        <a:rPr lang="en-US" b="1">
                          <a:latin typeface="Times New Roman"/>
                          <a:ea typeface="Times New Roman"/>
                          <a:cs typeface="Times New Roman"/>
                          <a:sym typeface="Times New Roman"/>
                        </a:rPr>
                        <a:t>OIC</a:t>
                      </a:r>
                      <a:endParaRPr b="1">
                        <a:latin typeface="Times New Roman"/>
                        <a:ea typeface="Times New Roman"/>
                        <a:cs typeface="Times New Roman"/>
                        <a:sym typeface="Times New Roman"/>
                      </a:endParaRPr>
                    </a:p>
                  </a:txBody>
                  <a:tcPr marL="9525" marR="9525" marT="9525" marB="91425" anchor="ctr">
                    <a:lnL w="6350" cap="flat" cmpd="sng">
                      <a:solidFill>
                        <a:srgbClr val="000000"/>
                      </a:solidFill>
                      <a:prstDash val="solid"/>
                      <a:round/>
                      <a:headEnd type="none" w="sm" len="sm"/>
                      <a:tailEnd type="none" w="sm" len="sm"/>
                    </a:lnL>
                    <a:lnR w="6350" cap="flat" cmpd="sng">
                      <a:solidFill>
                        <a:srgbClr val="000000"/>
                      </a:solidFill>
                      <a:prstDash val="solid"/>
                      <a:round/>
                      <a:headEnd type="none" w="sm" len="sm"/>
                      <a:tailEnd type="none" w="sm" len="sm"/>
                    </a:lnR>
                    <a:lnT w="6350" cap="flat" cmpd="sng">
                      <a:solidFill>
                        <a:srgbClr val="000000"/>
                      </a:solidFill>
                      <a:prstDash val="solid"/>
                      <a:round/>
                      <a:headEnd type="none" w="sm" len="sm"/>
                      <a:tailEnd type="none" w="sm" len="sm"/>
                    </a:lnT>
                    <a:solidFill>
                      <a:srgbClr val="93D07B"/>
                    </a:solidFill>
                  </a:tcPr>
                </a:tc>
                <a:tc hMerge="1">
                  <a:txBody>
                    <a:bodyPr/>
                    <a:lstStyle/>
                    <a:p>
                      <a:endParaRPr lang="en-US"/>
                    </a:p>
                  </a:txBody>
                  <a:tcPr/>
                </a:tc>
                <a:tc hMerge="1">
                  <a:txBody>
                    <a:bodyPr/>
                    <a:lstStyle/>
                    <a:p>
                      <a:endParaRPr lang="en-US"/>
                    </a:p>
                  </a:txBody>
                  <a:tcPr/>
                </a:tc>
                <a:tc gridSpan="3">
                  <a:txBody>
                    <a:bodyPr/>
                    <a:lstStyle/>
                    <a:p>
                      <a:pPr marL="0" lvl="0" indent="0" algn="ctr" rtl="0">
                        <a:lnSpc>
                          <a:spcPct val="115000"/>
                        </a:lnSpc>
                        <a:spcBef>
                          <a:spcPts val="0"/>
                        </a:spcBef>
                        <a:spcAft>
                          <a:spcPts val="0"/>
                        </a:spcAft>
                        <a:buNone/>
                      </a:pPr>
                      <a:r>
                        <a:rPr lang="et" b="1">
                          <a:latin typeface="Times New Roman"/>
                          <a:ea typeface="Times New Roman"/>
                          <a:cs typeface="Times New Roman"/>
                          <a:sym typeface="Times New Roman"/>
                        </a:rPr>
                        <a:t>R</a:t>
                      </a:r>
                      <a:r>
                        <a:rPr lang="en-US" b="1">
                          <a:latin typeface="Times New Roman"/>
                          <a:ea typeface="Times New Roman"/>
                          <a:cs typeface="Times New Roman"/>
                          <a:sym typeface="Times New Roman"/>
                        </a:rPr>
                        <a:t>O</a:t>
                      </a:r>
                      <a:r>
                        <a:rPr lang="et" b="1">
                          <a:latin typeface="Times New Roman"/>
                          <a:ea typeface="Times New Roman"/>
                          <a:cs typeface="Times New Roman"/>
                          <a:sym typeface="Times New Roman"/>
                        </a:rPr>
                        <a:t>A</a:t>
                      </a:r>
                      <a:endParaRPr b="1">
                        <a:latin typeface="Times New Roman"/>
                        <a:ea typeface="Times New Roman"/>
                        <a:cs typeface="Times New Roman"/>
                        <a:sym typeface="Times New Roman"/>
                      </a:endParaRPr>
                    </a:p>
                  </a:txBody>
                  <a:tcPr marL="9525" marR="9525" marT="9525" marB="91425" anchor="ctr">
                    <a:lnL w="6350" cap="flat" cmpd="sng">
                      <a:solidFill>
                        <a:srgbClr val="000000"/>
                      </a:solidFill>
                      <a:prstDash val="solid"/>
                      <a:round/>
                      <a:headEnd type="none" w="sm" len="sm"/>
                      <a:tailEnd type="none" w="sm" len="sm"/>
                    </a:lnL>
                    <a:lnR w="6350" cap="flat" cmpd="sng">
                      <a:solidFill>
                        <a:srgbClr val="000000"/>
                      </a:solidFill>
                      <a:prstDash val="solid"/>
                      <a:round/>
                      <a:headEnd type="none" w="sm" len="sm"/>
                      <a:tailEnd type="none" w="sm" len="sm"/>
                    </a:lnR>
                    <a:lnT w="6350" cap="flat" cmpd="sng">
                      <a:solidFill>
                        <a:srgbClr val="000000"/>
                      </a:solidFill>
                      <a:prstDash val="solid"/>
                      <a:round/>
                      <a:headEnd type="none" w="sm" len="sm"/>
                      <a:tailEnd type="none" w="sm" len="sm"/>
                    </a:lnT>
                    <a:solidFill>
                      <a:srgbClr val="B7DFA8"/>
                    </a:solidFill>
                  </a:tcPr>
                </a:tc>
                <a:tc hMerge="1">
                  <a:txBody>
                    <a:bodyPr/>
                    <a:lstStyle/>
                    <a:p>
                      <a:endParaRPr lang="en-US"/>
                    </a:p>
                  </a:txBody>
                  <a:tcPr/>
                </a:tc>
                <a:tc hMerge="1">
                  <a:txBody>
                    <a:bodyPr/>
                    <a:lstStyle/>
                    <a:p>
                      <a:endParaRPr lang="en-US"/>
                    </a:p>
                  </a:txBody>
                  <a:tcPr/>
                </a:tc>
                <a:tc gridSpan="3">
                  <a:txBody>
                    <a:bodyPr/>
                    <a:lstStyle/>
                    <a:p>
                      <a:pPr marL="0" lvl="0" indent="0" algn="ctr" rtl="0">
                        <a:lnSpc>
                          <a:spcPct val="115000"/>
                        </a:lnSpc>
                        <a:spcBef>
                          <a:spcPts val="0"/>
                        </a:spcBef>
                        <a:spcAft>
                          <a:spcPts val="0"/>
                        </a:spcAft>
                        <a:buNone/>
                      </a:pPr>
                      <a:r>
                        <a:rPr lang="et" b="1">
                          <a:latin typeface="Times New Roman"/>
                          <a:ea typeface="Times New Roman"/>
                          <a:cs typeface="Times New Roman"/>
                          <a:sym typeface="Times New Roman"/>
                        </a:rPr>
                        <a:t>R</a:t>
                      </a:r>
                      <a:r>
                        <a:rPr lang="en-US" b="1">
                          <a:latin typeface="Times New Roman"/>
                          <a:ea typeface="Times New Roman"/>
                          <a:cs typeface="Times New Roman"/>
                          <a:sym typeface="Times New Roman"/>
                        </a:rPr>
                        <a:t>O</a:t>
                      </a:r>
                      <a:r>
                        <a:rPr lang="et" b="1">
                          <a:latin typeface="Times New Roman"/>
                          <a:ea typeface="Times New Roman"/>
                          <a:cs typeface="Times New Roman"/>
                          <a:sym typeface="Times New Roman"/>
                        </a:rPr>
                        <a:t>E</a:t>
                      </a:r>
                      <a:endParaRPr b="1">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R w="6350" cap="flat" cmpd="sng" algn="ctr">
                      <a:solidFill>
                        <a:srgbClr val="000000"/>
                      </a:solidFill>
                      <a:prstDash val="solid"/>
                      <a:round/>
                      <a:headEnd type="none" w="sm" len="sm"/>
                      <a:tailEnd type="none" w="sm" len="sm"/>
                    </a:lnR>
                    <a:lnT w="6350" cap="flat" cmpd="sng">
                      <a:solidFill>
                        <a:srgbClr val="000000"/>
                      </a:solidFill>
                      <a:prstDash val="solid"/>
                      <a:round/>
                      <a:headEnd type="none" w="sm" len="sm"/>
                      <a:tailEnd type="none" w="sm" len="sm"/>
                    </a:lnT>
                    <a:solidFill>
                      <a:srgbClr val="DBEFD3"/>
                    </a:solidFill>
                  </a:tcPr>
                </a:tc>
                <a:tc hMerge="1">
                  <a:txBody>
                    <a:bodyPr/>
                    <a:lstStyle/>
                    <a:p>
                      <a:endParaRPr lang="en-US"/>
                    </a:p>
                  </a:txBody>
                  <a:tcPr/>
                </a:tc>
                <a:tc hMerge="1">
                  <a:txBody>
                    <a:bodyPr/>
                    <a:lstStyle/>
                    <a:p>
                      <a:endParaRPr lang="en-US"/>
                    </a:p>
                  </a:txBody>
                  <a:tcPr/>
                </a:tc>
                <a:tc gridSpan="3">
                  <a:txBody>
                    <a:bodyPr/>
                    <a:lstStyle/>
                    <a:p>
                      <a:pPr marL="0" lvl="0" indent="0" algn="ctr" rtl="0">
                        <a:lnSpc>
                          <a:spcPct val="115000"/>
                        </a:lnSpc>
                        <a:spcBef>
                          <a:spcPts val="0"/>
                        </a:spcBef>
                        <a:spcAft>
                          <a:spcPts val="0"/>
                        </a:spcAft>
                        <a:buNone/>
                      </a:pPr>
                      <a:r>
                        <a:rPr lang="en-US" b="1">
                          <a:latin typeface="Times New Roman"/>
                          <a:ea typeface="Times New Roman"/>
                          <a:cs typeface="Times New Roman"/>
                          <a:sym typeface="Times New Roman"/>
                        </a:rPr>
                        <a:t>COGS</a:t>
                      </a:r>
                      <a:endParaRPr b="1">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R w="6350" cap="flat" cmpd="sng">
                      <a:solidFill>
                        <a:srgbClr val="000000"/>
                      </a:solidFill>
                      <a:prstDash val="solid"/>
                      <a:round/>
                      <a:headEnd type="none" w="sm" len="sm"/>
                      <a:tailEnd type="none" w="sm" len="sm"/>
                    </a:lnR>
                    <a:lnT w="6350" cap="flat" cmpd="sng">
                      <a:solidFill>
                        <a:srgbClr val="000000"/>
                      </a:solidFill>
                      <a:prstDash val="solid"/>
                      <a:round/>
                      <a:headEnd type="none" w="sm" len="sm"/>
                      <a:tailEnd type="none" w="sm" len="sm"/>
                    </a:lnT>
                    <a:solidFill>
                      <a:srgbClr val="DBEFD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56030">
                <a:tc vMerge="1">
                  <a:txBody>
                    <a:bodyPr/>
                    <a:lstStyle/>
                    <a:p>
                      <a:endParaRPr lang="en-US"/>
                    </a:p>
                  </a:txBody>
                  <a:tcPr/>
                </a:tc>
                <a:tc>
                  <a:txBody>
                    <a:bodyPr/>
                    <a:lstStyle/>
                    <a:p>
                      <a:pPr marL="0" lvl="0" indent="0" algn="ctr" rtl="0">
                        <a:lnSpc>
                          <a:spcPct val="115000"/>
                        </a:lnSpc>
                        <a:spcBef>
                          <a:spcPts val="0"/>
                        </a:spcBef>
                        <a:spcAft>
                          <a:spcPts val="0"/>
                        </a:spcAft>
                        <a:buNone/>
                      </a:pPr>
                      <a:r>
                        <a:rPr lang="et" b="1">
                          <a:latin typeface="Times New Roman"/>
                          <a:ea typeface="Times New Roman"/>
                          <a:cs typeface="Times New Roman"/>
                          <a:sym typeface="Times New Roman"/>
                        </a:rPr>
                        <a:t>201</a:t>
                      </a:r>
                      <a:r>
                        <a:rPr lang="en-US" b="1">
                          <a:latin typeface="Times New Roman"/>
                          <a:ea typeface="Times New Roman"/>
                          <a:cs typeface="Times New Roman"/>
                          <a:sym typeface="Times New Roman"/>
                        </a:rPr>
                        <a:t>8</a:t>
                      </a:r>
                      <a:endParaRPr b="1">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B w="6350" cap="flat" cmpd="sng">
                      <a:solidFill>
                        <a:srgbClr val="000000"/>
                      </a:solidFill>
                      <a:prstDash val="solid"/>
                      <a:round/>
                      <a:headEnd type="none" w="sm" len="sm"/>
                      <a:tailEnd type="none" w="sm" len="sm"/>
                    </a:lnB>
                    <a:solidFill>
                      <a:srgbClr val="93D07B"/>
                    </a:solidFill>
                  </a:tcPr>
                </a:tc>
                <a:tc>
                  <a:txBody>
                    <a:bodyPr/>
                    <a:lstStyle/>
                    <a:p>
                      <a:pPr marL="0" lvl="0" indent="0" algn="ctr" rtl="0">
                        <a:lnSpc>
                          <a:spcPct val="115000"/>
                        </a:lnSpc>
                        <a:spcBef>
                          <a:spcPts val="0"/>
                        </a:spcBef>
                        <a:spcAft>
                          <a:spcPts val="0"/>
                        </a:spcAft>
                        <a:buNone/>
                      </a:pPr>
                      <a:r>
                        <a:rPr lang="et" b="1">
                          <a:latin typeface="Times New Roman"/>
                          <a:ea typeface="Times New Roman"/>
                          <a:cs typeface="Times New Roman"/>
                          <a:sym typeface="Times New Roman"/>
                        </a:rPr>
                        <a:t>201</a:t>
                      </a:r>
                      <a:r>
                        <a:rPr lang="en-US" b="1">
                          <a:latin typeface="Times New Roman"/>
                          <a:ea typeface="Times New Roman"/>
                          <a:cs typeface="Times New Roman"/>
                          <a:sym typeface="Times New Roman"/>
                        </a:rPr>
                        <a:t>9</a:t>
                      </a:r>
                      <a:endParaRPr b="1">
                        <a:latin typeface="Times New Roman"/>
                        <a:ea typeface="Times New Roman"/>
                        <a:cs typeface="Times New Roman"/>
                        <a:sym typeface="Times New Roman"/>
                      </a:endParaRPr>
                    </a:p>
                  </a:txBody>
                  <a:tcPr marL="9525" marR="9525" marT="9525" marB="91425" anchor="b">
                    <a:lnB w="6350" cap="flat" cmpd="sng">
                      <a:solidFill>
                        <a:srgbClr val="000000"/>
                      </a:solidFill>
                      <a:prstDash val="solid"/>
                      <a:round/>
                      <a:headEnd type="none" w="sm" len="sm"/>
                      <a:tailEnd type="none" w="sm" len="sm"/>
                    </a:lnB>
                    <a:solidFill>
                      <a:srgbClr val="93D07B"/>
                    </a:solidFill>
                  </a:tcPr>
                </a:tc>
                <a:tc>
                  <a:txBody>
                    <a:bodyPr/>
                    <a:lstStyle/>
                    <a:p>
                      <a:pPr marL="0" lvl="0" indent="0" algn="ctr" rtl="0">
                        <a:lnSpc>
                          <a:spcPct val="115000"/>
                        </a:lnSpc>
                        <a:spcBef>
                          <a:spcPts val="0"/>
                        </a:spcBef>
                        <a:spcAft>
                          <a:spcPts val="0"/>
                        </a:spcAft>
                        <a:buNone/>
                      </a:pPr>
                      <a:r>
                        <a:rPr lang="en-US" b="1">
                          <a:latin typeface="Times New Roman"/>
                          <a:ea typeface="Times New Roman"/>
                          <a:cs typeface="Times New Roman"/>
                          <a:sym typeface="Times New Roman"/>
                        </a:rPr>
                        <a:t>2020</a:t>
                      </a:r>
                      <a:endParaRPr b="1">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lnB w="6350" cap="flat" cmpd="sng">
                      <a:solidFill>
                        <a:srgbClr val="000000"/>
                      </a:solidFill>
                      <a:prstDash val="solid"/>
                      <a:round/>
                      <a:headEnd type="none" w="sm" len="sm"/>
                      <a:tailEnd type="none" w="sm" len="sm"/>
                    </a:lnB>
                    <a:solidFill>
                      <a:srgbClr val="93D07B"/>
                    </a:solidFill>
                  </a:tcPr>
                </a:tc>
                <a:tc>
                  <a:txBody>
                    <a:bodyPr/>
                    <a:lstStyle/>
                    <a:p>
                      <a:pPr marL="0" lvl="0" indent="0" algn="ctr" rtl="0">
                        <a:lnSpc>
                          <a:spcPct val="115000"/>
                        </a:lnSpc>
                        <a:spcBef>
                          <a:spcPts val="0"/>
                        </a:spcBef>
                        <a:spcAft>
                          <a:spcPts val="0"/>
                        </a:spcAft>
                        <a:buNone/>
                      </a:pPr>
                      <a:r>
                        <a:rPr lang="et" b="1">
                          <a:latin typeface="Times New Roman"/>
                          <a:ea typeface="Times New Roman"/>
                          <a:cs typeface="Times New Roman"/>
                          <a:sym typeface="Times New Roman"/>
                        </a:rPr>
                        <a:t>201</a:t>
                      </a:r>
                      <a:r>
                        <a:rPr lang="en-US" b="1">
                          <a:latin typeface="Times New Roman"/>
                          <a:ea typeface="Times New Roman"/>
                          <a:cs typeface="Times New Roman"/>
                          <a:sym typeface="Times New Roman"/>
                        </a:rPr>
                        <a:t>8</a:t>
                      </a:r>
                      <a:endParaRPr b="1">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B w="6350" cap="flat" cmpd="sng">
                      <a:solidFill>
                        <a:srgbClr val="000000"/>
                      </a:solidFill>
                      <a:prstDash val="solid"/>
                      <a:round/>
                      <a:headEnd type="none" w="sm" len="sm"/>
                      <a:tailEnd type="none" w="sm" len="sm"/>
                    </a:lnB>
                    <a:solidFill>
                      <a:srgbClr val="B7DFA8"/>
                    </a:solidFill>
                  </a:tcPr>
                </a:tc>
                <a:tc>
                  <a:txBody>
                    <a:bodyPr/>
                    <a:lstStyle/>
                    <a:p>
                      <a:pPr marL="0" lvl="0" indent="0" algn="ctr" rtl="0">
                        <a:lnSpc>
                          <a:spcPct val="115000"/>
                        </a:lnSpc>
                        <a:spcBef>
                          <a:spcPts val="0"/>
                        </a:spcBef>
                        <a:spcAft>
                          <a:spcPts val="0"/>
                        </a:spcAft>
                        <a:buNone/>
                      </a:pPr>
                      <a:r>
                        <a:rPr lang="et" b="1">
                          <a:latin typeface="Times New Roman"/>
                          <a:ea typeface="Times New Roman"/>
                          <a:cs typeface="Times New Roman"/>
                          <a:sym typeface="Times New Roman"/>
                        </a:rPr>
                        <a:t>201</a:t>
                      </a:r>
                      <a:r>
                        <a:rPr lang="en-US" b="1">
                          <a:latin typeface="Times New Roman"/>
                          <a:ea typeface="Times New Roman"/>
                          <a:cs typeface="Times New Roman"/>
                          <a:sym typeface="Times New Roman"/>
                        </a:rPr>
                        <a:t>9</a:t>
                      </a:r>
                      <a:endParaRPr b="1">
                        <a:latin typeface="Times New Roman"/>
                        <a:ea typeface="Times New Roman"/>
                        <a:cs typeface="Times New Roman"/>
                        <a:sym typeface="Times New Roman"/>
                      </a:endParaRPr>
                    </a:p>
                  </a:txBody>
                  <a:tcPr marL="9525" marR="9525" marT="9525" marB="91425" anchor="b">
                    <a:lnB w="6350" cap="flat" cmpd="sng">
                      <a:solidFill>
                        <a:srgbClr val="000000"/>
                      </a:solidFill>
                      <a:prstDash val="solid"/>
                      <a:round/>
                      <a:headEnd type="none" w="sm" len="sm"/>
                      <a:tailEnd type="none" w="sm" len="sm"/>
                    </a:lnB>
                    <a:solidFill>
                      <a:srgbClr val="B7DFA8"/>
                    </a:solidFill>
                  </a:tcPr>
                </a:tc>
                <a:tc>
                  <a:txBody>
                    <a:bodyPr/>
                    <a:lstStyle/>
                    <a:p>
                      <a:pPr marL="0" lvl="0" indent="0" algn="ctr" rtl="0">
                        <a:lnSpc>
                          <a:spcPct val="115000"/>
                        </a:lnSpc>
                        <a:spcBef>
                          <a:spcPts val="0"/>
                        </a:spcBef>
                        <a:spcAft>
                          <a:spcPts val="0"/>
                        </a:spcAft>
                        <a:buNone/>
                      </a:pPr>
                      <a:r>
                        <a:rPr lang="et" b="1">
                          <a:latin typeface="Times New Roman"/>
                          <a:ea typeface="Times New Roman"/>
                          <a:cs typeface="Times New Roman"/>
                          <a:sym typeface="Times New Roman"/>
                        </a:rPr>
                        <a:t>20</a:t>
                      </a:r>
                      <a:r>
                        <a:rPr lang="en-US" b="1">
                          <a:latin typeface="Times New Roman"/>
                          <a:ea typeface="Times New Roman"/>
                          <a:cs typeface="Times New Roman"/>
                          <a:sym typeface="Times New Roman"/>
                        </a:rPr>
                        <a:t>20</a:t>
                      </a:r>
                      <a:endParaRPr b="1">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lnB w="6350" cap="flat" cmpd="sng">
                      <a:solidFill>
                        <a:srgbClr val="000000"/>
                      </a:solidFill>
                      <a:prstDash val="solid"/>
                      <a:round/>
                      <a:headEnd type="none" w="sm" len="sm"/>
                      <a:tailEnd type="none" w="sm" len="sm"/>
                    </a:lnB>
                    <a:solidFill>
                      <a:srgbClr val="B7DFA8"/>
                    </a:solidFill>
                  </a:tcPr>
                </a:tc>
                <a:tc>
                  <a:txBody>
                    <a:bodyPr/>
                    <a:lstStyle/>
                    <a:p>
                      <a:pPr marL="0" lvl="0" indent="0" algn="ctr" rtl="0">
                        <a:lnSpc>
                          <a:spcPct val="115000"/>
                        </a:lnSpc>
                        <a:spcBef>
                          <a:spcPts val="0"/>
                        </a:spcBef>
                        <a:spcAft>
                          <a:spcPts val="0"/>
                        </a:spcAft>
                        <a:buNone/>
                      </a:pPr>
                      <a:r>
                        <a:rPr lang="et" b="1">
                          <a:latin typeface="Times New Roman"/>
                          <a:ea typeface="Times New Roman"/>
                          <a:cs typeface="Times New Roman"/>
                          <a:sym typeface="Times New Roman"/>
                        </a:rPr>
                        <a:t>201</a:t>
                      </a:r>
                      <a:r>
                        <a:rPr lang="en-US" b="1">
                          <a:latin typeface="Times New Roman"/>
                          <a:ea typeface="Times New Roman"/>
                          <a:cs typeface="Times New Roman"/>
                          <a:sym typeface="Times New Roman"/>
                        </a:rPr>
                        <a:t>8</a:t>
                      </a:r>
                      <a:endParaRPr b="1">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B w="6350" cap="flat" cmpd="sng">
                      <a:solidFill>
                        <a:srgbClr val="000000"/>
                      </a:solidFill>
                      <a:prstDash val="solid"/>
                      <a:round/>
                      <a:headEnd type="none" w="sm" len="sm"/>
                      <a:tailEnd type="none" w="sm" len="sm"/>
                    </a:lnB>
                    <a:solidFill>
                      <a:srgbClr val="DBEFD3"/>
                    </a:solidFill>
                  </a:tcPr>
                </a:tc>
                <a:tc>
                  <a:txBody>
                    <a:bodyPr/>
                    <a:lstStyle/>
                    <a:p>
                      <a:pPr marL="0" lvl="0" indent="0" algn="ctr" rtl="0">
                        <a:lnSpc>
                          <a:spcPct val="115000"/>
                        </a:lnSpc>
                        <a:spcBef>
                          <a:spcPts val="0"/>
                        </a:spcBef>
                        <a:spcAft>
                          <a:spcPts val="0"/>
                        </a:spcAft>
                        <a:buNone/>
                      </a:pPr>
                      <a:r>
                        <a:rPr lang="et" b="1">
                          <a:latin typeface="Times New Roman"/>
                          <a:ea typeface="Times New Roman"/>
                          <a:cs typeface="Times New Roman"/>
                          <a:sym typeface="Times New Roman"/>
                        </a:rPr>
                        <a:t>201</a:t>
                      </a:r>
                      <a:r>
                        <a:rPr lang="en-US" b="1">
                          <a:latin typeface="Times New Roman"/>
                          <a:ea typeface="Times New Roman"/>
                          <a:cs typeface="Times New Roman"/>
                          <a:sym typeface="Times New Roman"/>
                        </a:rPr>
                        <a:t>9</a:t>
                      </a:r>
                      <a:endParaRPr b="1">
                        <a:latin typeface="Times New Roman"/>
                        <a:ea typeface="Times New Roman"/>
                        <a:cs typeface="Times New Roman"/>
                        <a:sym typeface="Times New Roman"/>
                      </a:endParaRPr>
                    </a:p>
                  </a:txBody>
                  <a:tcPr marL="9525" marR="9525" marT="9525" marB="91425" anchor="b">
                    <a:lnB w="6350" cap="flat" cmpd="sng">
                      <a:solidFill>
                        <a:srgbClr val="000000"/>
                      </a:solidFill>
                      <a:prstDash val="solid"/>
                      <a:round/>
                      <a:headEnd type="none" w="sm" len="sm"/>
                      <a:tailEnd type="none" w="sm" len="sm"/>
                    </a:lnB>
                    <a:solidFill>
                      <a:srgbClr val="DBEFD3"/>
                    </a:solidFill>
                  </a:tcPr>
                </a:tc>
                <a:tc>
                  <a:txBody>
                    <a:bodyPr/>
                    <a:lstStyle/>
                    <a:p>
                      <a:pPr marL="0" lvl="0" indent="0" algn="ctr" rtl="0">
                        <a:lnSpc>
                          <a:spcPct val="115000"/>
                        </a:lnSpc>
                        <a:spcBef>
                          <a:spcPts val="0"/>
                        </a:spcBef>
                        <a:spcAft>
                          <a:spcPts val="0"/>
                        </a:spcAft>
                        <a:buNone/>
                      </a:pPr>
                      <a:r>
                        <a:rPr lang="et" b="1">
                          <a:latin typeface="Times New Roman"/>
                          <a:ea typeface="Times New Roman"/>
                          <a:cs typeface="Times New Roman"/>
                          <a:sym typeface="Times New Roman"/>
                        </a:rPr>
                        <a:t>20</a:t>
                      </a:r>
                      <a:r>
                        <a:rPr lang="en-US" b="1">
                          <a:latin typeface="Times New Roman"/>
                          <a:ea typeface="Times New Roman"/>
                          <a:cs typeface="Times New Roman"/>
                          <a:sym typeface="Times New Roman"/>
                        </a:rPr>
                        <a:t>20</a:t>
                      </a:r>
                      <a:endParaRPr b="1">
                        <a:latin typeface="Times New Roman"/>
                        <a:ea typeface="Times New Roman"/>
                        <a:cs typeface="Times New Roman"/>
                        <a:sym typeface="Times New Roman"/>
                      </a:endParaRPr>
                    </a:p>
                  </a:txBody>
                  <a:tcPr marL="9525" marR="9525" marT="9525" marB="91425" anchor="b">
                    <a:lnB w="6350" cap="flat" cmpd="sng">
                      <a:solidFill>
                        <a:srgbClr val="000000"/>
                      </a:solidFill>
                      <a:prstDash val="solid"/>
                      <a:round/>
                      <a:headEnd type="none" w="sm" len="sm"/>
                      <a:tailEnd type="none" w="sm" len="sm"/>
                    </a:lnB>
                    <a:solidFill>
                      <a:srgbClr val="DBEFD3"/>
                    </a:solidFill>
                  </a:tcPr>
                </a:tc>
                <a:tc>
                  <a:txBody>
                    <a:bodyPr/>
                    <a:lstStyle/>
                    <a:p>
                      <a:pPr marL="0" lvl="0" indent="0" algn="ctr" rtl="0">
                        <a:lnSpc>
                          <a:spcPct val="115000"/>
                        </a:lnSpc>
                        <a:spcBef>
                          <a:spcPts val="0"/>
                        </a:spcBef>
                        <a:spcAft>
                          <a:spcPts val="0"/>
                        </a:spcAft>
                        <a:buNone/>
                      </a:pPr>
                      <a:r>
                        <a:rPr lang="en-US" b="1">
                          <a:latin typeface="Times New Roman"/>
                          <a:ea typeface="Times New Roman"/>
                          <a:cs typeface="Times New Roman"/>
                          <a:sym typeface="Times New Roman"/>
                        </a:rPr>
                        <a:t>2018</a:t>
                      </a:r>
                      <a:endParaRPr b="1">
                        <a:latin typeface="Times New Roman"/>
                        <a:ea typeface="Times New Roman"/>
                        <a:cs typeface="Times New Roman"/>
                        <a:sym typeface="Times New Roman"/>
                      </a:endParaRPr>
                    </a:p>
                  </a:txBody>
                  <a:tcPr marL="9525" marR="9525" marT="9525" marB="91425" anchor="b">
                    <a:lnR w="6350" cap="flat" cmpd="sng" algn="ctr">
                      <a:solidFill>
                        <a:srgbClr val="000000"/>
                      </a:solidFill>
                      <a:prstDash val="solid"/>
                      <a:round/>
                      <a:headEnd type="none" w="sm" len="sm"/>
                      <a:tailEnd type="none" w="sm" len="sm"/>
                    </a:lnR>
                    <a:lnB w="6350" cap="flat" cmpd="sng" algn="ctr">
                      <a:solidFill>
                        <a:srgbClr val="000000"/>
                      </a:solidFill>
                      <a:prstDash val="solid"/>
                      <a:round/>
                      <a:headEnd type="none" w="sm" len="sm"/>
                      <a:tailEnd type="none" w="sm" len="sm"/>
                    </a:lnB>
                    <a:solidFill>
                      <a:srgbClr val="DBEFD3"/>
                    </a:solidFill>
                  </a:tcPr>
                </a:tc>
                <a:tc>
                  <a:txBody>
                    <a:bodyPr/>
                    <a:lstStyle/>
                    <a:p>
                      <a:pPr marL="0" lvl="0" indent="0" algn="ctr" rtl="0">
                        <a:lnSpc>
                          <a:spcPct val="115000"/>
                        </a:lnSpc>
                        <a:spcBef>
                          <a:spcPts val="0"/>
                        </a:spcBef>
                        <a:spcAft>
                          <a:spcPts val="0"/>
                        </a:spcAft>
                        <a:buNone/>
                      </a:pPr>
                      <a:r>
                        <a:rPr lang="en-US" b="1">
                          <a:latin typeface="Times New Roman"/>
                          <a:ea typeface="Times New Roman"/>
                          <a:cs typeface="Times New Roman"/>
                          <a:sym typeface="Times New Roman"/>
                        </a:rPr>
                        <a:t>2019</a:t>
                      </a:r>
                      <a:endParaRPr b="1">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lgn="ctr">
                      <a:solidFill>
                        <a:srgbClr val="000000"/>
                      </a:solidFill>
                      <a:prstDash val="solid"/>
                      <a:round/>
                      <a:headEnd type="none" w="sm" len="sm"/>
                      <a:tailEnd type="none" w="sm" len="sm"/>
                    </a:lnR>
                    <a:lnB w="6350" cap="flat" cmpd="sng" algn="ctr">
                      <a:solidFill>
                        <a:srgbClr val="000000"/>
                      </a:solidFill>
                      <a:prstDash val="solid"/>
                      <a:round/>
                      <a:headEnd type="none" w="sm" len="sm"/>
                      <a:tailEnd type="none" w="sm" len="sm"/>
                    </a:lnB>
                    <a:solidFill>
                      <a:srgbClr val="DBEFD3"/>
                    </a:solidFill>
                  </a:tcPr>
                </a:tc>
                <a:tc>
                  <a:txBody>
                    <a:bodyPr/>
                    <a:lstStyle/>
                    <a:p>
                      <a:pPr marL="0" lvl="0" indent="0" algn="ctr" rtl="0">
                        <a:lnSpc>
                          <a:spcPct val="115000"/>
                        </a:lnSpc>
                        <a:spcBef>
                          <a:spcPts val="0"/>
                        </a:spcBef>
                        <a:spcAft>
                          <a:spcPts val="0"/>
                        </a:spcAft>
                        <a:buNone/>
                      </a:pPr>
                      <a:r>
                        <a:rPr lang="en-US" b="1">
                          <a:latin typeface="Times New Roman"/>
                          <a:ea typeface="Times New Roman"/>
                          <a:cs typeface="Times New Roman"/>
                          <a:sym typeface="Times New Roman"/>
                        </a:rPr>
                        <a:t>2020</a:t>
                      </a:r>
                      <a:endParaRPr b="1">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solidFill>
                        <a:srgbClr val="000000"/>
                      </a:solidFill>
                      <a:prstDash val="solid"/>
                      <a:round/>
                      <a:headEnd type="none" w="sm" len="sm"/>
                      <a:tailEnd type="none" w="sm" len="sm"/>
                    </a:lnR>
                    <a:lnB w="6350" cap="flat" cmpd="sng" algn="ctr">
                      <a:solidFill>
                        <a:srgbClr val="000000"/>
                      </a:solidFill>
                      <a:prstDash val="solid"/>
                      <a:round/>
                      <a:headEnd type="none" w="sm" len="sm"/>
                      <a:tailEnd type="none" w="sm" len="sm"/>
                    </a:lnB>
                    <a:solidFill>
                      <a:srgbClr val="DBEFD3"/>
                    </a:solidFill>
                  </a:tcPr>
                </a:tc>
                <a:extLst>
                  <a:ext uri="{0D108BD9-81ED-4DB2-BD59-A6C34878D82A}">
                    <a16:rowId xmlns:a16="http://schemas.microsoft.com/office/drawing/2014/main" val="10001"/>
                  </a:ext>
                </a:extLst>
              </a:tr>
              <a:tr h="356030">
                <a:tc>
                  <a:txBody>
                    <a:bodyPr/>
                    <a:lstStyle/>
                    <a:p>
                      <a:pPr marL="0" lvl="0" indent="0" algn="r" rtl="0">
                        <a:lnSpc>
                          <a:spcPct val="115000"/>
                        </a:lnSpc>
                        <a:spcBef>
                          <a:spcPts val="0"/>
                        </a:spcBef>
                        <a:spcAft>
                          <a:spcPts val="0"/>
                        </a:spcAft>
                        <a:buNone/>
                      </a:pPr>
                      <a:r>
                        <a:rPr lang="et">
                          <a:latin typeface="Times New Roman"/>
                          <a:ea typeface="Times New Roman"/>
                          <a:cs typeface="Times New Roman"/>
                          <a:sym typeface="Times New Roman"/>
                        </a:rPr>
                        <a:t>Spotify</a:t>
                      </a:r>
                      <a:endParaRPr>
                        <a:latin typeface="Times New Roman"/>
                        <a:ea typeface="Times New Roman"/>
                        <a:cs typeface="Times New Roman"/>
                        <a:sym typeface="Times New Roman"/>
                      </a:endParaRPr>
                    </a:p>
                  </a:txBody>
                  <a:tcPr marL="9525" marR="85725" marT="9525" marB="91425" anchor="b">
                    <a:lnR w="6350" cap="flat" cmpd="sng">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2.46%</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T w="6350" cap="flat" cmpd="sng">
                      <a:solidFill>
                        <a:srgbClr val="000000"/>
                      </a:solidFill>
                      <a:prstDash val="solid"/>
                      <a:round/>
                      <a:headEnd type="none" w="sm" len="sm"/>
                      <a:tailEnd type="none" w="sm" len="sm"/>
                    </a:lnT>
                    <a:solidFill>
                      <a:srgbClr val="78909C"/>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(5.86%)</a:t>
                      </a:r>
                      <a:endParaRPr b="1" dirty="0">
                        <a:latin typeface="Times New Roman"/>
                        <a:ea typeface="Times New Roman"/>
                        <a:cs typeface="Times New Roman"/>
                        <a:sym typeface="Times New Roman"/>
                      </a:endParaRPr>
                    </a:p>
                  </a:txBody>
                  <a:tcPr marL="9525" marR="9525" marT="9525" marB="91425" anchor="b">
                    <a:lnT w="6350" cap="flat" cmpd="sng">
                      <a:solidFill>
                        <a:srgbClr val="000000"/>
                      </a:solidFill>
                      <a:prstDash val="solid"/>
                      <a:round/>
                      <a:headEnd type="none" w="sm" len="sm"/>
                      <a:tailEnd type="none" w="sm" len="sm"/>
                    </a:lnT>
                    <a:solidFill>
                      <a:srgbClr val="78909C"/>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(2.6%)</a:t>
                      </a:r>
                      <a:endParaRPr b="1" dirty="0">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lnT w="6350" cap="flat" cmpd="sng">
                      <a:solidFill>
                        <a:srgbClr val="000000"/>
                      </a:solidFill>
                      <a:prstDash val="solid"/>
                      <a:round/>
                      <a:headEnd type="none" w="sm" len="sm"/>
                      <a:tailEnd type="none" w="sm" len="sm"/>
                    </a:lnT>
                    <a:solidFill>
                      <a:srgbClr val="78909C"/>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.7%</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T w="6350" cap="flat" cmpd="sng">
                      <a:solidFill>
                        <a:srgbClr val="000000"/>
                      </a:solidFill>
                      <a:prstDash val="solid"/>
                      <a:round/>
                      <a:headEnd type="none" w="sm" len="sm"/>
                      <a:tailEnd type="none" w="sm" len="sm"/>
                    </a:lnT>
                    <a:solidFill>
                      <a:srgbClr val="78909C"/>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.7%</a:t>
                      </a:r>
                      <a:endParaRPr b="1" dirty="0">
                        <a:latin typeface="Times New Roman"/>
                        <a:ea typeface="Times New Roman"/>
                        <a:cs typeface="Times New Roman"/>
                        <a:sym typeface="Times New Roman"/>
                      </a:endParaRPr>
                    </a:p>
                  </a:txBody>
                  <a:tcPr marL="9525" marR="9525" marT="9525" marB="91425" anchor="b">
                    <a:lnT w="6350" cap="flat" cmpd="sng">
                      <a:solidFill>
                        <a:srgbClr val="000000"/>
                      </a:solidFill>
                      <a:prstDash val="solid"/>
                      <a:round/>
                      <a:headEnd type="none" w="sm" len="sm"/>
                      <a:tailEnd type="none" w="sm" len="sm"/>
                    </a:lnT>
                    <a:solidFill>
                      <a:srgbClr val="78909C"/>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3.0%</a:t>
                      </a:r>
                      <a:endParaRPr b="1" dirty="0">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lnT w="6350" cap="flat" cmpd="sng">
                      <a:solidFill>
                        <a:srgbClr val="000000"/>
                      </a:solidFill>
                      <a:prstDash val="solid"/>
                      <a:round/>
                      <a:headEnd type="none" w="sm" len="sm"/>
                      <a:tailEnd type="none" w="sm" len="sm"/>
                    </a:lnT>
                    <a:gradFill>
                      <a:gsLst>
                        <a:gs pos="0">
                          <a:srgbClr val="78909C"/>
                        </a:gs>
                        <a:gs pos="31000">
                          <a:srgbClr val="78909C"/>
                        </a:gs>
                        <a:gs pos="58000">
                          <a:srgbClr val="92D050"/>
                        </a:gs>
                        <a:gs pos="100000">
                          <a:srgbClr val="92D050"/>
                        </a:gs>
                      </a:gsLst>
                      <a:lin ang="0" scaled="1"/>
                    </a:gra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6.7%</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T w="6350" cap="flat" cmpd="sng">
                      <a:solidFill>
                        <a:srgbClr val="000000"/>
                      </a:solidFill>
                      <a:prstDash val="solid"/>
                      <a:round/>
                      <a:headEnd type="none" w="sm" len="sm"/>
                      <a:tailEnd type="none" w="sm" len="sm"/>
                    </a:lnT>
                    <a:solidFill>
                      <a:srgbClr val="92D050"/>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9.0%</a:t>
                      </a:r>
                      <a:endParaRPr b="1" dirty="0">
                        <a:latin typeface="Times New Roman"/>
                        <a:ea typeface="Times New Roman"/>
                        <a:cs typeface="Times New Roman"/>
                        <a:sym typeface="Times New Roman"/>
                      </a:endParaRPr>
                    </a:p>
                  </a:txBody>
                  <a:tcPr marL="9525" marR="9525" marT="9525" marB="91425" anchor="b">
                    <a:lnT w="6350" cap="flat" cmpd="sng">
                      <a:solidFill>
                        <a:srgbClr val="000000"/>
                      </a:solidFill>
                      <a:prstDash val="solid"/>
                      <a:round/>
                      <a:headEnd type="none" w="sm" len="sm"/>
                      <a:tailEnd type="none" w="sm" len="sm"/>
                    </a:lnT>
                    <a:solidFill>
                      <a:srgbClr val="92D050"/>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24.0%</a:t>
                      </a:r>
                      <a:endParaRPr b="1" dirty="0">
                        <a:latin typeface="Times New Roman"/>
                        <a:ea typeface="Times New Roman"/>
                        <a:cs typeface="Times New Roman"/>
                        <a:sym typeface="Times New Roman"/>
                      </a:endParaRPr>
                    </a:p>
                  </a:txBody>
                  <a:tcPr marL="9525" marR="9525" marT="9525" marB="91425" anchor="b">
                    <a:lnT w="6350" cap="flat" cmpd="sng">
                      <a:solidFill>
                        <a:srgbClr val="000000"/>
                      </a:solidFill>
                      <a:prstDash val="solid"/>
                      <a:round/>
                      <a:headEnd type="none" w="sm" len="sm"/>
                      <a:tailEnd type="none" w="sm" len="sm"/>
                    </a:lnT>
                    <a:solidFill>
                      <a:srgbClr val="92D050"/>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€3,906</a:t>
                      </a:r>
                      <a:endParaRPr b="1" dirty="0">
                        <a:latin typeface="Times New Roman"/>
                        <a:ea typeface="Times New Roman"/>
                        <a:cs typeface="Times New Roman"/>
                        <a:sym typeface="Times New Roman"/>
                      </a:endParaRPr>
                    </a:p>
                  </a:txBody>
                  <a:tcPr marL="9525" marR="9525" marT="9525" marB="91425" anchor="b">
                    <a:lnR w="6350" cap="flat" cmpd="sng" algn="ctr">
                      <a:solidFill>
                        <a:srgbClr val="000000"/>
                      </a:solidFill>
                      <a:prstDash val="solid"/>
                      <a:round/>
                      <a:headEnd type="none" w="sm" len="sm"/>
                      <a:tailEnd type="none" w="sm" len="sm"/>
                    </a:lnR>
                    <a:lnT w="6350" cap="flat" cmpd="sng" algn="ctr">
                      <a:solidFill>
                        <a:srgbClr val="000000"/>
                      </a:solidFill>
                      <a:prstDash val="solid"/>
                      <a:round/>
                      <a:headEnd type="none" w="sm" len="sm"/>
                      <a:tailEnd type="none" w="sm" len="sm"/>
                    </a:lnT>
                    <a:gradFill>
                      <a:gsLst>
                        <a:gs pos="0">
                          <a:srgbClr val="78909C"/>
                        </a:gs>
                        <a:gs pos="31000">
                          <a:srgbClr val="78909C"/>
                        </a:gs>
                        <a:gs pos="58000">
                          <a:srgbClr val="92D050"/>
                        </a:gs>
                        <a:gs pos="100000">
                          <a:srgbClr val="92D050"/>
                        </a:gs>
                      </a:gsLst>
                      <a:lin ang="0" scaled="1"/>
                    </a:gra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€5,042</a:t>
                      </a:r>
                      <a:endParaRPr b="1" dirty="0">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lgn="ctr">
                      <a:solidFill>
                        <a:srgbClr val="000000"/>
                      </a:solidFill>
                      <a:prstDash val="solid"/>
                      <a:round/>
                      <a:headEnd type="none" w="sm" len="sm"/>
                      <a:tailEnd type="none" w="sm" len="sm"/>
                    </a:lnR>
                    <a:lnT w="6350" cap="flat" cmpd="sng" algn="ctr">
                      <a:solidFill>
                        <a:srgbClr val="000000"/>
                      </a:solidFill>
                      <a:prstDash val="solid"/>
                      <a:round/>
                      <a:headEnd type="none" w="sm" len="sm"/>
                      <a:tailEnd type="none" w="sm" len="sm"/>
                    </a:lnT>
                    <a:solidFill>
                      <a:srgbClr val="78909C"/>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€5,865</a:t>
                      </a:r>
                      <a:endParaRPr b="1" dirty="0">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solidFill>
                        <a:srgbClr val="000000"/>
                      </a:solidFill>
                      <a:prstDash val="solid"/>
                      <a:round/>
                      <a:headEnd type="none" w="sm" len="sm"/>
                      <a:tailEnd type="none" w="sm" len="sm"/>
                    </a:lnR>
                    <a:lnT w="6350" cap="flat" cmpd="sng" algn="ctr">
                      <a:solidFill>
                        <a:srgbClr val="000000"/>
                      </a:solidFill>
                      <a:prstDash val="solid"/>
                      <a:round/>
                      <a:headEnd type="none" w="sm" len="sm"/>
                      <a:tailEnd type="none" w="sm" len="sm"/>
                    </a:lnT>
                    <a:solidFill>
                      <a:srgbClr val="78909C"/>
                    </a:solidFill>
                  </a:tcPr>
                </a:tc>
                <a:extLst>
                  <a:ext uri="{0D108BD9-81ED-4DB2-BD59-A6C34878D82A}">
                    <a16:rowId xmlns:a16="http://schemas.microsoft.com/office/drawing/2014/main" val="10002"/>
                  </a:ext>
                </a:extLst>
              </a:tr>
              <a:tr h="592547">
                <a:tc>
                  <a:txBody>
                    <a:bodyPr/>
                    <a:lstStyle/>
                    <a:p>
                      <a:pPr marL="0" lvl="0" indent="0" algn="r" rtl="0">
                        <a:lnSpc>
                          <a:spcPct val="115000"/>
                        </a:lnSpc>
                        <a:spcBef>
                          <a:spcPts val="0"/>
                        </a:spcBef>
                        <a:spcAft>
                          <a:spcPts val="0"/>
                        </a:spcAft>
                        <a:buNone/>
                      </a:pPr>
                      <a:r>
                        <a:rPr lang="en-US" dirty="0">
                          <a:latin typeface="Times New Roman"/>
                          <a:ea typeface="Times New Roman"/>
                          <a:cs typeface="Times New Roman"/>
                          <a:sym typeface="Times New Roman"/>
                        </a:rPr>
                        <a:t>Walt Disney</a:t>
                      </a:r>
                      <a:r>
                        <a:rPr lang="et"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txBody>
                  <a:tcPr marL="9525" marR="85725" marT="9525" marB="91425" anchor="b">
                    <a:lnR w="6350" cap="flat" cmpd="sng">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16.8%</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8.9%</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2.0%</a:t>
                      </a:r>
                      <a:endParaRPr b="1" dirty="0">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9.5%</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5.1%</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1.2%</a:t>
                      </a:r>
                      <a:endParaRPr b="1" dirty="0">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26.1%</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13.9%</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(2.4%)</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$32,726</a:t>
                      </a:r>
                      <a:r>
                        <a:rPr lang="en-US" b="1" baseline="30000" dirty="0">
                          <a:latin typeface="Times New Roman"/>
                          <a:ea typeface="Times New Roman"/>
                          <a:cs typeface="Times New Roman"/>
                          <a:sym typeface="Times New Roman"/>
                        </a:rPr>
                        <a:t>13</a:t>
                      </a:r>
                      <a:endParaRPr b="1" dirty="0">
                        <a:latin typeface="Times New Roman"/>
                        <a:ea typeface="Times New Roman"/>
                        <a:cs typeface="Times New Roman"/>
                        <a:sym typeface="Times New Roman"/>
                      </a:endParaRPr>
                    </a:p>
                  </a:txBody>
                  <a:tcPr marL="9525" marR="9525" marT="9525" marB="91425" anchor="b">
                    <a:lnR w="6350" cap="flat" cmpd="sng" algn="ctr">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$42,061</a:t>
                      </a:r>
                      <a:endParaRPr b="1" dirty="0">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lgn="ctr">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$43,880</a:t>
                      </a:r>
                      <a:endParaRPr b="1" dirty="0">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solidFill>
                        <a:srgbClr val="000000"/>
                      </a:solidFill>
                      <a:prstDash val="solid"/>
                      <a:round/>
                      <a:headEnd type="none" w="sm" len="sm"/>
                      <a:tailEnd type="none" w="sm" len="sm"/>
                    </a:lnR>
                    <a:solidFill>
                      <a:srgbClr val="FFFFFF"/>
                    </a:solidFill>
                  </a:tcPr>
                </a:tc>
                <a:extLst>
                  <a:ext uri="{0D108BD9-81ED-4DB2-BD59-A6C34878D82A}">
                    <a16:rowId xmlns:a16="http://schemas.microsoft.com/office/drawing/2014/main" val="10003"/>
                  </a:ext>
                </a:extLst>
              </a:tr>
              <a:tr h="623428">
                <a:tc>
                  <a:txBody>
                    <a:bodyPr/>
                    <a:lstStyle/>
                    <a:p>
                      <a:pPr marL="0" lvl="0" indent="0" algn="r" rtl="0">
                        <a:lnSpc>
                          <a:spcPct val="115000"/>
                        </a:lnSpc>
                        <a:spcBef>
                          <a:spcPts val="0"/>
                        </a:spcBef>
                        <a:spcAft>
                          <a:spcPts val="0"/>
                        </a:spcAft>
                        <a:buNone/>
                      </a:pPr>
                      <a:r>
                        <a:rPr lang="en-US" dirty="0">
                          <a:latin typeface="Times New Roman"/>
                          <a:ea typeface="Times New Roman"/>
                          <a:cs typeface="Times New Roman"/>
                          <a:sym typeface="Times New Roman"/>
                        </a:rPr>
                        <a:t>Netflix</a:t>
                      </a:r>
                      <a:r>
                        <a:rPr lang="et"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txBody>
                  <a:tcPr marL="9525" marR="85725" marT="9525" marB="91425" anchor="b">
                    <a:lnR w="6350" cap="flat" cmpd="sng">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8.48%</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8.6%</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13.41%</a:t>
                      </a:r>
                      <a:endParaRPr b="1" dirty="0">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4.5%</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5.4%</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7.8%</a:t>
                      </a:r>
                      <a:endParaRPr b="1" dirty="0">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27.5%</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29.1%</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29.6%</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$9,977</a:t>
                      </a:r>
                      <a:r>
                        <a:rPr lang="en-US" b="1" baseline="30000" dirty="0">
                          <a:latin typeface="Times New Roman"/>
                          <a:ea typeface="Times New Roman"/>
                          <a:cs typeface="Times New Roman"/>
                          <a:sym typeface="Times New Roman"/>
                        </a:rPr>
                        <a:t>14</a:t>
                      </a:r>
                      <a:endParaRPr b="1" dirty="0">
                        <a:latin typeface="Times New Roman"/>
                        <a:ea typeface="Times New Roman"/>
                        <a:cs typeface="Times New Roman"/>
                        <a:sym typeface="Times New Roman"/>
                      </a:endParaRPr>
                    </a:p>
                  </a:txBody>
                  <a:tcPr marL="9525" marR="9525" marT="9525" marB="91425" anchor="b">
                    <a:lnR w="6350" cap="flat" cmpd="sng" algn="ctr">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$12,440</a:t>
                      </a:r>
                      <a:endParaRPr b="1" dirty="0">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lgn="ctr">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$15,276</a:t>
                      </a:r>
                      <a:endParaRPr b="1" dirty="0">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solidFill>
                        <a:srgbClr val="000000"/>
                      </a:solidFill>
                      <a:prstDash val="solid"/>
                      <a:round/>
                      <a:headEnd type="none" w="sm" len="sm"/>
                      <a:tailEnd type="none" w="sm" len="sm"/>
                    </a:lnR>
                    <a:solidFill>
                      <a:srgbClr val="FFFFFF"/>
                    </a:solidFill>
                  </a:tcPr>
                </a:tc>
                <a:extLst>
                  <a:ext uri="{0D108BD9-81ED-4DB2-BD59-A6C34878D82A}">
                    <a16:rowId xmlns:a16="http://schemas.microsoft.com/office/drawing/2014/main" val="10004"/>
                  </a:ext>
                </a:extLst>
              </a:tr>
              <a:tr h="592547">
                <a:tc>
                  <a:txBody>
                    <a:bodyPr/>
                    <a:lstStyle/>
                    <a:p>
                      <a:pPr marL="0" lvl="0" indent="0" algn="r" rtl="0">
                        <a:lnSpc>
                          <a:spcPct val="115000"/>
                        </a:lnSpc>
                        <a:spcBef>
                          <a:spcPts val="0"/>
                        </a:spcBef>
                        <a:spcAft>
                          <a:spcPts val="0"/>
                        </a:spcAft>
                        <a:buNone/>
                      </a:pPr>
                      <a:r>
                        <a:rPr lang="en-US" dirty="0">
                          <a:latin typeface="Times New Roman"/>
                          <a:ea typeface="Times New Roman"/>
                          <a:cs typeface="Times New Roman"/>
                          <a:sym typeface="Times New Roman"/>
                        </a:rPr>
                        <a:t>AMC</a:t>
                      </a:r>
                      <a:r>
                        <a:rPr lang="et" dirty="0">
                          <a:latin typeface="Times New Roman"/>
                          <a:ea typeface="Times New Roman"/>
                          <a:cs typeface="Times New Roman"/>
                          <a:sym typeface="Times New Roman"/>
                        </a:rPr>
                        <a:t> </a:t>
                      </a:r>
                      <a:endParaRPr dirty="0">
                        <a:latin typeface="Times New Roman"/>
                        <a:ea typeface="Times New Roman"/>
                        <a:cs typeface="Times New Roman"/>
                        <a:sym typeface="Times New Roman"/>
                      </a:endParaRPr>
                    </a:p>
                  </a:txBody>
                  <a:tcPr marL="9525" marR="85725" marT="9525" marB="91425" anchor="b">
                    <a:lnR w="6350" cap="flat" cmpd="sng">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5.76</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2.45</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(16.76%)</a:t>
                      </a:r>
                      <a:endParaRPr b="1" dirty="0">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2.0%</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1.3%</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-8.2%</a:t>
                      </a:r>
                      <a:endParaRPr b="1" dirty="0">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6.3%</a:t>
                      </a:r>
                      <a:endParaRPr b="1" dirty="0">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(11.4%)</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NM</a:t>
                      </a:r>
                      <a:endParaRPr b="1" dirty="0">
                        <a:latin typeface="Times New Roman"/>
                        <a:ea typeface="Times New Roman"/>
                        <a:cs typeface="Times New Roman"/>
                        <a:sym typeface="Times New Roman"/>
                      </a:endParaRPr>
                    </a:p>
                  </a:txBody>
                  <a:tcPr marL="9525" marR="9525" marT="9525" marB="91425" anchor="b">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$4,434</a:t>
                      </a:r>
                      <a:r>
                        <a:rPr lang="en-US" b="1" baseline="30000" dirty="0">
                          <a:latin typeface="Times New Roman"/>
                          <a:ea typeface="Times New Roman"/>
                          <a:cs typeface="Times New Roman"/>
                          <a:sym typeface="Times New Roman"/>
                        </a:rPr>
                        <a:t>15</a:t>
                      </a:r>
                      <a:endParaRPr b="1" dirty="0">
                        <a:latin typeface="Times New Roman"/>
                        <a:ea typeface="Times New Roman"/>
                        <a:cs typeface="Times New Roman"/>
                        <a:sym typeface="Times New Roman"/>
                      </a:endParaRPr>
                    </a:p>
                  </a:txBody>
                  <a:tcPr marL="9525" marR="9525" marT="9525" marB="91425" anchor="b">
                    <a:lnR w="6350" cap="flat" cmpd="sng" algn="ctr">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$4,552</a:t>
                      </a:r>
                      <a:endParaRPr b="1" dirty="0">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lgn="ctr">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r>
                        <a:rPr lang="en-US" b="1" dirty="0">
                          <a:latin typeface="Times New Roman"/>
                          <a:ea typeface="Times New Roman"/>
                          <a:cs typeface="Times New Roman"/>
                          <a:sym typeface="Times New Roman"/>
                        </a:rPr>
                        <a:t>$2,128</a:t>
                      </a:r>
                      <a:endParaRPr b="1" dirty="0">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solidFill>
                        <a:srgbClr val="000000"/>
                      </a:solidFill>
                      <a:prstDash val="solid"/>
                      <a:round/>
                      <a:headEnd type="none" w="sm" len="sm"/>
                      <a:tailEnd type="none" w="sm" len="sm"/>
                    </a:lnR>
                    <a:solidFill>
                      <a:srgbClr val="FFFFFF"/>
                    </a:solidFill>
                  </a:tcPr>
                </a:tc>
                <a:extLst>
                  <a:ext uri="{0D108BD9-81ED-4DB2-BD59-A6C34878D82A}">
                    <a16:rowId xmlns:a16="http://schemas.microsoft.com/office/drawing/2014/main" val="10005"/>
                  </a:ext>
                </a:extLst>
              </a:tr>
              <a:tr h="356030">
                <a:tc>
                  <a:txBody>
                    <a:bodyPr/>
                    <a:lstStyle/>
                    <a:p>
                      <a:pPr marL="0" lvl="0" indent="0" algn="r" rtl="0">
                        <a:lnSpc>
                          <a:spcPct val="115000"/>
                        </a:lnSpc>
                        <a:spcBef>
                          <a:spcPts val="0"/>
                        </a:spcBef>
                        <a:spcAft>
                          <a:spcPts val="0"/>
                        </a:spcAft>
                        <a:buNone/>
                      </a:pPr>
                      <a:endParaRPr>
                        <a:latin typeface="Times New Roman"/>
                        <a:ea typeface="Times New Roman"/>
                        <a:cs typeface="Times New Roman"/>
                        <a:sym typeface="Times New Roman"/>
                      </a:endParaRPr>
                    </a:p>
                  </a:txBody>
                  <a:tcPr marL="9525" marR="85725" marT="9525" marB="91425" anchor="b">
                    <a:lnR w="6350" cap="flat" cmpd="sng">
                      <a:solidFill>
                        <a:srgbClr val="000000"/>
                      </a:solidFill>
                      <a:prstDash val="solid"/>
                      <a:round/>
                      <a:headEnd type="none" w="sm" len="sm"/>
                      <a:tailEnd type="none" w="sm" len="sm"/>
                    </a:lnR>
                    <a:solidFill>
                      <a:srgbClr val="FFFFFF"/>
                    </a:solidFill>
                  </a:tcPr>
                </a:tc>
                <a:tc>
                  <a:txBody>
                    <a:bodyPr/>
                    <a:lstStyle/>
                    <a:p>
                      <a:pPr marL="0" lvl="0" indent="0" algn="ctr" rtl="0">
                        <a:lnSpc>
                          <a:spcPct val="115000"/>
                        </a:lnSpc>
                        <a:spcBef>
                          <a:spcPts val="0"/>
                        </a:spcBef>
                        <a:spcAft>
                          <a:spcPts val="0"/>
                        </a:spcAft>
                        <a:buNone/>
                      </a:pPr>
                      <a:endParaRPr b="1">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B w="63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b="1">
                        <a:latin typeface="Times New Roman"/>
                        <a:ea typeface="Times New Roman"/>
                        <a:cs typeface="Times New Roman"/>
                        <a:sym typeface="Times New Roman"/>
                      </a:endParaRPr>
                    </a:p>
                  </a:txBody>
                  <a:tcPr marL="9525" marR="9525" marT="9525" marB="91425" anchor="b">
                    <a:lnB w="63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b="1">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lnB w="6350"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endParaRPr b="1">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B w="6350"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endParaRPr b="1">
                        <a:latin typeface="Times New Roman"/>
                        <a:ea typeface="Times New Roman"/>
                        <a:cs typeface="Times New Roman"/>
                        <a:sym typeface="Times New Roman"/>
                      </a:endParaRPr>
                    </a:p>
                  </a:txBody>
                  <a:tcPr marL="9525" marR="9525" marT="9525" marB="91425" anchor="b">
                    <a:lnB w="6350"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endParaRPr b="1">
                        <a:latin typeface="Times New Roman"/>
                        <a:ea typeface="Times New Roman"/>
                        <a:cs typeface="Times New Roman"/>
                        <a:sym typeface="Times New Roman"/>
                      </a:endParaRPr>
                    </a:p>
                  </a:txBody>
                  <a:tcPr marL="9525" marR="9525" marT="9525" marB="91425" anchor="b">
                    <a:lnR w="6350" cap="flat" cmpd="sng">
                      <a:solidFill>
                        <a:srgbClr val="000000"/>
                      </a:solidFill>
                      <a:prstDash val="solid"/>
                      <a:round/>
                      <a:headEnd type="none" w="sm" len="sm"/>
                      <a:tailEnd type="none" w="sm" len="sm"/>
                    </a:lnR>
                    <a:lnB w="6350"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endParaRPr b="1">
                        <a:latin typeface="Times New Roman"/>
                        <a:ea typeface="Times New Roman"/>
                        <a:cs typeface="Times New Roman"/>
                        <a:sym typeface="Times New Roman"/>
                      </a:endParaRPr>
                    </a:p>
                  </a:txBody>
                  <a:tcPr marL="9525" marR="9525" marT="9525" marB="91425" anchor="b">
                    <a:lnL w="6350" cap="flat" cmpd="sng">
                      <a:solidFill>
                        <a:srgbClr val="000000"/>
                      </a:solidFill>
                      <a:prstDash val="solid"/>
                      <a:round/>
                      <a:headEnd type="none" w="sm" len="sm"/>
                      <a:tailEnd type="none" w="sm" len="sm"/>
                    </a:lnL>
                    <a:lnB w="6350"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endParaRPr b="1">
                        <a:latin typeface="Times New Roman"/>
                        <a:ea typeface="Times New Roman"/>
                        <a:cs typeface="Times New Roman"/>
                        <a:sym typeface="Times New Roman"/>
                      </a:endParaRPr>
                    </a:p>
                  </a:txBody>
                  <a:tcPr marL="9525" marR="9525" marT="9525" marB="91425" anchor="b">
                    <a:lnB w="6350"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endParaRPr b="1">
                        <a:latin typeface="Times New Roman"/>
                        <a:ea typeface="Times New Roman"/>
                        <a:cs typeface="Times New Roman"/>
                        <a:sym typeface="Times New Roman"/>
                      </a:endParaRPr>
                    </a:p>
                  </a:txBody>
                  <a:tcPr marL="9525" marR="9525" marT="9525" marB="91425" anchor="b">
                    <a:lnB w="6350"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endParaRPr b="1">
                        <a:latin typeface="Times New Roman"/>
                        <a:ea typeface="Times New Roman"/>
                        <a:cs typeface="Times New Roman"/>
                        <a:sym typeface="Times New Roman"/>
                      </a:endParaRPr>
                    </a:p>
                  </a:txBody>
                  <a:tcPr marL="9525" marR="9525" marT="9525" marB="91425" anchor="b">
                    <a:lnR w="6350" cap="flat" cmpd="sng" algn="ctr">
                      <a:solidFill>
                        <a:srgbClr val="000000"/>
                      </a:solidFill>
                      <a:prstDash val="solid"/>
                      <a:round/>
                      <a:headEnd type="none" w="sm" len="sm"/>
                      <a:tailEnd type="none" w="sm" len="sm"/>
                    </a:lnR>
                    <a:lnB w="6350"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endParaRPr b="1">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lgn="ctr">
                      <a:solidFill>
                        <a:srgbClr val="000000"/>
                      </a:solidFill>
                      <a:prstDash val="solid"/>
                      <a:round/>
                      <a:headEnd type="none" w="sm" len="sm"/>
                      <a:tailEnd type="none" w="sm" len="sm"/>
                    </a:lnR>
                    <a:lnB w="6350" cap="flat" cmpd="sng" algn="ctr">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endParaRPr b="1" dirty="0">
                        <a:latin typeface="Times New Roman"/>
                        <a:ea typeface="Times New Roman"/>
                        <a:cs typeface="Times New Roman"/>
                        <a:sym typeface="Times New Roman"/>
                      </a:endParaRPr>
                    </a:p>
                  </a:txBody>
                  <a:tcPr marL="9525" marR="9525" marT="9525" marB="91425" anchor="b">
                    <a:lnL w="6350" cap="flat" cmpd="sng" algn="ctr">
                      <a:solidFill>
                        <a:srgbClr val="000000"/>
                      </a:solidFill>
                      <a:prstDash val="solid"/>
                      <a:round/>
                      <a:headEnd type="none" w="sm" len="sm"/>
                      <a:tailEnd type="none" w="sm" len="sm"/>
                    </a:lnL>
                    <a:lnR w="6350" cap="flat" cmpd="sng">
                      <a:solidFill>
                        <a:srgbClr val="000000"/>
                      </a:solidFill>
                      <a:prstDash val="solid"/>
                      <a:round/>
                      <a:headEnd type="none" w="sm" len="sm"/>
                      <a:tailEnd type="none" w="sm" len="sm"/>
                    </a:lnR>
                    <a:lnB w="6350" cap="flat" cmpd="sng" algn="ctr">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6"/>
                  </a:ext>
                </a:extLst>
              </a:tr>
            </a:tbl>
          </a:graphicData>
        </a:graphic>
      </p:graphicFrame>
      <p:sp>
        <p:nvSpPr>
          <p:cNvPr id="19" name="Flowchart: Alternate Process 49">
            <a:extLst>
              <a:ext uri="{FF2B5EF4-FFF2-40B4-BE49-F238E27FC236}">
                <a16:creationId xmlns:a16="http://schemas.microsoft.com/office/drawing/2014/main" id="{EEE3EA8D-5294-4825-B98B-377C0CC72259}"/>
              </a:ext>
            </a:extLst>
          </p:cNvPr>
          <p:cNvSpPr/>
          <p:nvPr/>
        </p:nvSpPr>
        <p:spPr>
          <a:xfrm>
            <a:off x="6634753" y="673968"/>
            <a:ext cx="2072304" cy="190850"/>
          </a:xfrm>
          <a:prstGeom prst="flowChartAlternateProcess">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050" kern="1200">
                <a:solidFill>
                  <a:prstClr val="white"/>
                </a:solidFill>
                <a:latin typeface="Times New Roman" panose="02020603050405020304" pitchFamily="18" charset="0"/>
                <a:cs typeface="Times New Roman" panose="02020603050405020304" pitchFamily="18" charset="0"/>
              </a:rPr>
              <a:t>STRENGTH</a:t>
            </a:r>
          </a:p>
        </p:txBody>
      </p:sp>
      <p:sp>
        <p:nvSpPr>
          <p:cNvPr id="20" name="Flowchart: Alternate Process 48">
            <a:extLst>
              <a:ext uri="{FF2B5EF4-FFF2-40B4-BE49-F238E27FC236}">
                <a16:creationId xmlns:a16="http://schemas.microsoft.com/office/drawing/2014/main" id="{3131059A-F96A-4208-827F-2EBF9DBF5A2F}"/>
              </a:ext>
            </a:extLst>
          </p:cNvPr>
          <p:cNvSpPr/>
          <p:nvPr/>
        </p:nvSpPr>
        <p:spPr>
          <a:xfrm>
            <a:off x="6641564" y="974994"/>
            <a:ext cx="2072304" cy="190850"/>
          </a:xfrm>
          <a:prstGeom prst="flowChartAlternateProcess">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200" kern="1200">
                <a:solidFill>
                  <a:prstClr val="white"/>
                </a:solidFill>
                <a:latin typeface="Calibri" panose="020F0502020204030204"/>
              </a:rPr>
              <a:t>WEAKNESS</a:t>
            </a:r>
          </a:p>
        </p:txBody>
      </p:sp>
      <p:sp>
        <p:nvSpPr>
          <p:cNvPr id="2" name="TextBox 1">
            <a:extLst>
              <a:ext uri="{FF2B5EF4-FFF2-40B4-BE49-F238E27FC236}">
                <a16:creationId xmlns:a16="http://schemas.microsoft.com/office/drawing/2014/main" id="{2BB6DBFF-4920-4046-A111-2F9194C0353F}"/>
              </a:ext>
            </a:extLst>
          </p:cNvPr>
          <p:cNvSpPr txBox="1"/>
          <p:nvPr/>
        </p:nvSpPr>
        <p:spPr>
          <a:xfrm>
            <a:off x="106321" y="4401877"/>
            <a:ext cx="7044556" cy="523220"/>
          </a:xfrm>
          <a:prstGeom prst="rect">
            <a:avLst/>
          </a:prstGeom>
          <a:noFill/>
        </p:spPr>
        <p:txBody>
          <a:bodyPr wrap="square" rtlCol="0">
            <a:spAutoFit/>
          </a:bodyPr>
          <a:lstStyle/>
          <a:p>
            <a:r>
              <a:rPr lang="en-US"/>
              <a:t>Statement of Competitive Advantage: For 2020, Netflix, Inc. has the competitive advantage at a 10.16% 3-year average ROIC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56"/>
        <p:cNvGrpSpPr/>
        <p:nvPr/>
      </p:nvGrpSpPr>
      <p:grpSpPr>
        <a:xfrm>
          <a:off x="0" y="0"/>
          <a:ext cx="0" cy="0"/>
          <a:chOff x="0" y="0"/>
          <a:chExt cx="0" cy="0"/>
        </a:xfrm>
      </p:grpSpPr>
      <p:sp>
        <p:nvSpPr>
          <p:cNvPr id="257" name="Google Shape;257;p27"/>
          <p:cNvSpPr txBox="1"/>
          <p:nvPr/>
        </p:nvSpPr>
        <p:spPr>
          <a:xfrm>
            <a:off x="1390175" y="593175"/>
            <a:ext cx="3678300" cy="2112000"/>
          </a:xfrm>
          <a:prstGeom prst="rect">
            <a:avLst/>
          </a:prstGeom>
          <a:noFill/>
          <a:ln w="28575" cap="flat" cmpd="sng">
            <a:solidFill>
              <a:srgbClr val="366D1A"/>
            </a:solidFill>
            <a:prstDash val="solid"/>
            <a:round/>
            <a:headEnd type="none" w="sm" len="sm"/>
            <a:tailEnd type="none" w="sm" len="sm"/>
          </a:ln>
        </p:spPr>
        <p:txBody>
          <a:bodyPr spcFirstLastPara="1" wrap="square" lIns="91425" tIns="91425" rIns="91425" bIns="91425" numCol="2" anchor="t" anchorCtr="0">
            <a:noAutofit/>
          </a:bodyPr>
          <a:lstStyle/>
          <a:p>
            <a:pPr marL="457200" lvl="0" indent="-317500" algn="l" rtl="0">
              <a:spcBef>
                <a:spcPts val="0"/>
              </a:spcBef>
              <a:spcAft>
                <a:spcPts val="0"/>
              </a:spcAft>
              <a:buSzPts val="1400"/>
              <a:buFont typeface="Times New Roman"/>
              <a:buChar char="●"/>
            </a:pPr>
            <a:endParaRPr lang="en-US">
              <a:latin typeface="Times New Roman"/>
              <a:ea typeface="Times New Roman"/>
              <a:cs typeface="Times New Roman"/>
              <a:sym typeface="Times New Roman"/>
            </a:endParaRP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ROA- 3 year avg.</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ROE- 3 year avg.</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ROE- Competitors</a:t>
            </a:r>
            <a:r>
              <a:rPr lang="et">
                <a:latin typeface="Times New Roman"/>
                <a:ea typeface="Times New Roman"/>
                <a:cs typeface="Times New Roman"/>
                <a:sym typeface="Times New Roman"/>
              </a:rPr>
              <a:t> </a:t>
            </a:r>
            <a:endParaRPr>
              <a:latin typeface="Times New Roman"/>
              <a:ea typeface="Times New Roman"/>
              <a:cs typeface="Times New Roman"/>
              <a:sym typeface="Times New Roman"/>
            </a:endParaRP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Shakeout life cycle</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Tech Development</a:t>
            </a:r>
            <a:endParaRPr>
              <a:latin typeface="Times New Roman"/>
              <a:ea typeface="Times New Roman"/>
              <a:cs typeface="Times New Roman"/>
              <a:sym typeface="Times New Roman"/>
            </a:endParaRPr>
          </a:p>
          <a:p>
            <a:pPr marL="457200" lvl="0" indent="-317500" algn="l" rtl="0">
              <a:spcBef>
                <a:spcPts val="0"/>
              </a:spcBef>
              <a:spcAft>
                <a:spcPts val="0"/>
              </a:spcAft>
              <a:buSzPts val="1400"/>
              <a:buFont typeface="Times New Roman"/>
              <a:buChar char="●"/>
            </a:pPr>
            <a:endParaRPr lang="en-US">
              <a:latin typeface="Times New Roman"/>
              <a:ea typeface="Times New Roman"/>
              <a:cs typeface="Times New Roman"/>
              <a:sym typeface="Times New Roman"/>
            </a:endParaRP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Content Creation</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Marketing and Sales</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Support</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Innovation</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Customer Responsiveness</a:t>
            </a:r>
            <a:endParaRPr>
              <a:latin typeface="Times New Roman"/>
              <a:ea typeface="Times New Roman"/>
              <a:cs typeface="Times New Roman"/>
              <a:sym typeface="Times New Roman"/>
            </a:endParaRPr>
          </a:p>
        </p:txBody>
      </p:sp>
      <p:sp>
        <p:nvSpPr>
          <p:cNvPr id="258" name="Google Shape;258;p27"/>
          <p:cNvSpPr txBox="1"/>
          <p:nvPr/>
        </p:nvSpPr>
        <p:spPr>
          <a:xfrm>
            <a:off x="5276375" y="593175"/>
            <a:ext cx="3678300" cy="2112000"/>
          </a:xfrm>
          <a:prstGeom prst="rect">
            <a:avLst/>
          </a:prstGeom>
          <a:noFill/>
          <a:ln w="28575" cap="flat" cmpd="sng">
            <a:solidFill>
              <a:srgbClr val="366D1A"/>
            </a:solidFill>
            <a:prstDash val="solid"/>
            <a:round/>
            <a:headEnd type="none" w="sm" len="sm"/>
            <a:tailEnd type="none" w="sm" len="sm"/>
          </a:ln>
        </p:spPr>
        <p:txBody>
          <a:bodyPr spcFirstLastPara="1" wrap="square" lIns="91425" tIns="91425" rIns="91425" bIns="91425" numCol="2" anchor="t" anchorCtr="0">
            <a:noAutofit/>
          </a:bodyPr>
          <a:lstStyle/>
          <a:p>
            <a:pPr marL="0" lvl="0" indent="0" algn="ctr" rtl="0">
              <a:spcBef>
                <a:spcPts val="0"/>
              </a:spcBef>
              <a:spcAft>
                <a:spcPts val="0"/>
              </a:spcAft>
              <a:buNone/>
            </a:pPr>
            <a:endParaRPr>
              <a:latin typeface="Times New Roman"/>
              <a:ea typeface="Times New Roman"/>
              <a:cs typeface="Times New Roman"/>
              <a:sym typeface="Times New Roman"/>
            </a:endParaRP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COGS- 3 year avg.</a:t>
            </a:r>
            <a:endParaRPr>
              <a:latin typeface="Times New Roman"/>
              <a:ea typeface="Times New Roman"/>
              <a:cs typeface="Times New Roman"/>
              <a:sym typeface="Times New Roman"/>
            </a:endParaRP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ROIC- 3 year avg.</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ROIC- Competitors</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ROA- Competitors</a:t>
            </a:r>
          </a:p>
          <a:p>
            <a:pPr marL="457200" lvl="0" indent="-317500" algn="l" rtl="0">
              <a:spcBef>
                <a:spcPts val="0"/>
              </a:spcBef>
              <a:spcAft>
                <a:spcPts val="0"/>
              </a:spcAft>
              <a:buSzPts val="1400"/>
              <a:buFont typeface="Times New Roman"/>
              <a:buChar char="●"/>
            </a:pPr>
            <a:endParaRPr lang="en-US">
              <a:latin typeface="Times New Roman"/>
              <a:ea typeface="Times New Roman"/>
              <a:cs typeface="Times New Roman"/>
              <a:sym typeface="Times New Roman"/>
            </a:endParaRP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COGS- Competitors</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Licensing</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Data Storage</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Efficiency</a:t>
            </a:r>
          </a:p>
          <a:p>
            <a:pPr marL="457200" lvl="0" indent="-317500" algn="l" rtl="0">
              <a:spcBef>
                <a:spcPts val="0"/>
              </a:spcBef>
              <a:spcAft>
                <a:spcPts val="0"/>
              </a:spcAft>
              <a:buSzPts val="1400"/>
              <a:buFont typeface="Times New Roman"/>
              <a:buChar char="●"/>
            </a:pPr>
            <a:r>
              <a:rPr lang="en-US">
                <a:latin typeface="Times New Roman"/>
                <a:ea typeface="Times New Roman"/>
                <a:cs typeface="Times New Roman"/>
                <a:sym typeface="Times New Roman"/>
              </a:rPr>
              <a:t>Quality</a:t>
            </a:r>
            <a:endParaRPr>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sp>
        <p:nvSpPr>
          <p:cNvPr id="259" name="Google Shape;259;p27"/>
          <p:cNvSpPr txBox="1"/>
          <p:nvPr/>
        </p:nvSpPr>
        <p:spPr>
          <a:xfrm>
            <a:off x="1390175" y="2881650"/>
            <a:ext cx="3678300" cy="2112000"/>
          </a:xfrm>
          <a:prstGeom prst="rect">
            <a:avLst/>
          </a:prstGeom>
          <a:noFill/>
          <a:ln w="28575" cap="flat" cmpd="sng">
            <a:solidFill>
              <a:srgbClr val="93D07B"/>
            </a:solidFill>
            <a:prstDash val="solid"/>
            <a:round/>
            <a:headEnd type="none" w="sm" len="sm"/>
            <a:tailEnd type="none" w="sm" len="sm"/>
          </a:ln>
        </p:spPr>
        <p:txBody>
          <a:bodyPr spcFirstLastPara="1" wrap="square" lIns="91425" tIns="91425" rIns="91425" bIns="91425" numCol="2" anchor="t" anchorCtr="0">
            <a:noAutofit/>
          </a:bodyPr>
          <a:lstStyle/>
          <a:p>
            <a:pPr marL="457200" lvl="0" indent="-317500" algn="l" rtl="0">
              <a:spcBef>
                <a:spcPts val="0"/>
              </a:spcBef>
              <a:spcAft>
                <a:spcPts val="0"/>
              </a:spcAft>
              <a:buClr>
                <a:schemeClr val="dk1"/>
              </a:buClr>
              <a:buSzPts val="1400"/>
              <a:buFont typeface="Times New Roman"/>
              <a:buChar char="●"/>
            </a:pPr>
            <a:endParaRPr lang="en-US">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Cord Cutting</a:t>
            </a: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Content Wars</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Interest Rates</a:t>
            </a: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FX</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Risk of Entry</a:t>
            </a: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Buyer Power</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US">
                <a:latin typeface="Times New Roman"/>
                <a:ea typeface="Times New Roman"/>
                <a:cs typeface="Times New Roman"/>
                <a:sym typeface="Times New Roman"/>
              </a:rPr>
              <a:t>Supplier Power</a:t>
            </a:r>
          </a:p>
          <a:p>
            <a:pPr marL="457200" lvl="0" indent="-317500" algn="l" rtl="0">
              <a:spcBef>
                <a:spcPts val="0"/>
              </a:spcBef>
              <a:spcAft>
                <a:spcPts val="0"/>
              </a:spcAft>
              <a:buClr>
                <a:schemeClr val="dk1"/>
              </a:buClr>
              <a:buSzPts val="1400"/>
              <a:buFont typeface="Times New Roman"/>
              <a:buChar char="●"/>
            </a:pPr>
            <a:endParaRPr lang="en-US">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endParaRPr lang="en-US">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US">
                <a:latin typeface="Times New Roman"/>
                <a:ea typeface="Times New Roman"/>
                <a:cs typeface="Times New Roman"/>
                <a:sym typeface="Times New Roman"/>
              </a:rPr>
              <a:t>Competitor </a:t>
            </a:r>
          </a:p>
          <a:p>
            <a:pPr marL="139700" lvl="0" algn="l" rtl="0">
              <a:spcBef>
                <a:spcPts val="0"/>
              </a:spcBef>
              <a:spcAft>
                <a:spcPts val="0"/>
              </a:spcAft>
              <a:buClr>
                <a:schemeClr val="dk1"/>
              </a:buClr>
              <a:buSzPts val="1400"/>
            </a:pPr>
            <a:r>
              <a:rPr lang="en-US">
                <a:latin typeface="Times New Roman"/>
                <a:ea typeface="Times New Roman"/>
                <a:cs typeface="Times New Roman"/>
                <a:sym typeface="Times New Roman"/>
              </a:rPr>
              <a:t>       Rivalry</a:t>
            </a:r>
          </a:p>
          <a:p>
            <a:pPr marL="457200" lvl="0" indent="-317500" algn="l" rtl="0">
              <a:spcBef>
                <a:spcPts val="0"/>
              </a:spcBef>
              <a:spcAft>
                <a:spcPts val="0"/>
              </a:spcAft>
              <a:buClr>
                <a:schemeClr val="dk1"/>
              </a:buClr>
              <a:buSzPts val="1400"/>
              <a:buFont typeface="Times New Roman"/>
              <a:buChar char="●"/>
            </a:pPr>
            <a:r>
              <a:rPr lang="en-US">
                <a:latin typeface="Times New Roman"/>
                <a:ea typeface="Times New Roman"/>
                <a:cs typeface="Times New Roman"/>
                <a:sym typeface="Times New Roman"/>
              </a:rPr>
              <a:t>Substitutes</a:t>
            </a:r>
          </a:p>
          <a:p>
            <a:pPr marL="457200" lvl="0" indent="-317500" algn="l" rtl="0">
              <a:spcBef>
                <a:spcPts val="0"/>
              </a:spcBef>
              <a:spcAft>
                <a:spcPts val="0"/>
              </a:spcAft>
              <a:buClr>
                <a:schemeClr val="dk1"/>
              </a:buClr>
              <a:buSzPts val="1400"/>
              <a:buFont typeface="Times New Roman"/>
              <a:buChar char="●"/>
            </a:pPr>
            <a:r>
              <a:rPr lang="en-US">
                <a:latin typeface="Times New Roman"/>
                <a:ea typeface="Times New Roman"/>
                <a:cs typeface="Times New Roman"/>
                <a:sym typeface="Times New Roman"/>
              </a:rPr>
              <a:t>COVID-19</a:t>
            </a:r>
          </a:p>
          <a:p>
            <a:pPr marL="457200" lvl="0" indent="-317500" algn="l" rtl="0">
              <a:spcBef>
                <a:spcPts val="0"/>
              </a:spcBef>
              <a:spcAft>
                <a:spcPts val="0"/>
              </a:spcAft>
              <a:buClr>
                <a:schemeClr val="dk1"/>
              </a:buClr>
              <a:buSzPts val="1400"/>
              <a:buFont typeface="Times New Roman"/>
              <a:buChar char="●"/>
            </a:pPr>
            <a:r>
              <a:rPr lang="en-US">
                <a:latin typeface="Times New Roman"/>
                <a:ea typeface="Times New Roman"/>
                <a:cs typeface="Times New Roman"/>
                <a:sym typeface="Times New Roman"/>
              </a:rPr>
              <a:t>Infrastructure Bill</a:t>
            </a:r>
          </a:p>
          <a:p>
            <a:pPr marL="457200" lvl="0" indent="-317500" algn="l" rtl="0">
              <a:spcBef>
                <a:spcPts val="0"/>
              </a:spcBef>
              <a:spcAft>
                <a:spcPts val="0"/>
              </a:spcAft>
              <a:buClr>
                <a:schemeClr val="dk1"/>
              </a:buClr>
              <a:buSzPts val="1400"/>
              <a:buFont typeface="Times New Roman"/>
              <a:buChar char="●"/>
            </a:pPr>
            <a:r>
              <a:rPr lang="en-US">
                <a:latin typeface="Times New Roman"/>
                <a:ea typeface="Times New Roman"/>
                <a:cs typeface="Times New Roman"/>
                <a:sym typeface="Times New Roman"/>
              </a:rPr>
              <a:t>Shakeout</a:t>
            </a:r>
            <a:endParaRPr>
              <a:latin typeface="Times New Roman"/>
              <a:ea typeface="Times New Roman"/>
              <a:cs typeface="Times New Roman"/>
              <a:sym typeface="Times New Roman"/>
            </a:endParaRPr>
          </a:p>
        </p:txBody>
      </p:sp>
      <p:sp>
        <p:nvSpPr>
          <p:cNvPr id="260" name="Google Shape;260;p27"/>
          <p:cNvSpPr txBox="1"/>
          <p:nvPr/>
        </p:nvSpPr>
        <p:spPr>
          <a:xfrm>
            <a:off x="5276375" y="2879175"/>
            <a:ext cx="3678300" cy="2112000"/>
          </a:xfrm>
          <a:prstGeom prst="rect">
            <a:avLst/>
          </a:prstGeom>
          <a:noFill/>
          <a:ln w="28575" cap="flat" cmpd="sng">
            <a:solidFill>
              <a:srgbClr val="93D07B"/>
            </a:solidFill>
            <a:prstDash val="solid"/>
            <a:round/>
            <a:headEnd type="none" w="sm" len="sm"/>
            <a:tailEnd type="none" w="sm" len="sm"/>
          </a:ln>
        </p:spPr>
        <p:txBody>
          <a:bodyPr spcFirstLastPara="1" wrap="square" lIns="91425" tIns="91425" rIns="91425" bIns="91425" numCol="2" anchor="t" anchorCtr="0">
            <a:noAutofit/>
          </a:bodyPr>
          <a:lstStyle/>
          <a:p>
            <a:pPr marL="0" lvl="0" indent="0" algn="ctr" rtl="0">
              <a:spcBef>
                <a:spcPts val="0"/>
              </a:spcBef>
              <a:spcAft>
                <a:spcPts val="0"/>
              </a:spcAft>
              <a:buNone/>
            </a:pPr>
            <a:r>
              <a:rPr lang="et">
                <a:latin typeface="Times New Roman"/>
                <a:ea typeface="Times New Roman"/>
                <a:cs typeface="Times New Roman"/>
                <a:sym typeface="Times New Roman"/>
              </a:rPr>
              <a:t> </a:t>
            </a:r>
            <a:endParaRPr lang="en-US">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GDP</a:t>
            </a: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Inflation Rate</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Substitutes</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Competitor Rivalry</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Streaming Wars</a:t>
            </a:r>
          </a:p>
          <a:p>
            <a:pPr marL="457200" lvl="0" indent="-317500" algn="l" rtl="0">
              <a:spcBef>
                <a:spcPts val="0"/>
              </a:spcBef>
              <a:spcAft>
                <a:spcPts val="0"/>
              </a:spcAft>
              <a:buClr>
                <a:schemeClr val="dk1"/>
              </a:buClr>
              <a:buSzPts val="1400"/>
              <a:buFont typeface="Times New Roman"/>
              <a:buChar char="●"/>
            </a:pPr>
            <a:r>
              <a:rPr lang="en-US">
                <a:solidFill>
                  <a:schemeClr val="dk1"/>
                </a:solidFill>
                <a:latin typeface="Times New Roman"/>
                <a:ea typeface="Times New Roman"/>
                <a:cs typeface="Times New Roman"/>
                <a:sym typeface="Times New Roman"/>
              </a:rPr>
              <a:t>Supplier Power</a:t>
            </a:r>
          </a:p>
          <a:p>
            <a:pPr marL="457200" lvl="0" indent="-317500" algn="l" rtl="0">
              <a:spcBef>
                <a:spcPts val="0"/>
              </a:spcBef>
              <a:spcAft>
                <a:spcPts val="0"/>
              </a:spcAft>
              <a:buClr>
                <a:schemeClr val="dk1"/>
              </a:buClr>
              <a:buSzPts val="1400"/>
              <a:buFont typeface="Times New Roman"/>
              <a:buChar char="●"/>
            </a:pPr>
            <a:endParaRPr lang="en-US">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endParaRPr lang="en-US">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US">
                <a:latin typeface="Times New Roman"/>
                <a:ea typeface="Times New Roman"/>
                <a:cs typeface="Times New Roman"/>
                <a:sym typeface="Times New Roman"/>
              </a:rPr>
              <a:t>Mechanical Licenses</a:t>
            </a:r>
          </a:p>
          <a:p>
            <a:pPr marL="457200" lvl="0" indent="-317500" algn="l" rtl="0">
              <a:spcBef>
                <a:spcPts val="0"/>
              </a:spcBef>
              <a:spcAft>
                <a:spcPts val="0"/>
              </a:spcAft>
              <a:buClr>
                <a:schemeClr val="dk1"/>
              </a:buClr>
              <a:buSzPts val="1400"/>
              <a:buFont typeface="Times New Roman"/>
              <a:buChar char="●"/>
            </a:pPr>
            <a:r>
              <a:rPr lang="en-US">
                <a:latin typeface="Times New Roman"/>
                <a:ea typeface="Times New Roman"/>
                <a:cs typeface="Times New Roman"/>
                <a:sym typeface="Times New Roman"/>
              </a:rPr>
              <a:t>Climate Change</a:t>
            </a:r>
          </a:p>
        </p:txBody>
      </p:sp>
      <p:sp>
        <p:nvSpPr>
          <p:cNvPr id="261" name="Google Shape;261;p27"/>
          <p:cNvSpPr/>
          <p:nvPr/>
        </p:nvSpPr>
        <p:spPr>
          <a:xfrm>
            <a:off x="0" y="0"/>
            <a:ext cx="1030800" cy="5143500"/>
          </a:xfrm>
          <a:prstGeom prst="rect">
            <a:avLst/>
          </a:prstGeom>
          <a:solidFill>
            <a:srgbClr val="B7DF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7"/>
          <p:cNvSpPr txBox="1"/>
          <p:nvPr/>
        </p:nvSpPr>
        <p:spPr>
          <a:xfrm>
            <a:off x="1020875" y="-45925"/>
            <a:ext cx="4901460" cy="562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2800">
                <a:solidFill>
                  <a:schemeClr val="dk1"/>
                </a:solidFill>
                <a:latin typeface="Times New Roman"/>
                <a:ea typeface="Times New Roman"/>
                <a:cs typeface="Times New Roman"/>
                <a:sym typeface="Times New Roman"/>
              </a:rPr>
              <a:t>Spotify - </a:t>
            </a:r>
            <a:r>
              <a:rPr lang="et" sz="2800">
                <a:solidFill>
                  <a:schemeClr val="dk1"/>
                </a:solidFill>
                <a:latin typeface="Times New Roman"/>
                <a:ea typeface="Times New Roman"/>
                <a:cs typeface="Times New Roman"/>
                <a:sym typeface="Times New Roman"/>
              </a:rPr>
              <a:t>SWOT Summary</a:t>
            </a:r>
            <a:endParaRPr>
              <a:latin typeface="Times New Roman"/>
              <a:ea typeface="Times New Roman"/>
              <a:cs typeface="Times New Roman"/>
              <a:sym typeface="Times New Roman"/>
            </a:endParaRPr>
          </a:p>
        </p:txBody>
      </p:sp>
      <p:sp>
        <p:nvSpPr>
          <p:cNvPr id="2" name="TextBox 1">
            <a:extLst>
              <a:ext uri="{FF2B5EF4-FFF2-40B4-BE49-F238E27FC236}">
                <a16:creationId xmlns:a16="http://schemas.microsoft.com/office/drawing/2014/main" id="{9382D445-5A2B-4272-8AFA-EE63F7C4B938}"/>
              </a:ext>
            </a:extLst>
          </p:cNvPr>
          <p:cNvSpPr txBox="1"/>
          <p:nvPr/>
        </p:nvSpPr>
        <p:spPr>
          <a:xfrm>
            <a:off x="6720224" y="2893105"/>
            <a:ext cx="790601" cy="307777"/>
          </a:xfrm>
          <a:prstGeom prst="rect">
            <a:avLst/>
          </a:prstGeom>
          <a:noFill/>
        </p:spPr>
        <p:txBody>
          <a:bodyPr wrap="none" rtlCol="0">
            <a:spAutoFit/>
          </a:bodyPr>
          <a:lstStyle/>
          <a:p>
            <a:r>
              <a:rPr lang="en-US"/>
              <a:t>Threats</a:t>
            </a:r>
          </a:p>
        </p:txBody>
      </p:sp>
      <p:sp>
        <p:nvSpPr>
          <p:cNvPr id="3" name="TextBox 2">
            <a:extLst>
              <a:ext uri="{FF2B5EF4-FFF2-40B4-BE49-F238E27FC236}">
                <a16:creationId xmlns:a16="http://schemas.microsoft.com/office/drawing/2014/main" id="{47EEC886-8627-48DF-A958-01EC0F92D318}"/>
              </a:ext>
            </a:extLst>
          </p:cNvPr>
          <p:cNvSpPr txBox="1"/>
          <p:nvPr/>
        </p:nvSpPr>
        <p:spPr>
          <a:xfrm>
            <a:off x="2529057" y="2855080"/>
            <a:ext cx="1249060" cy="307777"/>
          </a:xfrm>
          <a:prstGeom prst="rect">
            <a:avLst/>
          </a:prstGeom>
          <a:noFill/>
        </p:spPr>
        <p:txBody>
          <a:bodyPr wrap="none" rtlCol="0">
            <a:spAutoFit/>
          </a:bodyPr>
          <a:lstStyle/>
          <a:p>
            <a:r>
              <a:rPr lang="en-US"/>
              <a:t>Opportunities</a:t>
            </a:r>
          </a:p>
        </p:txBody>
      </p:sp>
      <p:sp>
        <p:nvSpPr>
          <p:cNvPr id="4" name="TextBox 3">
            <a:extLst>
              <a:ext uri="{FF2B5EF4-FFF2-40B4-BE49-F238E27FC236}">
                <a16:creationId xmlns:a16="http://schemas.microsoft.com/office/drawing/2014/main" id="{98274C92-AE02-4D75-972C-8AF41A82C16C}"/>
              </a:ext>
            </a:extLst>
          </p:cNvPr>
          <p:cNvSpPr txBox="1"/>
          <p:nvPr/>
        </p:nvSpPr>
        <p:spPr>
          <a:xfrm>
            <a:off x="2678137" y="550320"/>
            <a:ext cx="950901" cy="307777"/>
          </a:xfrm>
          <a:prstGeom prst="rect">
            <a:avLst/>
          </a:prstGeom>
          <a:noFill/>
        </p:spPr>
        <p:txBody>
          <a:bodyPr wrap="none" rtlCol="0">
            <a:spAutoFit/>
          </a:bodyPr>
          <a:lstStyle/>
          <a:p>
            <a:r>
              <a:rPr lang="en-US"/>
              <a:t>Strengths</a:t>
            </a:r>
          </a:p>
        </p:txBody>
      </p:sp>
      <p:sp>
        <p:nvSpPr>
          <p:cNvPr id="5" name="TextBox 4">
            <a:extLst>
              <a:ext uri="{FF2B5EF4-FFF2-40B4-BE49-F238E27FC236}">
                <a16:creationId xmlns:a16="http://schemas.microsoft.com/office/drawing/2014/main" id="{83D2F78B-CA38-404C-ADBC-F741E45317FD}"/>
              </a:ext>
            </a:extLst>
          </p:cNvPr>
          <p:cNvSpPr txBox="1"/>
          <p:nvPr/>
        </p:nvSpPr>
        <p:spPr>
          <a:xfrm>
            <a:off x="6510230" y="514205"/>
            <a:ext cx="1210588" cy="307777"/>
          </a:xfrm>
          <a:prstGeom prst="rect">
            <a:avLst/>
          </a:prstGeom>
          <a:noFill/>
        </p:spPr>
        <p:txBody>
          <a:bodyPr wrap="none" rtlCol="0">
            <a:spAutoFit/>
          </a:bodyPr>
          <a:lstStyle/>
          <a:p>
            <a:r>
              <a:rPr lang="en-US"/>
              <a:t>Weaknesses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28"/>
          <p:cNvSpPr txBox="1">
            <a:spLocks noGrp="1"/>
          </p:cNvSpPr>
          <p:nvPr>
            <p:ph type="title"/>
          </p:nvPr>
        </p:nvSpPr>
        <p:spPr>
          <a:xfrm>
            <a:off x="181675" y="322663"/>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3400">
                <a:latin typeface="Times New Roman"/>
                <a:ea typeface="Times New Roman"/>
                <a:cs typeface="Times New Roman"/>
                <a:sym typeface="Times New Roman"/>
              </a:rPr>
              <a:t>Spotify Strategy – From External Analysis</a:t>
            </a:r>
            <a:r>
              <a:rPr lang="et" sz="3400">
                <a:latin typeface="Times New Roman"/>
                <a:ea typeface="Times New Roman"/>
                <a:cs typeface="Times New Roman"/>
                <a:sym typeface="Times New Roman"/>
              </a:rPr>
              <a:t> </a:t>
            </a:r>
            <a:endParaRPr sz="3400">
              <a:latin typeface="Times New Roman"/>
              <a:ea typeface="Times New Roman"/>
              <a:cs typeface="Times New Roman"/>
              <a:sym typeface="Times New Roman"/>
            </a:endParaRPr>
          </a:p>
        </p:txBody>
      </p:sp>
      <p:sp>
        <p:nvSpPr>
          <p:cNvPr id="268" name="Google Shape;268;p28"/>
          <p:cNvSpPr/>
          <p:nvPr/>
        </p:nvSpPr>
        <p:spPr>
          <a:xfrm>
            <a:off x="80525" y="1148625"/>
            <a:ext cx="8520600" cy="3250800"/>
          </a:xfrm>
          <a:prstGeom prst="roundRect">
            <a:avLst>
              <a:gd name="adj" fmla="val 16667"/>
            </a:avLst>
          </a:prstGeom>
          <a:solidFill>
            <a:srgbClr val="B6D7A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8"/>
          <p:cNvSpPr txBox="1">
            <a:spLocks noGrp="1"/>
          </p:cNvSpPr>
          <p:nvPr>
            <p:ph type="body" idx="1"/>
          </p:nvPr>
        </p:nvSpPr>
        <p:spPr>
          <a:xfrm>
            <a:off x="181675" y="1278650"/>
            <a:ext cx="8520600" cy="3416400"/>
          </a:xfrm>
          <a:prstGeom prst="rect">
            <a:avLst/>
          </a:prstGeom>
        </p:spPr>
        <p:txBody>
          <a:bodyPr spcFirstLastPara="1" wrap="square" lIns="91425" tIns="91425" rIns="91425" bIns="91425" anchor="t" anchorCtr="0">
            <a:noAutofit/>
          </a:bodyPr>
          <a:lstStyle/>
          <a:p>
            <a:pPr marL="0" lvl="0" indent="0" algn="l" rtl="0">
              <a:spcBef>
                <a:spcPts val="1600"/>
              </a:spcBef>
              <a:spcAft>
                <a:spcPts val="1600"/>
              </a:spcAft>
              <a:buNone/>
            </a:pPr>
            <a:r>
              <a:rPr lang="en-US"/>
              <a:t>Macro-Environment: Content Wars- Opportunity			Infrastructure Bill- Opportunity</a:t>
            </a:r>
          </a:p>
          <a:p>
            <a:pPr marL="0" lvl="0" indent="0" algn="l" rtl="0">
              <a:spcBef>
                <a:spcPts val="1600"/>
              </a:spcBef>
              <a:spcAft>
                <a:spcPts val="1600"/>
              </a:spcAft>
              <a:buNone/>
            </a:pPr>
            <a:r>
              <a:rPr lang="en-US"/>
              <a:t>Porter’s Five Forces: Brand Loyalty- Opportunity					Solidifying the Industry-Opportunity	</a:t>
            </a:r>
          </a:p>
          <a:p>
            <a:pPr marL="0" lvl="0" indent="0" algn="l" rtl="0">
              <a:spcBef>
                <a:spcPts val="1600"/>
              </a:spcBef>
              <a:spcAft>
                <a:spcPts val="1600"/>
              </a:spcAft>
              <a:buNone/>
            </a:pPr>
            <a:endParaRPr/>
          </a:p>
        </p:txBody>
      </p:sp>
      <p:sp>
        <p:nvSpPr>
          <p:cNvPr id="270" name="Google Shape;270;p28"/>
          <p:cNvSpPr/>
          <p:nvPr/>
        </p:nvSpPr>
        <p:spPr>
          <a:xfrm>
            <a:off x="91025" y="121500"/>
            <a:ext cx="2821500" cy="92400"/>
          </a:xfrm>
          <a:prstGeom prst="rect">
            <a:avLst/>
          </a:prstGeom>
          <a:solidFill>
            <a:srgbClr val="3F752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8"/>
          <p:cNvSpPr/>
          <p:nvPr/>
        </p:nvSpPr>
        <p:spPr>
          <a:xfrm>
            <a:off x="3091925" y="121500"/>
            <a:ext cx="2821500" cy="92400"/>
          </a:xfrm>
          <a:prstGeom prst="rect">
            <a:avLst/>
          </a:prstGeom>
          <a:solidFill>
            <a:srgbClr val="93D07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8"/>
          <p:cNvSpPr/>
          <p:nvPr/>
        </p:nvSpPr>
        <p:spPr>
          <a:xfrm>
            <a:off x="6158825" y="121500"/>
            <a:ext cx="2821500" cy="92400"/>
          </a:xfrm>
          <a:prstGeom prst="rect">
            <a:avLst/>
          </a:prstGeom>
          <a:solidFill>
            <a:srgbClr val="B7DFA8"/>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28"/>
          <p:cNvSpPr txBox="1">
            <a:spLocks noGrp="1"/>
          </p:cNvSpPr>
          <p:nvPr>
            <p:ph type="title"/>
          </p:nvPr>
        </p:nvSpPr>
        <p:spPr>
          <a:xfrm>
            <a:off x="181675" y="322663"/>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3400">
                <a:latin typeface="Times New Roman"/>
                <a:ea typeface="Times New Roman"/>
                <a:cs typeface="Times New Roman"/>
                <a:sym typeface="Times New Roman"/>
              </a:rPr>
              <a:t>Spotify Strategy – From Internal Analysis </a:t>
            </a:r>
            <a:r>
              <a:rPr lang="et" sz="3400">
                <a:latin typeface="Times New Roman"/>
                <a:ea typeface="Times New Roman"/>
                <a:cs typeface="Times New Roman"/>
                <a:sym typeface="Times New Roman"/>
              </a:rPr>
              <a:t> </a:t>
            </a:r>
            <a:endParaRPr sz="3400">
              <a:latin typeface="Times New Roman"/>
              <a:ea typeface="Times New Roman"/>
              <a:cs typeface="Times New Roman"/>
              <a:sym typeface="Times New Roman"/>
            </a:endParaRPr>
          </a:p>
        </p:txBody>
      </p:sp>
      <p:sp>
        <p:nvSpPr>
          <p:cNvPr id="268" name="Google Shape;268;p28"/>
          <p:cNvSpPr/>
          <p:nvPr/>
        </p:nvSpPr>
        <p:spPr>
          <a:xfrm>
            <a:off x="80525" y="1148625"/>
            <a:ext cx="8520600" cy="3250800"/>
          </a:xfrm>
          <a:prstGeom prst="roundRect">
            <a:avLst>
              <a:gd name="adj" fmla="val 16667"/>
            </a:avLst>
          </a:prstGeom>
          <a:solidFill>
            <a:srgbClr val="B6D7A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8"/>
          <p:cNvSpPr txBox="1">
            <a:spLocks noGrp="1"/>
          </p:cNvSpPr>
          <p:nvPr>
            <p:ph type="body" idx="1"/>
          </p:nvPr>
        </p:nvSpPr>
        <p:spPr>
          <a:xfrm>
            <a:off x="181675" y="1278650"/>
            <a:ext cx="8520600" cy="3416400"/>
          </a:xfrm>
          <a:prstGeom prst="rect">
            <a:avLst/>
          </a:prstGeom>
        </p:spPr>
        <p:txBody>
          <a:bodyPr spcFirstLastPara="1" wrap="square" lIns="91425" tIns="91425" rIns="91425" bIns="91425" anchor="t" anchorCtr="0">
            <a:noAutofit/>
          </a:bodyPr>
          <a:lstStyle/>
          <a:p>
            <a:pPr marL="0" lvl="0" indent="0" algn="l" rtl="0">
              <a:spcBef>
                <a:spcPts val="1600"/>
              </a:spcBef>
              <a:spcAft>
                <a:spcPts val="1600"/>
              </a:spcAft>
              <a:buNone/>
            </a:pPr>
            <a:r>
              <a:rPr lang="en-US"/>
              <a:t>Business Model: Spotify should maintain its business model. Freemium works.</a:t>
            </a:r>
          </a:p>
          <a:p>
            <a:pPr marL="0" lvl="0" indent="0" algn="l" rtl="0">
              <a:spcBef>
                <a:spcPts val="1600"/>
              </a:spcBef>
              <a:spcAft>
                <a:spcPts val="1600"/>
              </a:spcAft>
              <a:buNone/>
            </a:pPr>
            <a:r>
              <a:rPr lang="en-US"/>
              <a:t>Value-Chain: 	Licensing		Data Storage</a:t>
            </a:r>
          </a:p>
          <a:p>
            <a:pPr marL="0" lvl="0" indent="0" algn="l" rtl="0">
              <a:spcBef>
                <a:spcPts val="1600"/>
              </a:spcBef>
              <a:spcAft>
                <a:spcPts val="1600"/>
              </a:spcAft>
              <a:buNone/>
            </a:pPr>
            <a:r>
              <a:rPr lang="en-US"/>
              <a:t>FLS:	Efficiency		Quality</a:t>
            </a:r>
          </a:p>
          <a:p>
            <a:pPr marL="0" lvl="0" indent="0" algn="l" rtl="0">
              <a:spcBef>
                <a:spcPts val="1600"/>
              </a:spcBef>
              <a:spcAft>
                <a:spcPts val="1600"/>
              </a:spcAft>
              <a:buNone/>
            </a:pPr>
            <a:r>
              <a:rPr lang="en-US"/>
              <a:t>Corporate-Level: Horizontally Integrate the company</a:t>
            </a:r>
            <a:endParaRPr/>
          </a:p>
        </p:txBody>
      </p:sp>
      <p:sp>
        <p:nvSpPr>
          <p:cNvPr id="270" name="Google Shape;270;p28"/>
          <p:cNvSpPr/>
          <p:nvPr/>
        </p:nvSpPr>
        <p:spPr>
          <a:xfrm>
            <a:off x="91025" y="121500"/>
            <a:ext cx="2821500" cy="92400"/>
          </a:xfrm>
          <a:prstGeom prst="rect">
            <a:avLst/>
          </a:prstGeom>
          <a:solidFill>
            <a:srgbClr val="3F752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8"/>
          <p:cNvSpPr/>
          <p:nvPr/>
        </p:nvSpPr>
        <p:spPr>
          <a:xfrm>
            <a:off x="3091925" y="121500"/>
            <a:ext cx="2821500" cy="92400"/>
          </a:xfrm>
          <a:prstGeom prst="rect">
            <a:avLst/>
          </a:prstGeom>
          <a:solidFill>
            <a:srgbClr val="93D07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8"/>
          <p:cNvSpPr/>
          <p:nvPr/>
        </p:nvSpPr>
        <p:spPr>
          <a:xfrm>
            <a:off x="6158825" y="121500"/>
            <a:ext cx="2821500" cy="92400"/>
          </a:xfrm>
          <a:prstGeom prst="rect">
            <a:avLst/>
          </a:prstGeom>
          <a:solidFill>
            <a:srgbClr val="B7DFA8"/>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54088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0"/>
        <p:cNvGrpSpPr/>
        <p:nvPr/>
      </p:nvGrpSpPr>
      <p:grpSpPr>
        <a:xfrm>
          <a:off x="0" y="0"/>
          <a:ext cx="0" cy="0"/>
          <a:chOff x="0" y="0"/>
          <a:chExt cx="0" cy="0"/>
        </a:xfrm>
      </p:grpSpPr>
      <p:sp>
        <p:nvSpPr>
          <p:cNvPr id="62" name="Google Shape;62;p14"/>
          <p:cNvSpPr txBox="1">
            <a:spLocks noGrp="1"/>
          </p:cNvSpPr>
          <p:nvPr>
            <p:ph type="title"/>
          </p:nvPr>
        </p:nvSpPr>
        <p:spPr>
          <a:xfrm>
            <a:off x="436187" y="505970"/>
            <a:ext cx="31764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t" sz="2400">
                <a:latin typeface="Times New Roman"/>
                <a:ea typeface="Times New Roman"/>
                <a:cs typeface="Times New Roman"/>
                <a:sym typeface="Times New Roman"/>
              </a:rPr>
              <a:t>Company </a:t>
            </a:r>
            <a:r>
              <a:rPr lang="en-US" sz="2400">
                <a:latin typeface="Times New Roman"/>
                <a:ea typeface="Times New Roman"/>
                <a:cs typeface="Times New Roman"/>
                <a:sym typeface="Times New Roman"/>
              </a:rPr>
              <a:t>Desc</a:t>
            </a:r>
            <a:r>
              <a:rPr lang="et" sz="2400">
                <a:latin typeface="Times New Roman"/>
                <a:ea typeface="Times New Roman"/>
                <a:cs typeface="Times New Roman"/>
                <a:sym typeface="Times New Roman"/>
              </a:rPr>
              <a:t>r</a:t>
            </a:r>
            <a:r>
              <a:rPr lang="en-US" sz="2400">
                <a:latin typeface="Times New Roman"/>
                <a:ea typeface="Times New Roman"/>
                <a:cs typeface="Times New Roman"/>
                <a:sym typeface="Times New Roman"/>
              </a:rPr>
              <a:t>iption</a:t>
            </a:r>
            <a:r>
              <a:rPr lang="et" sz="2400">
                <a:latin typeface="Times New Roman"/>
                <a:ea typeface="Times New Roman"/>
                <a:cs typeface="Times New Roman"/>
                <a:sym typeface="Times New Roman"/>
              </a:rPr>
              <a:t> </a:t>
            </a:r>
            <a:endParaRPr sz="2400">
              <a:latin typeface="Times New Roman"/>
              <a:ea typeface="Times New Roman"/>
              <a:cs typeface="Times New Roman"/>
              <a:sym typeface="Times New Roman"/>
            </a:endParaRPr>
          </a:p>
        </p:txBody>
      </p:sp>
      <p:sp>
        <p:nvSpPr>
          <p:cNvPr id="66" name="Google Shape;66;p14"/>
          <p:cNvSpPr/>
          <p:nvPr/>
        </p:nvSpPr>
        <p:spPr>
          <a:xfrm>
            <a:off x="3617613" y="321400"/>
            <a:ext cx="318000" cy="996900"/>
          </a:xfrm>
          <a:prstGeom prst="chevron">
            <a:avLst>
              <a:gd name="adj" fmla="val 50000"/>
            </a:avLst>
          </a:prstGeom>
          <a:solidFill>
            <a:srgbClr val="93C47D"/>
          </a:solidFill>
          <a:ln w="9525" cap="flat" cmpd="sng">
            <a:solidFill>
              <a:srgbClr val="93C47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4"/>
          <p:cNvSpPr/>
          <p:nvPr/>
        </p:nvSpPr>
        <p:spPr>
          <a:xfrm>
            <a:off x="4547516" y="340425"/>
            <a:ext cx="318000" cy="996900"/>
          </a:xfrm>
          <a:prstGeom prst="chevron">
            <a:avLst>
              <a:gd name="adj" fmla="val 50000"/>
            </a:avLst>
          </a:prstGeom>
          <a:solidFill>
            <a:srgbClr val="6AA84F"/>
          </a:solidFill>
          <a:ln w="9525" cap="flat" cmpd="sng">
            <a:solidFill>
              <a:srgbClr val="6AA84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4"/>
          <p:cNvSpPr/>
          <p:nvPr/>
        </p:nvSpPr>
        <p:spPr>
          <a:xfrm>
            <a:off x="5391839" y="357849"/>
            <a:ext cx="318000" cy="996900"/>
          </a:xfrm>
          <a:prstGeom prst="chevron">
            <a:avLst>
              <a:gd name="adj" fmla="val 50000"/>
            </a:avLst>
          </a:prstGeom>
          <a:solidFill>
            <a:srgbClr val="38761D"/>
          </a:solidFill>
          <a:ln w="9525"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4"/>
          <p:cNvSpPr/>
          <p:nvPr/>
        </p:nvSpPr>
        <p:spPr>
          <a:xfrm>
            <a:off x="6220260" y="373646"/>
            <a:ext cx="318000" cy="996900"/>
          </a:xfrm>
          <a:prstGeom prst="chevron">
            <a:avLst>
              <a:gd name="adj" fmla="val 50000"/>
            </a:avLst>
          </a:prstGeom>
          <a:solidFill>
            <a:srgbClr val="274E13"/>
          </a:solidFill>
          <a:ln w="9525" cap="flat" cmpd="sng">
            <a:solidFill>
              <a:srgbClr val="274E1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5" name="Google Shape;75;p14"/>
          <p:cNvCxnSpPr/>
          <p:nvPr/>
        </p:nvCxnSpPr>
        <p:spPr>
          <a:xfrm>
            <a:off x="700725" y="2127275"/>
            <a:ext cx="0" cy="0"/>
          </a:xfrm>
          <a:prstGeom prst="straightConnector1">
            <a:avLst/>
          </a:prstGeom>
          <a:noFill/>
          <a:ln w="9525" cap="flat" cmpd="sng">
            <a:solidFill>
              <a:schemeClr val="dk2"/>
            </a:solidFill>
            <a:prstDash val="solid"/>
            <a:round/>
            <a:headEnd type="none" w="med" len="med"/>
            <a:tailEnd type="none" w="med" len="med"/>
          </a:ln>
        </p:spPr>
      </p:cxnSp>
      <p:sp>
        <p:nvSpPr>
          <p:cNvPr id="83" name="Google Shape;83;p14"/>
          <p:cNvSpPr/>
          <p:nvPr/>
        </p:nvSpPr>
        <p:spPr>
          <a:xfrm>
            <a:off x="158925" y="137700"/>
            <a:ext cx="2821500" cy="92400"/>
          </a:xfrm>
          <a:prstGeom prst="rect">
            <a:avLst/>
          </a:prstGeom>
          <a:solidFill>
            <a:srgbClr val="3F752B"/>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4"/>
          <p:cNvSpPr/>
          <p:nvPr/>
        </p:nvSpPr>
        <p:spPr>
          <a:xfrm>
            <a:off x="3237450" y="137700"/>
            <a:ext cx="2821500" cy="92400"/>
          </a:xfrm>
          <a:prstGeom prst="rect">
            <a:avLst/>
          </a:prstGeom>
          <a:solidFill>
            <a:srgbClr val="93D07B"/>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4"/>
          <p:cNvSpPr/>
          <p:nvPr/>
        </p:nvSpPr>
        <p:spPr>
          <a:xfrm>
            <a:off x="6239975" y="137700"/>
            <a:ext cx="2821500" cy="92400"/>
          </a:xfrm>
          <a:prstGeom prst="rect">
            <a:avLst/>
          </a:prstGeom>
          <a:solidFill>
            <a:srgbClr val="B7DFA8"/>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TextBox 4">
            <a:extLst>
              <a:ext uri="{FF2B5EF4-FFF2-40B4-BE49-F238E27FC236}">
                <a16:creationId xmlns:a16="http://schemas.microsoft.com/office/drawing/2014/main" id="{1B8AD309-938E-4DC7-A327-2943FA6ED37F}"/>
              </a:ext>
            </a:extLst>
          </p:cNvPr>
          <p:cNvSpPr txBox="1"/>
          <p:nvPr/>
        </p:nvSpPr>
        <p:spPr>
          <a:xfrm>
            <a:off x="984061" y="1924594"/>
            <a:ext cx="7744303" cy="1600438"/>
          </a:xfrm>
          <a:prstGeom prst="rect">
            <a:avLst/>
          </a:prstGeom>
          <a:solidFill>
            <a:srgbClr val="92D050"/>
          </a:solidFill>
        </p:spPr>
        <p:txBody>
          <a:bodyPr wrap="square" rtlCol="0">
            <a:spAutoFit/>
          </a:bodyPr>
          <a:lstStyle/>
          <a:p>
            <a:pPr marL="285750" indent="-285750">
              <a:buFont typeface="Arial" panose="020B0604020202020204" pitchFamily="34" charset="0"/>
              <a:buChar char="•"/>
            </a:pPr>
            <a:r>
              <a:rPr lang="en-US">
                <a:latin typeface="Times New Roman"/>
                <a:cs typeface="Times New Roman"/>
                <a:sym typeface="Times New Roman"/>
              </a:rPr>
              <a:t>Spotify – Audio streaming service </a:t>
            </a:r>
          </a:p>
          <a:p>
            <a:pPr marL="285750" indent="-285750">
              <a:buFont typeface="Arial" panose="020B0604020202020204" pitchFamily="34" charset="0"/>
              <a:buChar char="•"/>
            </a:pPr>
            <a:r>
              <a:rPr lang="en-US">
                <a:latin typeface="Times New Roman"/>
                <a:cs typeface="Times New Roman"/>
                <a:sym typeface="Times New Roman"/>
              </a:rPr>
              <a:t>Created as a response to audio piracy </a:t>
            </a:r>
          </a:p>
          <a:p>
            <a:pPr marL="285750" indent="-285750">
              <a:buFont typeface="Arial" panose="020B0604020202020204" pitchFamily="34" charset="0"/>
              <a:buChar char="•"/>
            </a:pPr>
            <a:r>
              <a:rPr lang="en-US">
                <a:latin typeface="Times New Roman"/>
                <a:cs typeface="Times New Roman"/>
                <a:sym typeface="Times New Roman"/>
              </a:rPr>
              <a:t>Creates easy access to digital music</a:t>
            </a:r>
          </a:p>
          <a:p>
            <a:pPr marL="285750" indent="-285750">
              <a:buFont typeface="Arial" panose="020B0604020202020204" pitchFamily="34" charset="0"/>
              <a:buChar char="•"/>
            </a:pPr>
            <a:r>
              <a:rPr lang="en-US">
                <a:latin typeface="Times New Roman"/>
                <a:cs typeface="Times New Roman"/>
                <a:sym typeface="Times New Roman"/>
              </a:rPr>
              <a:t>Allows artists and record labels to make money </a:t>
            </a:r>
          </a:p>
          <a:p>
            <a:endParaRPr lang="en-US">
              <a:latin typeface="Times New Roman"/>
              <a:cs typeface="Times New Roman"/>
              <a:sym typeface="Times New Roman"/>
            </a:endParaRPr>
          </a:p>
          <a:p>
            <a:endParaRPr lang="en-US">
              <a:latin typeface="Times New Roman"/>
              <a:cs typeface="Times New Roman"/>
              <a:sym typeface="Times New Roman"/>
            </a:endParaRP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167225" y="2138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400">
                <a:latin typeface="Times New Roman"/>
                <a:ea typeface="Times New Roman"/>
                <a:cs typeface="Times New Roman"/>
                <a:sym typeface="Times New Roman"/>
              </a:rPr>
              <a:t>Global Industry Classification Standard - Spotify</a:t>
            </a:r>
            <a:endParaRPr sz="2400">
              <a:latin typeface="Times New Roman"/>
              <a:ea typeface="Times New Roman"/>
              <a:cs typeface="Times New Roman"/>
              <a:sym typeface="Times New Roman"/>
            </a:endParaRPr>
          </a:p>
        </p:txBody>
      </p:sp>
      <p:sp>
        <p:nvSpPr>
          <p:cNvPr id="93" name="Google Shape;93;p15"/>
          <p:cNvSpPr/>
          <p:nvPr/>
        </p:nvSpPr>
        <p:spPr>
          <a:xfrm>
            <a:off x="167225" y="121500"/>
            <a:ext cx="2821500" cy="92400"/>
          </a:xfrm>
          <a:prstGeom prst="rect">
            <a:avLst/>
          </a:prstGeom>
          <a:solidFill>
            <a:srgbClr val="3F752B"/>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5"/>
          <p:cNvSpPr/>
          <p:nvPr/>
        </p:nvSpPr>
        <p:spPr>
          <a:xfrm>
            <a:off x="3161250" y="121500"/>
            <a:ext cx="2821500" cy="92400"/>
          </a:xfrm>
          <a:prstGeom prst="rect">
            <a:avLst/>
          </a:prstGeom>
          <a:solidFill>
            <a:srgbClr val="93D07B"/>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a:off x="6155275" y="121500"/>
            <a:ext cx="2821500" cy="92400"/>
          </a:xfrm>
          <a:prstGeom prst="rect">
            <a:avLst/>
          </a:prstGeom>
          <a:solidFill>
            <a:srgbClr val="B7DFA8"/>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5"/>
          <p:cNvSpPr/>
          <p:nvPr/>
        </p:nvSpPr>
        <p:spPr>
          <a:xfrm>
            <a:off x="315951" y="894015"/>
            <a:ext cx="2276316" cy="3014451"/>
          </a:xfrm>
          <a:prstGeom prst="flowChartAlternateProcess">
            <a:avLst/>
          </a:prstGeom>
          <a:solidFill>
            <a:srgbClr val="B7DFA8"/>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5"/>
          <p:cNvSpPr txBox="1"/>
          <p:nvPr/>
        </p:nvSpPr>
        <p:spPr>
          <a:xfrm>
            <a:off x="385800" y="920054"/>
            <a:ext cx="2276316" cy="2132831"/>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t" sz="1800">
                <a:latin typeface="Times New Roman"/>
                <a:ea typeface="Times New Roman"/>
                <a:cs typeface="Times New Roman"/>
                <a:sym typeface="Times New Roman"/>
              </a:rPr>
              <a:t>Direct Competitors </a:t>
            </a:r>
            <a:endParaRPr sz="1800">
              <a:latin typeface="Times New Roman"/>
              <a:ea typeface="Times New Roman"/>
              <a:cs typeface="Times New Roman"/>
              <a:sym typeface="Times New Roman"/>
            </a:endParaRPr>
          </a:p>
          <a:p>
            <a:pPr marL="0" lvl="0" indent="0" algn="l" rtl="0">
              <a:spcBef>
                <a:spcPts val="0"/>
              </a:spcBef>
              <a:spcAft>
                <a:spcPts val="0"/>
              </a:spcAft>
              <a:buNone/>
            </a:pPr>
            <a:endParaRPr sz="180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t" sz="1800">
                <a:latin typeface="Times New Roman"/>
                <a:ea typeface="Times New Roman"/>
                <a:cs typeface="Times New Roman"/>
                <a:sym typeface="Times New Roman"/>
              </a:rPr>
              <a:t> </a:t>
            </a:r>
            <a:r>
              <a:rPr lang="en-US" sz="1800">
                <a:latin typeface="Times New Roman"/>
                <a:ea typeface="Times New Roman"/>
                <a:cs typeface="Times New Roman"/>
                <a:sym typeface="Times New Roman"/>
              </a:rPr>
              <a:t>The Walt Disney Company</a:t>
            </a:r>
            <a:endParaRPr sz="180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endParaRPr sz="180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t" sz="1800">
                <a:latin typeface="Times New Roman"/>
                <a:ea typeface="Times New Roman"/>
                <a:cs typeface="Times New Roman"/>
                <a:sym typeface="Times New Roman"/>
              </a:rPr>
              <a:t> </a:t>
            </a:r>
            <a:r>
              <a:rPr lang="en-US" sz="1800">
                <a:latin typeface="Times New Roman"/>
                <a:ea typeface="Times New Roman"/>
                <a:cs typeface="Times New Roman"/>
                <a:sym typeface="Times New Roman"/>
              </a:rPr>
              <a:t>Netflix, Inc.</a:t>
            </a:r>
            <a:endParaRPr sz="180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endParaRPr sz="180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t" sz="1800">
                <a:latin typeface="Times New Roman"/>
                <a:ea typeface="Times New Roman"/>
                <a:cs typeface="Times New Roman"/>
                <a:sym typeface="Times New Roman"/>
              </a:rPr>
              <a:t> </a:t>
            </a:r>
            <a:r>
              <a:rPr lang="en-US" sz="1800">
                <a:latin typeface="Times New Roman"/>
                <a:ea typeface="Times New Roman"/>
                <a:cs typeface="Times New Roman"/>
                <a:sym typeface="Times New Roman"/>
              </a:rPr>
              <a:t>AMC Entertainment Holdings, Inc.</a:t>
            </a:r>
            <a:endParaRPr sz="180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endParaRPr sz="1800">
              <a:latin typeface="Times New Roman"/>
              <a:ea typeface="Times New Roman"/>
              <a:cs typeface="Times New Roman"/>
              <a:sym typeface="Times New Roman"/>
            </a:endParaRPr>
          </a:p>
          <a:p>
            <a:pPr marL="0" lvl="0" indent="0" algn="l" rtl="0">
              <a:spcBef>
                <a:spcPts val="0"/>
              </a:spcBef>
              <a:spcAft>
                <a:spcPts val="0"/>
              </a:spcAft>
              <a:buNone/>
            </a:pPr>
            <a:endParaRPr sz="1800">
              <a:latin typeface="Times New Roman"/>
              <a:ea typeface="Times New Roman"/>
              <a:cs typeface="Times New Roman"/>
              <a:sym typeface="Times New Roman"/>
            </a:endParaRPr>
          </a:p>
          <a:p>
            <a:pPr marL="0" lvl="0" indent="0" algn="l" rtl="0">
              <a:spcBef>
                <a:spcPts val="0"/>
              </a:spcBef>
              <a:spcAft>
                <a:spcPts val="0"/>
              </a:spcAft>
              <a:buNone/>
            </a:pPr>
            <a:endParaRPr sz="1800">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sp>
        <p:nvSpPr>
          <p:cNvPr id="2" name="Freeform: Shape 1">
            <a:extLst>
              <a:ext uri="{FF2B5EF4-FFF2-40B4-BE49-F238E27FC236}">
                <a16:creationId xmlns:a16="http://schemas.microsoft.com/office/drawing/2014/main" id="{62AC5A9E-5CD2-4064-A916-C27B1FB1CD49}"/>
              </a:ext>
            </a:extLst>
          </p:cNvPr>
          <p:cNvSpPr/>
          <p:nvPr/>
        </p:nvSpPr>
        <p:spPr>
          <a:xfrm>
            <a:off x="2951018" y="2957224"/>
            <a:ext cx="5119520" cy="955164"/>
          </a:xfrm>
          <a:custGeom>
            <a:avLst/>
            <a:gdLst>
              <a:gd name="connsiteX0" fmla="*/ 653143 w 4084320"/>
              <a:gd name="connsiteY0" fmla="*/ 0 h 923109"/>
              <a:gd name="connsiteX1" fmla="*/ 0 w 4084320"/>
              <a:gd name="connsiteY1" fmla="*/ 923109 h 923109"/>
              <a:gd name="connsiteX2" fmla="*/ 4084320 w 4084320"/>
              <a:gd name="connsiteY2" fmla="*/ 914400 h 923109"/>
              <a:gd name="connsiteX3" fmla="*/ 3405052 w 4084320"/>
              <a:gd name="connsiteY3" fmla="*/ 0 h 923109"/>
              <a:gd name="connsiteX4" fmla="*/ 653143 w 4084320"/>
              <a:gd name="connsiteY4" fmla="*/ 0 h 923109"/>
              <a:gd name="connsiteX0" fmla="*/ 653143 w 4035764"/>
              <a:gd name="connsiteY0" fmla="*/ 0 h 923109"/>
              <a:gd name="connsiteX1" fmla="*/ 0 w 4035764"/>
              <a:gd name="connsiteY1" fmla="*/ 923109 h 923109"/>
              <a:gd name="connsiteX2" fmla="*/ 4035764 w 4035764"/>
              <a:gd name="connsiteY2" fmla="*/ 914400 h 923109"/>
              <a:gd name="connsiteX3" fmla="*/ 3405052 w 4035764"/>
              <a:gd name="connsiteY3" fmla="*/ 0 h 923109"/>
              <a:gd name="connsiteX4" fmla="*/ 653143 w 4035764"/>
              <a:gd name="connsiteY4" fmla="*/ 0 h 923109"/>
              <a:gd name="connsiteX0" fmla="*/ 653143 w 4035764"/>
              <a:gd name="connsiteY0" fmla="*/ 0 h 923109"/>
              <a:gd name="connsiteX1" fmla="*/ 0 w 4035764"/>
              <a:gd name="connsiteY1" fmla="*/ 923109 h 923109"/>
              <a:gd name="connsiteX2" fmla="*/ 4035764 w 4035764"/>
              <a:gd name="connsiteY2" fmla="*/ 914400 h 923109"/>
              <a:gd name="connsiteX3" fmla="*/ 3445516 w 4035764"/>
              <a:gd name="connsiteY3" fmla="*/ 0 h 923109"/>
              <a:gd name="connsiteX4" fmla="*/ 653143 w 4035764"/>
              <a:gd name="connsiteY4" fmla="*/ 0 h 923109"/>
              <a:gd name="connsiteX0" fmla="*/ 604587 w 3987208"/>
              <a:gd name="connsiteY0" fmla="*/ 0 h 914400"/>
              <a:gd name="connsiteX1" fmla="*/ 0 w 3987208"/>
              <a:gd name="connsiteY1" fmla="*/ 913161 h 914400"/>
              <a:gd name="connsiteX2" fmla="*/ 3987208 w 3987208"/>
              <a:gd name="connsiteY2" fmla="*/ 914400 h 914400"/>
              <a:gd name="connsiteX3" fmla="*/ 3396960 w 3987208"/>
              <a:gd name="connsiteY3" fmla="*/ 0 h 914400"/>
              <a:gd name="connsiteX4" fmla="*/ 604587 w 3987208"/>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7208" h="914400">
                <a:moveTo>
                  <a:pt x="604587" y="0"/>
                </a:moveTo>
                <a:lnTo>
                  <a:pt x="0" y="913161"/>
                </a:lnTo>
                <a:lnTo>
                  <a:pt x="3987208" y="914400"/>
                </a:lnTo>
                <a:lnTo>
                  <a:pt x="3396960" y="0"/>
                </a:lnTo>
                <a:lnTo>
                  <a:pt x="604587" y="0"/>
                </a:lnTo>
                <a:close/>
              </a:path>
            </a:pathLst>
          </a:custGeom>
          <a:solidFill>
            <a:srgbClr val="00CC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7BDCFD9-BEE6-4351-8C6E-AB4D9882614E}"/>
              </a:ext>
            </a:extLst>
          </p:cNvPr>
          <p:cNvSpPr txBox="1"/>
          <p:nvPr/>
        </p:nvSpPr>
        <p:spPr>
          <a:xfrm>
            <a:off x="2304288" y="4645152"/>
            <a:ext cx="184731" cy="307777"/>
          </a:xfrm>
          <a:prstGeom prst="rect">
            <a:avLst/>
          </a:prstGeom>
          <a:noFill/>
        </p:spPr>
        <p:txBody>
          <a:bodyPr wrap="square" rtlCol="0">
            <a:spAutoFit/>
          </a:bodyPr>
          <a:lstStyle/>
          <a:p>
            <a:endParaRPr lang="en-US"/>
          </a:p>
        </p:txBody>
      </p:sp>
      <p:sp>
        <p:nvSpPr>
          <p:cNvPr id="12" name="Freeform: Shape 11">
            <a:extLst>
              <a:ext uri="{FF2B5EF4-FFF2-40B4-BE49-F238E27FC236}">
                <a16:creationId xmlns:a16="http://schemas.microsoft.com/office/drawing/2014/main" id="{39B03097-7769-4C16-9A5D-EC895EF110ED}"/>
              </a:ext>
            </a:extLst>
          </p:cNvPr>
          <p:cNvSpPr/>
          <p:nvPr/>
        </p:nvSpPr>
        <p:spPr>
          <a:xfrm>
            <a:off x="2056422" y="3934505"/>
            <a:ext cx="6920353" cy="969201"/>
          </a:xfrm>
          <a:custGeom>
            <a:avLst/>
            <a:gdLst>
              <a:gd name="connsiteX0" fmla="*/ 653143 w 4084320"/>
              <a:gd name="connsiteY0" fmla="*/ 0 h 923109"/>
              <a:gd name="connsiteX1" fmla="*/ 0 w 4084320"/>
              <a:gd name="connsiteY1" fmla="*/ 923109 h 923109"/>
              <a:gd name="connsiteX2" fmla="*/ 4084320 w 4084320"/>
              <a:gd name="connsiteY2" fmla="*/ 914400 h 923109"/>
              <a:gd name="connsiteX3" fmla="*/ 3405052 w 4084320"/>
              <a:gd name="connsiteY3" fmla="*/ 0 h 923109"/>
              <a:gd name="connsiteX4" fmla="*/ 653143 w 4084320"/>
              <a:gd name="connsiteY4" fmla="*/ 0 h 923109"/>
              <a:gd name="connsiteX0" fmla="*/ 503060 w 4084320"/>
              <a:gd name="connsiteY0" fmla="*/ 0 h 923109"/>
              <a:gd name="connsiteX1" fmla="*/ 0 w 4084320"/>
              <a:gd name="connsiteY1" fmla="*/ 923109 h 923109"/>
              <a:gd name="connsiteX2" fmla="*/ 4084320 w 4084320"/>
              <a:gd name="connsiteY2" fmla="*/ 914400 h 923109"/>
              <a:gd name="connsiteX3" fmla="*/ 3405052 w 4084320"/>
              <a:gd name="connsiteY3" fmla="*/ 0 h 923109"/>
              <a:gd name="connsiteX4" fmla="*/ 503060 w 4084320"/>
              <a:gd name="connsiteY4" fmla="*/ 0 h 923109"/>
              <a:gd name="connsiteX0" fmla="*/ 503060 w 4084320"/>
              <a:gd name="connsiteY0" fmla="*/ 0 h 923109"/>
              <a:gd name="connsiteX1" fmla="*/ 0 w 4084320"/>
              <a:gd name="connsiteY1" fmla="*/ 923109 h 923109"/>
              <a:gd name="connsiteX2" fmla="*/ 4084320 w 4084320"/>
              <a:gd name="connsiteY2" fmla="*/ 914400 h 923109"/>
              <a:gd name="connsiteX3" fmla="*/ 3575601 w 4084320"/>
              <a:gd name="connsiteY3" fmla="*/ 9144 h 923109"/>
              <a:gd name="connsiteX4" fmla="*/ 503060 w 4084320"/>
              <a:gd name="connsiteY4" fmla="*/ 0 h 923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4320" h="923109">
                <a:moveTo>
                  <a:pt x="503060" y="0"/>
                </a:moveTo>
                <a:lnTo>
                  <a:pt x="0" y="923109"/>
                </a:lnTo>
                <a:lnTo>
                  <a:pt x="4084320" y="914400"/>
                </a:lnTo>
                <a:lnTo>
                  <a:pt x="3575601" y="9144"/>
                </a:lnTo>
                <a:lnTo>
                  <a:pt x="503060" y="0"/>
                </a:lnTo>
                <a:close/>
              </a:path>
            </a:pathLst>
          </a:custGeom>
          <a:solidFill>
            <a:srgbClr val="00CC6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A3A677B-C7F4-4F44-A537-01B32838758D}"/>
              </a:ext>
            </a:extLst>
          </p:cNvPr>
          <p:cNvSpPr/>
          <p:nvPr/>
        </p:nvSpPr>
        <p:spPr>
          <a:xfrm>
            <a:off x="3752317" y="1933739"/>
            <a:ext cx="3516923" cy="982421"/>
          </a:xfrm>
          <a:custGeom>
            <a:avLst/>
            <a:gdLst>
              <a:gd name="connsiteX0" fmla="*/ 653143 w 4084320"/>
              <a:gd name="connsiteY0" fmla="*/ 0 h 923109"/>
              <a:gd name="connsiteX1" fmla="*/ 0 w 4084320"/>
              <a:gd name="connsiteY1" fmla="*/ 923109 h 923109"/>
              <a:gd name="connsiteX2" fmla="*/ 4084320 w 4084320"/>
              <a:gd name="connsiteY2" fmla="*/ 914400 h 923109"/>
              <a:gd name="connsiteX3" fmla="*/ 3405052 w 4084320"/>
              <a:gd name="connsiteY3" fmla="*/ 0 h 923109"/>
              <a:gd name="connsiteX4" fmla="*/ 653143 w 4084320"/>
              <a:gd name="connsiteY4" fmla="*/ 0 h 923109"/>
              <a:gd name="connsiteX0" fmla="*/ 959228 w 4084320"/>
              <a:gd name="connsiteY0" fmla="*/ 107950 h 923109"/>
              <a:gd name="connsiteX1" fmla="*/ 0 w 4084320"/>
              <a:gd name="connsiteY1" fmla="*/ 923109 h 923109"/>
              <a:gd name="connsiteX2" fmla="*/ 4084320 w 4084320"/>
              <a:gd name="connsiteY2" fmla="*/ 914400 h 923109"/>
              <a:gd name="connsiteX3" fmla="*/ 3405052 w 4084320"/>
              <a:gd name="connsiteY3" fmla="*/ 0 h 923109"/>
              <a:gd name="connsiteX4" fmla="*/ 959228 w 4084320"/>
              <a:gd name="connsiteY4" fmla="*/ 107950 h 923109"/>
              <a:gd name="connsiteX0" fmla="*/ 1054879 w 4084320"/>
              <a:gd name="connsiteY0" fmla="*/ 0 h 923109"/>
              <a:gd name="connsiteX1" fmla="*/ 0 w 4084320"/>
              <a:gd name="connsiteY1" fmla="*/ 923109 h 923109"/>
              <a:gd name="connsiteX2" fmla="*/ 4084320 w 4084320"/>
              <a:gd name="connsiteY2" fmla="*/ 914400 h 923109"/>
              <a:gd name="connsiteX3" fmla="*/ 3405052 w 4084320"/>
              <a:gd name="connsiteY3" fmla="*/ 0 h 923109"/>
              <a:gd name="connsiteX4" fmla="*/ 1054879 w 4084320"/>
              <a:gd name="connsiteY4" fmla="*/ 0 h 923109"/>
              <a:gd name="connsiteX0" fmla="*/ 1054879 w 4084320"/>
              <a:gd name="connsiteY0" fmla="*/ 0 h 923109"/>
              <a:gd name="connsiteX1" fmla="*/ 0 w 4084320"/>
              <a:gd name="connsiteY1" fmla="*/ 923109 h 923109"/>
              <a:gd name="connsiteX2" fmla="*/ 4084320 w 4084320"/>
              <a:gd name="connsiteY2" fmla="*/ 914400 h 923109"/>
              <a:gd name="connsiteX3" fmla="*/ 3299836 w 4084320"/>
              <a:gd name="connsiteY3" fmla="*/ 171450 h 923109"/>
              <a:gd name="connsiteX4" fmla="*/ 1054879 w 4084320"/>
              <a:gd name="connsiteY4" fmla="*/ 0 h 923109"/>
              <a:gd name="connsiteX0" fmla="*/ 1054879 w 4084320"/>
              <a:gd name="connsiteY0" fmla="*/ 0 h 923109"/>
              <a:gd name="connsiteX1" fmla="*/ 0 w 4084320"/>
              <a:gd name="connsiteY1" fmla="*/ 923109 h 923109"/>
              <a:gd name="connsiteX2" fmla="*/ 4084320 w 4084320"/>
              <a:gd name="connsiteY2" fmla="*/ 914400 h 923109"/>
              <a:gd name="connsiteX3" fmla="*/ 3098968 w 4084320"/>
              <a:gd name="connsiteY3" fmla="*/ 6350 h 923109"/>
              <a:gd name="connsiteX4" fmla="*/ 1054879 w 4084320"/>
              <a:gd name="connsiteY4" fmla="*/ 0 h 923109"/>
              <a:gd name="connsiteX0" fmla="*/ 1030744 w 4084320"/>
              <a:gd name="connsiteY0" fmla="*/ 0 h 923109"/>
              <a:gd name="connsiteX1" fmla="*/ 0 w 4084320"/>
              <a:gd name="connsiteY1" fmla="*/ 923109 h 923109"/>
              <a:gd name="connsiteX2" fmla="*/ 4084320 w 4084320"/>
              <a:gd name="connsiteY2" fmla="*/ 914400 h 923109"/>
              <a:gd name="connsiteX3" fmla="*/ 3098968 w 4084320"/>
              <a:gd name="connsiteY3" fmla="*/ 6350 h 923109"/>
              <a:gd name="connsiteX4" fmla="*/ 1030744 w 4084320"/>
              <a:gd name="connsiteY4" fmla="*/ 0 h 923109"/>
              <a:gd name="connsiteX0" fmla="*/ 958340 w 4084320"/>
              <a:gd name="connsiteY0" fmla="*/ 0 h 932977"/>
              <a:gd name="connsiteX1" fmla="*/ 0 w 4084320"/>
              <a:gd name="connsiteY1" fmla="*/ 932977 h 932977"/>
              <a:gd name="connsiteX2" fmla="*/ 4084320 w 4084320"/>
              <a:gd name="connsiteY2" fmla="*/ 924268 h 932977"/>
              <a:gd name="connsiteX3" fmla="*/ 3098968 w 4084320"/>
              <a:gd name="connsiteY3" fmla="*/ 16218 h 932977"/>
              <a:gd name="connsiteX4" fmla="*/ 958340 w 4084320"/>
              <a:gd name="connsiteY4" fmla="*/ 0 h 932977"/>
              <a:gd name="connsiteX0" fmla="*/ 958340 w 4084320"/>
              <a:gd name="connsiteY0" fmla="*/ 0 h 932977"/>
              <a:gd name="connsiteX1" fmla="*/ 0 w 4084320"/>
              <a:gd name="connsiteY1" fmla="*/ 932977 h 932977"/>
              <a:gd name="connsiteX2" fmla="*/ 4084320 w 4084320"/>
              <a:gd name="connsiteY2" fmla="*/ 924268 h 932977"/>
              <a:gd name="connsiteX3" fmla="*/ 3147237 w 4084320"/>
              <a:gd name="connsiteY3" fmla="*/ 6350 h 932977"/>
              <a:gd name="connsiteX4" fmla="*/ 958340 w 4084320"/>
              <a:gd name="connsiteY4" fmla="*/ 0 h 932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4320" h="932977">
                <a:moveTo>
                  <a:pt x="958340" y="0"/>
                </a:moveTo>
                <a:lnTo>
                  <a:pt x="0" y="932977"/>
                </a:lnTo>
                <a:lnTo>
                  <a:pt x="4084320" y="924268"/>
                </a:lnTo>
                <a:lnTo>
                  <a:pt x="3147237" y="6350"/>
                </a:lnTo>
                <a:lnTo>
                  <a:pt x="958340" y="0"/>
                </a:lnTo>
                <a:close/>
              </a:path>
            </a:pathLst>
          </a:custGeom>
          <a:solidFill>
            <a:srgbClr val="66FF6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a:extLst>
              <a:ext uri="{FF2B5EF4-FFF2-40B4-BE49-F238E27FC236}">
                <a16:creationId xmlns:a16="http://schemas.microsoft.com/office/drawing/2014/main" id="{F944599C-D4D9-401D-93DA-D724A9F1265D}"/>
              </a:ext>
            </a:extLst>
          </p:cNvPr>
          <p:cNvSpPr/>
          <p:nvPr/>
        </p:nvSpPr>
        <p:spPr>
          <a:xfrm>
            <a:off x="4650854" y="640388"/>
            <a:ext cx="1754022" cy="1231511"/>
          </a:xfrm>
          <a:prstGeom prst="triangle">
            <a:avLst/>
          </a:prstGeom>
          <a:solidFill>
            <a:srgbClr val="CC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a:r>
              <a:rPr lang="en-US" b="1">
                <a:solidFill>
                  <a:schemeClr val="tx1"/>
                </a:solidFill>
              </a:rPr>
              <a:t>Sector: Comm. Services</a:t>
            </a:r>
          </a:p>
        </p:txBody>
      </p:sp>
      <p:sp>
        <p:nvSpPr>
          <p:cNvPr id="9" name="TextBox 8">
            <a:extLst>
              <a:ext uri="{FF2B5EF4-FFF2-40B4-BE49-F238E27FC236}">
                <a16:creationId xmlns:a16="http://schemas.microsoft.com/office/drawing/2014/main" id="{9E464908-DA17-440F-B8B0-CBD343E4EB8A}"/>
              </a:ext>
            </a:extLst>
          </p:cNvPr>
          <p:cNvSpPr txBox="1"/>
          <p:nvPr/>
        </p:nvSpPr>
        <p:spPr>
          <a:xfrm>
            <a:off x="4441267" y="2379509"/>
            <a:ext cx="2173197" cy="523220"/>
          </a:xfrm>
          <a:prstGeom prst="rect">
            <a:avLst/>
          </a:prstGeom>
          <a:solidFill>
            <a:srgbClr val="66FF66"/>
          </a:solidFill>
          <a:ln>
            <a:solidFill>
              <a:srgbClr val="66FF66"/>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a:t>Industry Group: Media and Entertainment</a:t>
            </a:r>
          </a:p>
        </p:txBody>
      </p:sp>
      <p:sp>
        <p:nvSpPr>
          <p:cNvPr id="10" name="TextBox 9">
            <a:extLst>
              <a:ext uri="{FF2B5EF4-FFF2-40B4-BE49-F238E27FC236}">
                <a16:creationId xmlns:a16="http://schemas.microsoft.com/office/drawing/2014/main" id="{0B48E2EB-E2A1-428C-9041-A5A85518A94D}"/>
              </a:ext>
            </a:extLst>
          </p:cNvPr>
          <p:cNvSpPr txBox="1"/>
          <p:nvPr/>
        </p:nvSpPr>
        <p:spPr>
          <a:xfrm>
            <a:off x="4291446" y="3308635"/>
            <a:ext cx="2309276" cy="307777"/>
          </a:xfrm>
          <a:prstGeom prst="rect">
            <a:avLst/>
          </a:prstGeom>
          <a:solidFill>
            <a:srgbClr val="00CC00"/>
          </a:solidFill>
          <a:ln>
            <a:solidFill>
              <a:srgbClr val="00CC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a:solidFill>
                  <a:schemeClr val="tx1"/>
                </a:solidFill>
              </a:rPr>
              <a:t>Industry: Entertainment</a:t>
            </a:r>
          </a:p>
        </p:txBody>
      </p:sp>
      <p:sp>
        <p:nvSpPr>
          <p:cNvPr id="11" name="TextBox 10">
            <a:extLst>
              <a:ext uri="{FF2B5EF4-FFF2-40B4-BE49-F238E27FC236}">
                <a16:creationId xmlns:a16="http://schemas.microsoft.com/office/drawing/2014/main" id="{3E4CAE71-7E92-41B7-A511-558999B0C82C}"/>
              </a:ext>
            </a:extLst>
          </p:cNvPr>
          <p:cNvSpPr txBox="1"/>
          <p:nvPr/>
        </p:nvSpPr>
        <p:spPr>
          <a:xfrm>
            <a:off x="3836113" y="4192065"/>
            <a:ext cx="3948545" cy="307777"/>
          </a:xfrm>
          <a:prstGeom prst="rect">
            <a:avLst/>
          </a:prstGeom>
          <a:solidFill>
            <a:srgbClr val="00CC66"/>
          </a:solidFill>
          <a:ln>
            <a:solidFill>
              <a:srgbClr val="00CC66"/>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a:t>Sub-Industry: Movies and Entertainment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2"/>
        <p:cNvGrpSpPr/>
        <p:nvPr/>
      </p:nvGrpSpPr>
      <p:grpSpPr>
        <a:xfrm>
          <a:off x="0" y="0"/>
          <a:ext cx="0" cy="0"/>
          <a:chOff x="0" y="0"/>
          <a:chExt cx="0" cy="0"/>
        </a:xfrm>
      </p:grpSpPr>
      <p:sp>
        <p:nvSpPr>
          <p:cNvPr id="104" name="Google Shape;104;p16"/>
          <p:cNvSpPr/>
          <p:nvPr/>
        </p:nvSpPr>
        <p:spPr>
          <a:xfrm>
            <a:off x="0" y="-12700"/>
            <a:ext cx="3960586" cy="5143500"/>
          </a:xfrm>
          <a:prstGeom prst="rect">
            <a:avLst/>
          </a:prstGeom>
          <a:solidFill>
            <a:srgbClr val="B7DFA8"/>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6"/>
          <p:cNvSpPr txBox="1"/>
          <p:nvPr/>
        </p:nvSpPr>
        <p:spPr>
          <a:xfrm>
            <a:off x="2296905" y="190500"/>
            <a:ext cx="3884736" cy="558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t" sz="2800">
                <a:solidFill>
                  <a:schemeClr val="dk1"/>
                </a:solidFill>
                <a:latin typeface="Times New Roman"/>
                <a:ea typeface="Times New Roman"/>
                <a:cs typeface="Times New Roman"/>
                <a:sym typeface="Times New Roman"/>
              </a:rPr>
              <a:t>Business Model</a:t>
            </a:r>
            <a:r>
              <a:rPr lang="en-US" sz="2800">
                <a:solidFill>
                  <a:schemeClr val="dk1"/>
                </a:solidFill>
                <a:latin typeface="Times New Roman"/>
                <a:ea typeface="Times New Roman"/>
                <a:cs typeface="Times New Roman"/>
                <a:sym typeface="Times New Roman"/>
              </a:rPr>
              <a:t> - Spotify</a:t>
            </a:r>
            <a:r>
              <a:rPr lang="et" sz="2800">
                <a:solidFill>
                  <a:schemeClr val="dk1"/>
                </a:solidFill>
                <a:latin typeface="Times New Roman"/>
                <a:ea typeface="Times New Roman"/>
                <a:cs typeface="Times New Roman"/>
                <a:sym typeface="Times New Roman"/>
              </a:rPr>
              <a:t> </a:t>
            </a:r>
            <a:endParaRPr sz="2800">
              <a:solidFill>
                <a:schemeClr val="dk1"/>
              </a:solidFill>
              <a:latin typeface="Times New Roman"/>
              <a:ea typeface="Times New Roman"/>
              <a:cs typeface="Times New Roman"/>
              <a:sym typeface="Times New Roman"/>
            </a:endParaRPr>
          </a:p>
        </p:txBody>
      </p:sp>
      <p:sp>
        <p:nvSpPr>
          <p:cNvPr id="106" name="Google Shape;106;p16"/>
          <p:cNvSpPr txBox="1"/>
          <p:nvPr/>
        </p:nvSpPr>
        <p:spPr>
          <a:xfrm>
            <a:off x="266700" y="800100"/>
            <a:ext cx="2984400" cy="413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800"/>
              <a:t>Spotify’s “freemium” business model focuses on generating revenue from two sources, premium subscribers and Ad-supported Monthly Active Users.</a:t>
            </a:r>
          </a:p>
        </p:txBody>
      </p:sp>
      <p:cxnSp>
        <p:nvCxnSpPr>
          <p:cNvPr id="107" name="Google Shape;107;p16"/>
          <p:cNvCxnSpPr>
            <a:cxnSpLocks/>
          </p:cNvCxnSpPr>
          <p:nvPr/>
        </p:nvCxnSpPr>
        <p:spPr>
          <a:xfrm>
            <a:off x="461450" y="678773"/>
            <a:ext cx="8203579" cy="44500"/>
          </a:xfrm>
          <a:prstGeom prst="straightConnector1">
            <a:avLst/>
          </a:prstGeom>
          <a:noFill/>
          <a:ln w="19050" cap="flat" cmpd="sng">
            <a:solidFill>
              <a:srgbClr val="3F752B"/>
            </a:solidFill>
            <a:prstDash val="solid"/>
            <a:round/>
            <a:headEnd type="none" w="med" len="med"/>
            <a:tailEnd type="none" w="med" len="med"/>
          </a:ln>
        </p:spPr>
      </p:cxnSp>
      <p:graphicFrame>
        <p:nvGraphicFramePr>
          <p:cNvPr id="6" name="Diagram 5">
            <a:extLst>
              <a:ext uri="{FF2B5EF4-FFF2-40B4-BE49-F238E27FC236}">
                <a16:creationId xmlns:a16="http://schemas.microsoft.com/office/drawing/2014/main" id="{F026595F-48F5-47DE-8D3F-85C5573CDB58}"/>
              </a:ext>
            </a:extLst>
          </p:cNvPr>
          <p:cNvGraphicFramePr/>
          <p:nvPr>
            <p:extLst>
              <p:ext uri="{D42A27DB-BD31-4B8C-83A1-F6EECF244321}">
                <p14:modId xmlns:p14="http://schemas.microsoft.com/office/powerpoint/2010/main" val="3134381605"/>
              </p:ext>
            </p:extLst>
          </p:nvPr>
        </p:nvGraphicFramePr>
        <p:xfrm>
          <a:off x="2807154" y="952601"/>
          <a:ext cx="5857875" cy="3765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9"/>
          <p:cNvSpPr txBox="1">
            <a:spLocks noGrp="1"/>
          </p:cNvSpPr>
          <p:nvPr>
            <p:ph type="title"/>
          </p:nvPr>
        </p:nvSpPr>
        <p:spPr>
          <a:xfrm>
            <a:off x="311700" y="265775"/>
            <a:ext cx="4643072" cy="53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t">
                <a:latin typeface="Times New Roman"/>
                <a:ea typeface="Times New Roman"/>
                <a:cs typeface="Times New Roman"/>
                <a:sym typeface="Times New Roman"/>
              </a:rPr>
              <a:t>Macro-Environmental Factors  </a:t>
            </a:r>
            <a:endParaRPr>
              <a:latin typeface="Times New Roman"/>
              <a:ea typeface="Times New Roman"/>
              <a:cs typeface="Times New Roman"/>
              <a:sym typeface="Times New Roman"/>
            </a:endParaRPr>
          </a:p>
        </p:txBody>
      </p:sp>
      <p:sp>
        <p:nvSpPr>
          <p:cNvPr id="146" name="Google Shape;146;p19"/>
          <p:cNvSpPr/>
          <p:nvPr/>
        </p:nvSpPr>
        <p:spPr>
          <a:xfrm>
            <a:off x="110075" y="150375"/>
            <a:ext cx="2821500" cy="92400"/>
          </a:xfrm>
          <a:prstGeom prst="rect">
            <a:avLst/>
          </a:prstGeom>
          <a:solidFill>
            <a:srgbClr val="3F752B"/>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9"/>
          <p:cNvSpPr/>
          <p:nvPr/>
        </p:nvSpPr>
        <p:spPr>
          <a:xfrm>
            <a:off x="3083100" y="150375"/>
            <a:ext cx="2821500" cy="92400"/>
          </a:xfrm>
          <a:prstGeom prst="rect">
            <a:avLst/>
          </a:prstGeom>
          <a:solidFill>
            <a:srgbClr val="93D07B"/>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19"/>
          <p:cNvSpPr/>
          <p:nvPr/>
        </p:nvSpPr>
        <p:spPr>
          <a:xfrm>
            <a:off x="6117650" y="150375"/>
            <a:ext cx="2821500" cy="92400"/>
          </a:xfrm>
          <a:prstGeom prst="rect">
            <a:avLst/>
          </a:prstGeom>
          <a:solidFill>
            <a:srgbClr val="B7DFA8"/>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 name="Group 8">
            <a:extLst>
              <a:ext uri="{FF2B5EF4-FFF2-40B4-BE49-F238E27FC236}">
                <a16:creationId xmlns:a16="http://schemas.microsoft.com/office/drawing/2014/main" id="{D0022795-7D23-4063-9ABD-3F71CAE54D0C}"/>
              </a:ext>
            </a:extLst>
          </p:cNvPr>
          <p:cNvGrpSpPr/>
          <p:nvPr/>
        </p:nvGrpSpPr>
        <p:grpSpPr>
          <a:xfrm>
            <a:off x="500772" y="924612"/>
            <a:ext cx="8243321" cy="859257"/>
            <a:chOff x="744373" y="1143000"/>
            <a:chExt cx="7854070" cy="859257"/>
          </a:xfrm>
          <a:solidFill>
            <a:srgbClr val="002060"/>
          </a:solidFill>
          <a:effectLst>
            <a:outerShdw blurRad="50800" dist="38100" dir="2700000" algn="tl" rotWithShape="0">
              <a:prstClr val="black">
                <a:alpha val="40000"/>
              </a:prstClr>
            </a:outerShdw>
          </a:effectLst>
        </p:grpSpPr>
        <p:sp>
          <p:nvSpPr>
            <p:cNvPr id="10" name="Rectangle: Rounded Corners 9">
              <a:extLst>
                <a:ext uri="{FF2B5EF4-FFF2-40B4-BE49-F238E27FC236}">
                  <a16:creationId xmlns:a16="http://schemas.microsoft.com/office/drawing/2014/main" id="{880C89C4-FB93-4A62-BB83-F44EDFEDC86D}"/>
                </a:ext>
              </a:extLst>
            </p:cNvPr>
            <p:cNvSpPr/>
            <p:nvPr/>
          </p:nvSpPr>
          <p:spPr>
            <a:xfrm>
              <a:off x="744373" y="1143002"/>
              <a:ext cx="1828800" cy="859255"/>
            </a:xfrm>
            <a:prstGeom prst="roundRect">
              <a:avLst>
                <a:gd name="adj" fmla="val 10000"/>
              </a:avLst>
            </a:prstGeom>
            <a:gradFill flip="none" rotWithShape="1">
              <a:gsLst>
                <a:gs pos="0">
                  <a:srgbClr val="92D050"/>
                </a:gs>
                <a:gs pos="31000">
                  <a:srgbClr val="92D050"/>
                </a:gs>
                <a:gs pos="58000">
                  <a:srgbClr val="D6D6D6"/>
                </a:gs>
                <a:gs pos="100000">
                  <a:srgbClr val="D6D6D6"/>
                </a:gs>
              </a:gsLst>
              <a:lin ang="0" scaled="1"/>
              <a:tileRect/>
            </a:gradFill>
            <a:ln w="38100">
              <a:solidFill>
                <a:schemeClr val="bg1"/>
              </a:solidFill>
            </a:ln>
            <a:effectLst/>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anchor="ctr" anchorCtr="1"/>
            <a:lstStyle/>
            <a:p>
              <a:pPr algn="ctr"/>
              <a:r>
                <a:rPr lang="en-US" b="1" dirty="0">
                  <a:solidFill>
                    <a:schemeClr val="bg1"/>
                  </a:solidFill>
                </a:rPr>
                <a:t>ECONOMIC FORCES </a:t>
              </a:r>
            </a:p>
          </p:txBody>
        </p:sp>
        <p:sp>
          <p:nvSpPr>
            <p:cNvPr id="11" name="Rectangle: Rounded Corners 10">
              <a:extLst>
                <a:ext uri="{FF2B5EF4-FFF2-40B4-BE49-F238E27FC236}">
                  <a16:creationId xmlns:a16="http://schemas.microsoft.com/office/drawing/2014/main" id="{02B0C932-867B-4D93-AF55-F384E8C706B7}"/>
                </a:ext>
              </a:extLst>
            </p:cNvPr>
            <p:cNvSpPr/>
            <p:nvPr/>
          </p:nvSpPr>
          <p:spPr>
            <a:xfrm>
              <a:off x="6769643" y="1143000"/>
              <a:ext cx="1828800" cy="859255"/>
            </a:xfrm>
            <a:prstGeom prst="roundRect">
              <a:avLst>
                <a:gd name="adj" fmla="val 10000"/>
              </a:avLst>
            </a:prstGeom>
            <a:gradFill>
              <a:gsLst>
                <a:gs pos="0">
                  <a:srgbClr val="92D050"/>
                </a:gs>
                <a:gs pos="31000">
                  <a:srgbClr val="92D050"/>
                </a:gs>
                <a:gs pos="62000">
                  <a:srgbClr val="D6D6D6"/>
                </a:gs>
                <a:gs pos="100000">
                  <a:srgbClr val="A5A5A5"/>
                </a:gs>
              </a:gsLst>
              <a:lin ang="0" scaled="1"/>
            </a:gradFill>
            <a:ln w="38100">
              <a:solidFill>
                <a:schemeClr val="bg1"/>
              </a:solidFill>
            </a:ln>
            <a:effectLst/>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anchor="ctr" anchorCtr="1"/>
            <a:lstStyle/>
            <a:p>
              <a:r>
                <a:rPr lang="en-US" b="1" dirty="0">
                  <a:solidFill>
                    <a:schemeClr val="bg1"/>
                  </a:solidFill>
                </a:rPr>
                <a:t>GLOBAL FORCES</a:t>
              </a:r>
            </a:p>
          </p:txBody>
        </p:sp>
        <p:sp>
          <p:nvSpPr>
            <p:cNvPr id="12" name="Rectangle: Rounded Corners 11">
              <a:extLst>
                <a:ext uri="{FF2B5EF4-FFF2-40B4-BE49-F238E27FC236}">
                  <a16:creationId xmlns:a16="http://schemas.microsoft.com/office/drawing/2014/main" id="{02CA8378-122C-4F7E-AED1-40D4B93E24E0}"/>
                </a:ext>
              </a:extLst>
            </p:cNvPr>
            <p:cNvSpPr/>
            <p:nvPr/>
          </p:nvSpPr>
          <p:spPr>
            <a:xfrm>
              <a:off x="4887500" y="1143000"/>
              <a:ext cx="1718788" cy="859255"/>
            </a:xfrm>
            <a:prstGeom prst="roundRect">
              <a:avLst>
                <a:gd name="adj" fmla="val 10000"/>
              </a:avLst>
            </a:prstGeom>
            <a:gradFill flip="none" rotWithShape="1">
              <a:gsLst>
                <a:gs pos="0">
                  <a:srgbClr val="92D050"/>
                </a:gs>
                <a:gs pos="31000">
                  <a:srgbClr val="92D050"/>
                </a:gs>
                <a:gs pos="62000">
                  <a:srgbClr val="D6D6D6"/>
                </a:gs>
                <a:gs pos="100000">
                  <a:srgbClr val="A5A5A5"/>
                </a:gs>
              </a:gsLst>
              <a:lin ang="0" scaled="1"/>
              <a:tileRect/>
            </a:gradFill>
            <a:ln w="38100">
              <a:solidFill>
                <a:schemeClr val="bg1"/>
              </a:solidFill>
            </a:ln>
            <a:effectLst/>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lIns="0" tIns="0" rIns="0" bIns="0" anchor="ctr" anchorCtr="1"/>
            <a:lstStyle/>
            <a:p>
              <a:pPr algn="ctr"/>
              <a:r>
                <a:rPr lang="en-US" b="1" dirty="0">
                  <a:solidFill>
                    <a:schemeClr val="bg1"/>
                  </a:solidFill>
                </a:rPr>
                <a:t>POLITICAL/</a:t>
              </a:r>
            </a:p>
            <a:p>
              <a:pPr algn="ctr"/>
              <a:r>
                <a:rPr lang="en-US" b="1" dirty="0">
                  <a:solidFill>
                    <a:schemeClr val="bg1"/>
                  </a:solidFill>
                </a:rPr>
                <a:t>LEGAL FORCES</a:t>
              </a:r>
            </a:p>
          </p:txBody>
        </p:sp>
        <p:sp>
          <p:nvSpPr>
            <p:cNvPr id="13" name="Rectangle: Rounded Corners 12">
              <a:extLst>
                <a:ext uri="{FF2B5EF4-FFF2-40B4-BE49-F238E27FC236}">
                  <a16:creationId xmlns:a16="http://schemas.microsoft.com/office/drawing/2014/main" id="{D5F6BCF2-6CED-4ACD-B660-4CA0CB03E960}"/>
                </a:ext>
              </a:extLst>
            </p:cNvPr>
            <p:cNvSpPr/>
            <p:nvPr/>
          </p:nvSpPr>
          <p:spPr>
            <a:xfrm>
              <a:off x="2815936" y="1143000"/>
              <a:ext cx="1828800" cy="859255"/>
            </a:xfrm>
            <a:prstGeom prst="roundRect">
              <a:avLst>
                <a:gd name="adj" fmla="val 10000"/>
              </a:avLst>
            </a:prstGeom>
            <a:gradFill flip="none" rotWithShape="1">
              <a:gsLst>
                <a:gs pos="0">
                  <a:srgbClr val="92D050"/>
                </a:gs>
                <a:gs pos="92000">
                  <a:srgbClr val="D6D6D6"/>
                </a:gs>
              </a:gsLst>
              <a:lin ang="0" scaled="1"/>
              <a:tileRect/>
            </a:gradFill>
            <a:ln w="38100">
              <a:solidFill>
                <a:schemeClr val="bg1"/>
              </a:solidFill>
            </a:ln>
            <a:effectLst/>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lIns="0" tIns="0" rIns="0" bIns="0" anchor="ctr" anchorCtr="1"/>
            <a:lstStyle/>
            <a:p>
              <a:pPr algn="ctr"/>
              <a:r>
                <a:rPr lang="en-US" b="1" dirty="0">
                  <a:solidFill>
                    <a:schemeClr val="bg1"/>
                  </a:solidFill>
                </a:rPr>
                <a:t>SOCIAL FORCES</a:t>
              </a:r>
            </a:p>
          </p:txBody>
        </p:sp>
      </p:grpSp>
      <p:sp>
        <p:nvSpPr>
          <p:cNvPr id="14" name="Flowchart: Alternate Process 48">
            <a:extLst>
              <a:ext uri="{FF2B5EF4-FFF2-40B4-BE49-F238E27FC236}">
                <a16:creationId xmlns:a16="http://schemas.microsoft.com/office/drawing/2014/main" id="{76D682B2-A3EF-49E7-8AF3-2308252ACEE9}"/>
              </a:ext>
            </a:extLst>
          </p:cNvPr>
          <p:cNvSpPr/>
          <p:nvPr/>
        </p:nvSpPr>
        <p:spPr>
          <a:xfrm>
            <a:off x="6485898" y="350549"/>
            <a:ext cx="2072304" cy="190850"/>
          </a:xfrm>
          <a:prstGeom prst="flowChartAlternateProcess">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200" kern="1200">
                <a:solidFill>
                  <a:prstClr val="white"/>
                </a:solidFill>
                <a:latin typeface="Calibri" panose="020F0502020204030204"/>
              </a:rPr>
              <a:t>WEAK FORCE/OPPORTUNITY</a:t>
            </a:r>
          </a:p>
        </p:txBody>
      </p:sp>
      <p:sp>
        <p:nvSpPr>
          <p:cNvPr id="15" name="Flowchart: Alternate Process 49">
            <a:extLst>
              <a:ext uri="{FF2B5EF4-FFF2-40B4-BE49-F238E27FC236}">
                <a16:creationId xmlns:a16="http://schemas.microsoft.com/office/drawing/2014/main" id="{E669FEF7-BE59-446C-A98B-C02DBF55FBCD}"/>
              </a:ext>
            </a:extLst>
          </p:cNvPr>
          <p:cNvSpPr/>
          <p:nvPr/>
        </p:nvSpPr>
        <p:spPr>
          <a:xfrm>
            <a:off x="6485898" y="645437"/>
            <a:ext cx="2110154" cy="199595"/>
          </a:xfrm>
          <a:prstGeom prst="flowChartAlternateProcess">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050" kern="1200">
                <a:solidFill>
                  <a:prstClr val="white"/>
                </a:solidFill>
                <a:latin typeface="Times New Roman" panose="02020603050405020304" pitchFamily="18" charset="0"/>
                <a:cs typeface="Times New Roman" panose="02020603050405020304" pitchFamily="18" charset="0"/>
              </a:rPr>
              <a:t>STRONG FORCE/THREAT</a:t>
            </a:r>
          </a:p>
        </p:txBody>
      </p:sp>
      <p:sp>
        <p:nvSpPr>
          <p:cNvPr id="17" name="TextBox 16">
            <a:extLst>
              <a:ext uri="{FF2B5EF4-FFF2-40B4-BE49-F238E27FC236}">
                <a16:creationId xmlns:a16="http://schemas.microsoft.com/office/drawing/2014/main" id="{580027F9-C347-4D6A-979C-89A041D539E6}"/>
              </a:ext>
            </a:extLst>
          </p:cNvPr>
          <p:cNvSpPr txBox="1"/>
          <p:nvPr/>
        </p:nvSpPr>
        <p:spPr>
          <a:xfrm>
            <a:off x="758452" y="2417133"/>
            <a:ext cx="1703697" cy="307777"/>
          </a:xfrm>
          <a:prstGeom prst="rect">
            <a:avLst/>
          </a:prstGeom>
          <a:noFill/>
        </p:spPr>
        <p:txBody>
          <a:bodyPr wrap="square" rtlCol="0">
            <a:spAutoFit/>
          </a:bodyPr>
          <a:lstStyle/>
          <a:p>
            <a:endParaRPr lang="en-US"/>
          </a:p>
        </p:txBody>
      </p:sp>
      <p:sp>
        <p:nvSpPr>
          <p:cNvPr id="18" name="TextBox 17">
            <a:extLst>
              <a:ext uri="{FF2B5EF4-FFF2-40B4-BE49-F238E27FC236}">
                <a16:creationId xmlns:a16="http://schemas.microsoft.com/office/drawing/2014/main" id="{75A9DF13-6D5E-4B4C-BF80-00264F350291}"/>
              </a:ext>
            </a:extLst>
          </p:cNvPr>
          <p:cNvSpPr txBox="1"/>
          <p:nvPr/>
        </p:nvSpPr>
        <p:spPr>
          <a:xfrm>
            <a:off x="910852" y="2569533"/>
            <a:ext cx="1703697" cy="307777"/>
          </a:xfrm>
          <a:prstGeom prst="rect">
            <a:avLst/>
          </a:prstGeom>
          <a:noFill/>
        </p:spPr>
        <p:txBody>
          <a:bodyPr wrap="square" rtlCol="0">
            <a:spAutoFit/>
          </a:bodyPr>
          <a:lstStyle/>
          <a:p>
            <a:endParaRPr lang="en-US"/>
          </a:p>
        </p:txBody>
      </p:sp>
      <p:sp>
        <p:nvSpPr>
          <p:cNvPr id="19" name="TextBox 18">
            <a:extLst>
              <a:ext uri="{FF2B5EF4-FFF2-40B4-BE49-F238E27FC236}">
                <a16:creationId xmlns:a16="http://schemas.microsoft.com/office/drawing/2014/main" id="{6145DEE4-019E-4B0D-868B-2CF7AA43F6D4}"/>
              </a:ext>
            </a:extLst>
          </p:cNvPr>
          <p:cNvSpPr txBox="1"/>
          <p:nvPr/>
        </p:nvSpPr>
        <p:spPr>
          <a:xfrm>
            <a:off x="1063252" y="2721933"/>
            <a:ext cx="1703697" cy="307777"/>
          </a:xfrm>
          <a:prstGeom prst="rect">
            <a:avLst/>
          </a:prstGeom>
          <a:noFill/>
        </p:spPr>
        <p:txBody>
          <a:bodyPr wrap="square" rtlCol="0">
            <a:spAutoFit/>
          </a:bodyPr>
          <a:lstStyle/>
          <a:p>
            <a:endParaRPr lang="en-US"/>
          </a:p>
        </p:txBody>
      </p:sp>
      <p:sp>
        <p:nvSpPr>
          <p:cNvPr id="20" name="TextBox 19">
            <a:extLst>
              <a:ext uri="{FF2B5EF4-FFF2-40B4-BE49-F238E27FC236}">
                <a16:creationId xmlns:a16="http://schemas.microsoft.com/office/drawing/2014/main" id="{3732BB08-C881-43C0-BFA7-689868020FB6}"/>
              </a:ext>
            </a:extLst>
          </p:cNvPr>
          <p:cNvSpPr txBox="1"/>
          <p:nvPr/>
        </p:nvSpPr>
        <p:spPr>
          <a:xfrm>
            <a:off x="500481" y="1909008"/>
            <a:ext cx="1703697" cy="2246769"/>
          </a:xfrm>
          <a:prstGeom prst="rect">
            <a:avLst/>
          </a:prstGeom>
          <a:noFill/>
        </p:spPr>
        <p:txBody>
          <a:bodyPr wrap="square" rtlCol="0">
            <a:spAutoFit/>
          </a:bodyPr>
          <a:lstStyle/>
          <a:p>
            <a:r>
              <a:rPr lang="en-US">
                <a:latin typeface="Times New Roman" panose="02020603050405020304" pitchFamily="18" charset="0"/>
                <a:cs typeface="Times New Roman" panose="02020603050405020304" pitchFamily="18" charset="0"/>
              </a:rPr>
              <a:t>GDP: Threat</a:t>
            </a:r>
          </a:p>
          <a:p>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Interest Rates: Opportunity</a:t>
            </a:r>
          </a:p>
          <a:p>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Inflation: Threat </a:t>
            </a:r>
          </a:p>
          <a:p>
            <a:endParaRPr lang="en-US">
              <a:latin typeface="Times New Roman" panose="02020603050405020304" pitchFamily="18" charset="0"/>
              <a:cs typeface="Times New Roman" panose="02020603050405020304" pitchFamily="18" charset="0"/>
            </a:endParaRPr>
          </a:p>
          <a:p>
            <a:r>
              <a:rPr lang="en-US" err="1">
                <a:latin typeface="Times New Roman" panose="02020603050405020304" pitchFamily="18" charset="0"/>
                <a:cs typeface="Times New Roman" panose="02020603050405020304" pitchFamily="18" charset="0"/>
              </a:rPr>
              <a:t>Fx</a:t>
            </a:r>
            <a:r>
              <a:rPr lang="en-US">
                <a:latin typeface="Times New Roman" panose="02020603050405020304" pitchFamily="18" charset="0"/>
                <a:cs typeface="Times New Roman" panose="02020603050405020304" pitchFamily="18" charset="0"/>
              </a:rPr>
              <a:t>: Opportunity</a:t>
            </a:r>
          </a:p>
          <a:p>
            <a:endParaRPr lang="en-US"/>
          </a:p>
          <a:p>
            <a:endParaRPr lang="en-US"/>
          </a:p>
        </p:txBody>
      </p:sp>
      <p:sp>
        <p:nvSpPr>
          <p:cNvPr id="21" name="TextBox 20">
            <a:extLst>
              <a:ext uri="{FF2B5EF4-FFF2-40B4-BE49-F238E27FC236}">
                <a16:creationId xmlns:a16="http://schemas.microsoft.com/office/drawing/2014/main" id="{6AE5A0B9-3BD4-418A-9292-28EDB77999E0}"/>
              </a:ext>
            </a:extLst>
          </p:cNvPr>
          <p:cNvSpPr txBox="1"/>
          <p:nvPr/>
        </p:nvSpPr>
        <p:spPr>
          <a:xfrm>
            <a:off x="2791607" y="1948651"/>
            <a:ext cx="1703697" cy="2893100"/>
          </a:xfrm>
          <a:prstGeom prst="rect">
            <a:avLst/>
          </a:prstGeom>
          <a:noFill/>
        </p:spPr>
        <p:txBody>
          <a:bodyPr wrap="square" rtlCol="0">
            <a:spAutoFit/>
          </a:bodyPr>
          <a:lstStyle/>
          <a:p>
            <a:r>
              <a:rPr lang="en-US">
                <a:latin typeface="Times New Roman" panose="02020603050405020304" pitchFamily="18" charset="0"/>
                <a:cs typeface="Times New Roman" panose="02020603050405020304" pitchFamily="18" charset="0"/>
              </a:rPr>
              <a:t>Social Force 1: Cord Cutting</a:t>
            </a:r>
          </a:p>
          <a:p>
            <a:endParaRPr lang="en-US">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Social Force 2: </a:t>
            </a:r>
            <a:r>
              <a:rPr lang="en-US" dirty="0">
                <a:latin typeface="Times New Roman" panose="02020603050405020304" pitchFamily="18" charset="0"/>
                <a:cs typeface="Times New Roman" panose="02020603050405020304" pitchFamily="18" charset="0"/>
              </a:rPr>
              <a:t>Culture</a:t>
            </a:r>
            <a:r>
              <a:rPr lang="en-US">
                <a:latin typeface="Times New Roman" panose="02020603050405020304" pitchFamily="18" charset="0"/>
                <a:cs typeface="Times New Roman" panose="02020603050405020304" pitchFamily="18" charset="0"/>
              </a:rPr>
              <a:t> Wars</a:t>
            </a:r>
          </a:p>
          <a:p>
            <a:endParaRPr lang="en-US">
              <a:latin typeface="Times New Roman" panose="02020603050405020304" pitchFamily="18" charset="0"/>
              <a:cs typeface="Times New Roman" panose="02020603050405020304" pitchFamily="18" charset="0"/>
            </a:endParaRPr>
          </a:p>
          <a:p>
            <a:endParaRPr lang="en-US"/>
          </a:p>
          <a:p>
            <a:endParaRPr lang="en-US"/>
          </a:p>
          <a:p>
            <a:endParaRPr lang="en-US"/>
          </a:p>
          <a:p>
            <a:endParaRPr lang="en-US"/>
          </a:p>
          <a:p>
            <a:endParaRPr lang="en-US"/>
          </a:p>
        </p:txBody>
      </p:sp>
      <p:sp>
        <p:nvSpPr>
          <p:cNvPr id="22" name="TextBox 21">
            <a:extLst>
              <a:ext uri="{FF2B5EF4-FFF2-40B4-BE49-F238E27FC236}">
                <a16:creationId xmlns:a16="http://schemas.microsoft.com/office/drawing/2014/main" id="{61144CDE-B994-4689-9561-181AF73EEF36}"/>
              </a:ext>
            </a:extLst>
          </p:cNvPr>
          <p:cNvSpPr txBox="1"/>
          <p:nvPr/>
        </p:nvSpPr>
        <p:spPr>
          <a:xfrm>
            <a:off x="4899369" y="2020806"/>
            <a:ext cx="1703697" cy="2677656"/>
          </a:xfrm>
          <a:prstGeom prst="rect">
            <a:avLst/>
          </a:prstGeom>
          <a:noFill/>
        </p:spPr>
        <p:txBody>
          <a:bodyPr wrap="square" rtlCol="0">
            <a:spAutoFit/>
          </a:bodyPr>
          <a:lstStyle/>
          <a:p>
            <a:r>
              <a:rPr lang="en-US">
                <a:latin typeface="Times New Roman" panose="02020603050405020304" pitchFamily="18" charset="0"/>
                <a:cs typeface="Times New Roman" panose="02020603050405020304" pitchFamily="18" charset="0"/>
              </a:rPr>
              <a:t>P/L Force 1: Infrastructure Bill</a:t>
            </a:r>
          </a:p>
          <a:p>
            <a:endParaRPr lang="en-US">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P/L Force 2: Mechanical Licenses</a:t>
            </a:r>
            <a:endParaRPr lang="en-US"/>
          </a:p>
          <a:p>
            <a:endParaRPr lang="en-US"/>
          </a:p>
          <a:p>
            <a:endParaRPr lang="en-US"/>
          </a:p>
          <a:p>
            <a:endParaRPr lang="en-US"/>
          </a:p>
          <a:p>
            <a:endParaRPr lang="en-US"/>
          </a:p>
          <a:p>
            <a:endParaRPr lang="en-US"/>
          </a:p>
        </p:txBody>
      </p:sp>
      <p:sp>
        <p:nvSpPr>
          <p:cNvPr id="23" name="TextBox 22">
            <a:extLst>
              <a:ext uri="{FF2B5EF4-FFF2-40B4-BE49-F238E27FC236}">
                <a16:creationId xmlns:a16="http://schemas.microsoft.com/office/drawing/2014/main" id="{656FC3CF-CAF7-4DE5-B925-23DD06B10448}"/>
              </a:ext>
            </a:extLst>
          </p:cNvPr>
          <p:cNvSpPr txBox="1"/>
          <p:nvPr/>
        </p:nvSpPr>
        <p:spPr>
          <a:xfrm>
            <a:off x="6944771" y="1948651"/>
            <a:ext cx="1703697" cy="2462213"/>
          </a:xfrm>
          <a:prstGeom prst="rect">
            <a:avLst/>
          </a:prstGeom>
          <a:noFill/>
        </p:spPr>
        <p:txBody>
          <a:bodyPr wrap="square" rtlCol="0">
            <a:spAutoFit/>
          </a:bodyPr>
          <a:lstStyle/>
          <a:p>
            <a:r>
              <a:rPr lang="en-US">
                <a:latin typeface="Times New Roman" panose="02020603050405020304" pitchFamily="18" charset="0"/>
                <a:cs typeface="Times New Roman" panose="02020603050405020304" pitchFamily="18" charset="0"/>
              </a:rPr>
              <a:t>Global Force 1: COVID-19</a:t>
            </a:r>
          </a:p>
          <a:p>
            <a:endParaRPr lang="en-US">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Global Force 2: Climate Change</a:t>
            </a:r>
          </a:p>
          <a:p>
            <a:endParaRPr lang="en-US">
              <a:latin typeface="Times New Roman" panose="02020603050405020304" pitchFamily="18" charset="0"/>
              <a:cs typeface="Times New Roman" panose="02020603050405020304" pitchFamily="18" charset="0"/>
            </a:endParaRPr>
          </a:p>
          <a:p>
            <a:endParaRPr lang="en-US"/>
          </a:p>
          <a:p>
            <a:endParaRPr lang="en-US"/>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7"/>
          <p:cNvSpPr txBox="1">
            <a:spLocks noGrp="1"/>
          </p:cNvSpPr>
          <p:nvPr>
            <p:ph type="title"/>
          </p:nvPr>
        </p:nvSpPr>
        <p:spPr>
          <a:xfrm>
            <a:off x="181675" y="343900"/>
            <a:ext cx="87762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t">
                <a:latin typeface="Times New Roman"/>
                <a:ea typeface="Times New Roman"/>
                <a:cs typeface="Times New Roman"/>
                <a:sym typeface="Times New Roman"/>
              </a:rPr>
              <a:t>Life Cycle Analysis</a:t>
            </a:r>
            <a:r>
              <a:rPr lang="en-US">
                <a:latin typeface="Times New Roman"/>
                <a:ea typeface="Times New Roman"/>
                <a:cs typeface="Times New Roman"/>
                <a:sym typeface="Times New Roman"/>
              </a:rPr>
              <a:t> - (Movies and Entertainment)</a:t>
            </a:r>
            <a:endParaRPr>
              <a:latin typeface="Times New Roman"/>
              <a:ea typeface="Times New Roman"/>
              <a:cs typeface="Times New Roman"/>
              <a:sym typeface="Times New Roman"/>
            </a:endParaRPr>
          </a:p>
        </p:txBody>
      </p:sp>
      <p:sp>
        <p:nvSpPr>
          <p:cNvPr id="114" name="Google Shape;114;p17"/>
          <p:cNvSpPr txBox="1">
            <a:spLocks noGrp="1"/>
          </p:cNvSpPr>
          <p:nvPr>
            <p:ph type="body" idx="1"/>
          </p:nvPr>
        </p:nvSpPr>
        <p:spPr>
          <a:xfrm>
            <a:off x="0" y="1159204"/>
            <a:ext cx="3161250" cy="2700494"/>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t">
                <a:latin typeface="Times New Roman"/>
                <a:ea typeface="Times New Roman"/>
                <a:cs typeface="Times New Roman"/>
                <a:sym typeface="Times New Roman"/>
              </a:rPr>
              <a:t>           </a:t>
            </a:r>
            <a:r>
              <a:rPr lang="et" sz="1700">
                <a:latin typeface="Times New Roman"/>
                <a:ea typeface="Times New Roman"/>
                <a:cs typeface="Times New Roman"/>
                <a:sym typeface="Times New Roman"/>
              </a:rPr>
              <a:t> </a:t>
            </a:r>
            <a:br>
              <a:rPr lang="et" sz="1700">
                <a:latin typeface="Times New Roman"/>
                <a:ea typeface="Times New Roman"/>
                <a:cs typeface="Times New Roman"/>
                <a:sym typeface="Times New Roman"/>
              </a:rPr>
            </a:br>
            <a:r>
              <a:rPr lang="et" sz="1700">
                <a:latin typeface="Times New Roman"/>
                <a:ea typeface="Times New Roman"/>
                <a:cs typeface="Times New Roman"/>
                <a:sym typeface="Times New Roman"/>
              </a:rPr>
              <a:t>	                                                              </a:t>
            </a:r>
            <a:br>
              <a:rPr lang="et" sz="1700">
                <a:latin typeface="Times New Roman"/>
                <a:ea typeface="Times New Roman"/>
                <a:cs typeface="Times New Roman"/>
                <a:sym typeface="Times New Roman"/>
              </a:rPr>
            </a:br>
            <a:r>
              <a:rPr lang="et" sz="1700">
                <a:latin typeface="Times New Roman"/>
                <a:ea typeface="Times New Roman"/>
                <a:cs typeface="Times New Roman"/>
                <a:sym typeface="Times New Roman"/>
              </a:rPr>
              <a:t>            </a:t>
            </a:r>
            <a:br>
              <a:rPr lang="et" sz="1700">
                <a:latin typeface="Times New Roman"/>
                <a:ea typeface="Times New Roman"/>
                <a:cs typeface="Times New Roman"/>
                <a:sym typeface="Times New Roman"/>
              </a:rPr>
            </a:br>
            <a:r>
              <a:rPr lang="et" sz="1700">
                <a:latin typeface="Times New Roman"/>
                <a:ea typeface="Times New Roman"/>
                <a:cs typeface="Times New Roman"/>
                <a:sym typeface="Times New Roman"/>
              </a:rPr>
              <a:t>            </a:t>
            </a:r>
            <a:endParaRPr sz="1700">
              <a:latin typeface="Times New Roman"/>
              <a:ea typeface="Times New Roman"/>
              <a:cs typeface="Times New Roman"/>
              <a:sym typeface="Times New Roman"/>
            </a:endParaRPr>
          </a:p>
          <a:p>
            <a:pPr marL="0" lvl="0" indent="0" algn="l" rtl="0">
              <a:spcBef>
                <a:spcPts val="1600"/>
              </a:spcBef>
              <a:spcAft>
                <a:spcPts val="0"/>
              </a:spcAft>
              <a:buClr>
                <a:schemeClr val="dk1"/>
              </a:buClr>
              <a:buSzPts val="1100"/>
              <a:buFont typeface="Arial"/>
              <a:buNone/>
            </a:pPr>
            <a:r>
              <a:rPr lang="et" sz="1700">
                <a:latin typeface="Times New Roman"/>
                <a:ea typeface="Times New Roman"/>
                <a:cs typeface="Times New Roman"/>
                <a:sym typeface="Times New Roman"/>
              </a:rPr>
              <a:t>            </a:t>
            </a:r>
            <a:br>
              <a:rPr lang="et" sz="1700">
                <a:latin typeface="Times New Roman"/>
                <a:ea typeface="Times New Roman"/>
                <a:cs typeface="Times New Roman"/>
                <a:sym typeface="Times New Roman"/>
              </a:rPr>
            </a:br>
            <a:r>
              <a:rPr lang="et" sz="1700">
                <a:latin typeface="Times New Roman"/>
                <a:ea typeface="Times New Roman"/>
                <a:cs typeface="Times New Roman"/>
                <a:sym typeface="Times New Roman"/>
              </a:rPr>
              <a:t>            </a:t>
            </a:r>
            <a:endParaRPr sz="1700">
              <a:latin typeface="Times New Roman"/>
              <a:ea typeface="Times New Roman"/>
              <a:cs typeface="Times New Roman"/>
              <a:sym typeface="Times New Roman"/>
            </a:endParaRPr>
          </a:p>
          <a:p>
            <a:pPr marL="0" lvl="0" indent="0" algn="l" rtl="0">
              <a:spcBef>
                <a:spcPts val="1600"/>
              </a:spcBef>
              <a:spcAft>
                <a:spcPts val="0"/>
              </a:spcAft>
              <a:buClr>
                <a:schemeClr val="dk1"/>
              </a:buClr>
              <a:buSzPts val="1100"/>
              <a:buFont typeface="Arial"/>
              <a:buNone/>
            </a:pPr>
            <a:endParaRPr>
              <a:latin typeface="Times New Roman"/>
              <a:ea typeface="Times New Roman"/>
              <a:cs typeface="Times New Roman"/>
              <a:sym typeface="Times New Roman"/>
            </a:endParaRPr>
          </a:p>
          <a:p>
            <a:pPr marL="0" lvl="0" indent="0" algn="l" rtl="0">
              <a:spcBef>
                <a:spcPts val="1600"/>
              </a:spcBef>
              <a:spcAft>
                <a:spcPts val="0"/>
              </a:spcAft>
              <a:buClr>
                <a:schemeClr val="dk1"/>
              </a:buClr>
              <a:buSzPts val="1100"/>
              <a:buFont typeface="Arial"/>
              <a:buNone/>
            </a:pPr>
            <a:r>
              <a:rPr lang="et">
                <a:latin typeface="Times New Roman"/>
                <a:ea typeface="Times New Roman"/>
                <a:cs typeface="Times New Roman"/>
                <a:sym typeface="Times New Roman"/>
              </a:rPr>
              <a:t>              </a:t>
            </a:r>
            <a:br>
              <a:rPr lang="et">
                <a:latin typeface="Times New Roman"/>
                <a:ea typeface="Times New Roman"/>
                <a:cs typeface="Times New Roman"/>
                <a:sym typeface="Times New Roman"/>
              </a:rPr>
            </a:br>
            <a:endParaRPr>
              <a:latin typeface="Times New Roman"/>
              <a:ea typeface="Times New Roman"/>
              <a:cs typeface="Times New Roman"/>
              <a:sym typeface="Times New Roman"/>
            </a:endParaRPr>
          </a:p>
          <a:p>
            <a:pPr marL="0" lvl="0" indent="0" algn="l" rtl="0">
              <a:spcBef>
                <a:spcPts val="1600"/>
              </a:spcBef>
              <a:spcAft>
                <a:spcPts val="0"/>
              </a:spcAft>
              <a:buClr>
                <a:schemeClr val="dk1"/>
              </a:buClr>
              <a:buSzPts val="1100"/>
              <a:buFont typeface="Arial"/>
              <a:buNone/>
            </a:pPr>
            <a:r>
              <a:rPr lang="et">
                <a:latin typeface="Times New Roman"/>
                <a:ea typeface="Times New Roman"/>
                <a:cs typeface="Times New Roman"/>
                <a:sym typeface="Times New Roman"/>
              </a:rPr>
              <a:t>             </a:t>
            </a:r>
            <a:br>
              <a:rPr lang="et">
                <a:latin typeface="Times New Roman"/>
                <a:ea typeface="Times New Roman"/>
                <a:cs typeface="Times New Roman"/>
                <a:sym typeface="Times New Roman"/>
              </a:rPr>
            </a:br>
            <a:endParaRPr>
              <a:latin typeface="Times New Roman"/>
              <a:ea typeface="Times New Roman"/>
              <a:cs typeface="Times New Roman"/>
              <a:sym typeface="Times New Roman"/>
            </a:endParaRPr>
          </a:p>
          <a:p>
            <a:pPr marL="0" lvl="0" indent="0" algn="l" rtl="0">
              <a:spcBef>
                <a:spcPts val="1600"/>
              </a:spcBef>
              <a:spcAft>
                <a:spcPts val="1600"/>
              </a:spcAft>
              <a:buClr>
                <a:schemeClr val="dk1"/>
              </a:buClr>
              <a:buSzPts val="1100"/>
              <a:buFont typeface="Arial"/>
              <a:buNone/>
            </a:pPr>
            <a:br>
              <a:rPr lang="et">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pic>
        <p:nvPicPr>
          <p:cNvPr id="116" name="Google Shape;116;p17"/>
          <p:cNvPicPr preferRelativeResize="0"/>
          <p:nvPr/>
        </p:nvPicPr>
        <p:blipFill>
          <a:blip r:embed="rId3">
            <a:alphaModFix/>
          </a:blip>
          <a:stretch>
            <a:fillRect/>
          </a:stretch>
        </p:blipFill>
        <p:spPr>
          <a:xfrm>
            <a:off x="3481974" y="1087700"/>
            <a:ext cx="5662024" cy="3540851"/>
          </a:xfrm>
          <a:prstGeom prst="rect">
            <a:avLst/>
          </a:prstGeom>
          <a:noFill/>
          <a:ln>
            <a:noFill/>
          </a:ln>
        </p:spPr>
      </p:pic>
      <p:sp>
        <p:nvSpPr>
          <p:cNvPr id="126" name="Google Shape;126;p17"/>
          <p:cNvSpPr/>
          <p:nvPr/>
        </p:nvSpPr>
        <p:spPr>
          <a:xfrm>
            <a:off x="110075" y="150375"/>
            <a:ext cx="2821500" cy="92400"/>
          </a:xfrm>
          <a:prstGeom prst="rect">
            <a:avLst/>
          </a:prstGeom>
          <a:solidFill>
            <a:srgbClr val="3F752B"/>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7"/>
          <p:cNvSpPr/>
          <p:nvPr/>
        </p:nvSpPr>
        <p:spPr>
          <a:xfrm>
            <a:off x="3161250" y="150375"/>
            <a:ext cx="2821500" cy="92400"/>
          </a:xfrm>
          <a:prstGeom prst="rect">
            <a:avLst/>
          </a:prstGeom>
          <a:solidFill>
            <a:srgbClr val="93D07B"/>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7"/>
          <p:cNvSpPr/>
          <p:nvPr/>
        </p:nvSpPr>
        <p:spPr>
          <a:xfrm>
            <a:off x="6212425" y="150375"/>
            <a:ext cx="2821500" cy="92400"/>
          </a:xfrm>
          <a:prstGeom prst="rect">
            <a:avLst/>
          </a:prstGeom>
          <a:solidFill>
            <a:srgbClr val="B7DFA8"/>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Box 1">
            <a:extLst>
              <a:ext uri="{FF2B5EF4-FFF2-40B4-BE49-F238E27FC236}">
                <a16:creationId xmlns:a16="http://schemas.microsoft.com/office/drawing/2014/main" id="{74B7DE2B-D161-4216-A5A1-44D60ECC2A71}"/>
              </a:ext>
            </a:extLst>
          </p:cNvPr>
          <p:cNvSpPr txBox="1"/>
          <p:nvPr/>
        </p:nvSpPr>
        <p:spPr>
          <a:xfrm>
            <a:off x="196395" y="3869620"/>
            <a:ext cx="3161250" cy="954107"/>
          </a:xfrm>
          <a:prstGeom prst="rect">
            <a:avLst/>
          </a:prstGeom>
          <a:solidFill>
            <a:srgbClr val="CCFFCC"/>
          </a:solidFill>
        </p:spPr>
        <p:txBody>
          <a:bodyPr wrap="square" rtlCol="0">
            <a:spAutoFit/>
          </a:bodyPr>
          <a:lstStyle/>
          <a:p>
            <a:r>
              <a:rPr lang="en-US">
                <a:latin typeface="Times New Roman" panose="02020603050405020304" pitchFamily="18" charset="0"/>
                <a:cs typeface="Times New Roman" panose="02020603050405020304" pitchFamily="18" charset="0"/>
              </a:rPr>
              <a:t>Result/Analysis: The Movies and Entertainment sub-industry is in the Shakeout stage of the life cycle. This creates a threat for Spotify.</a:t>
            </a:r>
          </a:p>
        </p:txBody>
      </p:sp>
      <p:sp>
        <p:nvSpPr>
          <p:cNvPr id="3" name="TextBox 2">
            <a:extLst>
              <a:ext uri="{FF2B5EF4-FFF2-40B4-BE49-F238E27FC236}">
                <a16:creationId xmlns:a16="http://schemas.microsoft.com/office/drawing/2014/main" id="{86F38FCB-E264-4472-B37A-BAF17FAA08AC}"/>
              </a:ext>
            </a:extLst>
          </p:cNvPr>
          <p:cNvSpPr txBox="1"/>
          <p:nvPr/>
        </p:nvSpPr>
        <p:spPr>
          <a:xfrm>
            <a:off x="72066" y="875753"/>
            <a:ext cx="3409908" cy="3108543"/>
          </a:xfrm>
          <a:prstGeom prst="rect">
            <a:avLst/>
          </a:prstGeom>
          <a:noFill/>
        </p:spPr>
        <p:txBody>
          <a:bodyPr wrap="none" rtlCol="0">
            <a:spAutoFit/>
          </a:bodyPr>
          <a:lstStyle/>
          <a:p>
            <a:r>
              <a:rPr lang="en-US" u="sng"/>
              <a:t>3 yr. CAGR + Projected</a:t>
            </a:r>
            <a:r>
              <a:rPr lang="en-US"/>
              <a:t>:</a:t>
            </a:r>
          </a:p>
          <a:p>
            <a:r>
              <a:rPr lang="en-US"/>
              <a:t>2018: 10.1%, 2019: 13.4%, 2020: .7%</a:t>
            </a:r>
          </a:p>
          <a:p>
            <a:r>
              <a:rPr lang="en-US"/>
              <a:t>Projected Revenue: 19.8% increase</a:t>
            </a:r>
          </a:p>
          <a:p>
            <a:endParaRPr lang="en-US"/>
          </a:p>
          <a:p>
            <a:endParaRPr lang="en-US"/>
          </a:p>
          <a:p>
            <a:r>
              <a:rPr lang="en-US" u="sng"/>
              <a:t>Industry Competitive Structure</a:t>
            </a:r>
            <a:r>
              <a:rPr lang="en-US"/>
              <a:t>:</a:t>
            </a:r>
          </a:p>
          <a:p>
            <a:r>
              <a:rPr lang="en-US"/>
              <a:t>Slowing growth, Small Numbers of </a:t>
            </a:r>
          </a:p>
          <a:p>
            <a:r>
              <a:rPr lang="en-US"/>
              <a:t>Companies, and Less Demand</a:t>
            </a:r>
          </a:p>
          <a:p>
            <a:endParaRPr lang="en-US"/>
          </a:p>
          <a:p>
            <a:r>
              <a:rPr lang="en-US" u="sng"/>
              <a:t>Barriers to Entry</a:t>
            </a:r>
            <a:r>
              <a:rPr lang="en-US"/>
              <a:t>:</a:t>
            </a:r>
          </a:p>
          <a:p>
            <a:r>
              <a:rPr lang="en-US"/>
              <a:t>Economies of Scale, Brand Loyalty, and </a:t>
            </a:r>
          </a:p>
          <a:p>
            <a:r>
              <a:rPr lang="en-US"/>
              <a:t>Absolute Cost Advantage</a:t>
            </a:r>
          </a:p>
          <a:p>
            <a:endParaRPr lang="en-US"/>
          </a:p>
          <a:p>
            <a:endParaRPr lang="en-US"/>
          </a:p>
        </p:txBody>
      </p:sp>
      <p:sp>
        <p:nvSpPr>
          <p:cNvPr id="5" name="Multiplication Sign 4">
            <a:extLst>
              <a:ext uri="{FF2B5EF4-FFF2-40B4-BE49-F238E27FC236}">
                <a16:creationId xmlns:a16="http://schemas.microsoft.com/office/drawing/2014/main" id="{D9859633-2095-40BC-97F3-C2CEAF32BE56}"/>
              </a:ext>
            </a:extLst>
          </p:cNvPr>
          <p:cNvSpPr/>
          <p:nvPr/>
        </p:nvSpPr>
        <p:spPr>
          <a:xfrm>
            <a:off x="6546274" y="1761525"/>
            <a:ext cx="311727" cy="452005"/>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6E97511A-A4CC-42BB-837E-8DFB43F8C9D9}"/>
              </a:ext>
            </a:extLst>
          </p:cNvPr>
          <p:cNvSpPr/>
          <p:nvPr/>
        </p:nvSpPr>
        <p:spPr>
          <a:xfrm>
            <a:off x="480464" y="1260564"/>
            <a:ext cx="1371600" cy="3425681"/>
          </a:xfrm>
          <a:prstGeom prst="roundRect">
            <a:avLst>
              <a:gd name="adj" fmla="val 10000"/>
            </a:avLst>
          </a:prstGeom>
          <a:solidFill>
            <a:srgbClr val="92D050"/>
          </a:solidFill>
          <a:ln w="38100">
            <a:solidFill>
              <a:schemeClr val="bg1"/>
            </a:solidFill>
          </a:ln>
          <a:effectLst/>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lIns="34290" tIns="137160" rIns="34290" bIns="137160" anchor="t" anchorCtr="0"/>
          <a:lstStyle/>
          <a:p>
            <a:pPr algn="ctr" defTabSz="685800">
              <a:buClrTx/>
            </a:pPr>
            <a:r>
              <a:rPr lang="en-US" sz="1100" kern="1200">
                <a:solidFill>
                  <a:prstClr val="white"/>
                </a:solidFill>
                <a:latin typeface="Times New Roman" panose="02020603050405020304" pitchFamily="18" charset="0"/>
                <a:cs typeface="Times New Roman" panose="02020603050405020304" pitchFamily="18" charset="0"/>
              </a:rPr>
              <a:t>Risk of Entry </a:t>
            </a:r>
          </a:p>
          <a:p>
            <a:pPr algn="ctr" defTabSz="685800">
              <a:buClrTx/>
            </a:pPr>
            <a:endParaRPr lang="en-US" sz="1050" kern="1200">
              <a:solidFill>
                <a:prstClr val="white"/>
              </a:solidFill>
              <a:latin typeface="Calibri" panose="020F0502020204030204"/>
              <a:cs typeface="Calibri"/>
            </a:endParaRPr>
          </a:p>
          <a:p>
            <a:pPr algn="ctr" defTabSz="685800">
              <a:buClrTx/>
            </a:pPr>
            <a:r>
              <a:rPr lang="en-US" sz="1050" kern="1200">
                <a:solidFill>
                  <a:prstClr val="white"/>
                </a:solidFill>
                <a:latin typeface="Calibri" panose="020F0502020204030204"/>
                <a:cs typeface="Calibri"/>
              </a:rPr>
              <a:t>Brand Loyalty</a:t>
            </a:r>
          </a:p>
          <a:p>
            <a:pPr algn="ctr" defTabSz="685800">
              <a:buClrTx/>
            </a:pPr>
            <a:endParaRPr lang="en-US" sz="1050" kern="1200">
              <a:solidFill>
                <a:prstClr val="white"/>
              </a:solidFill>
              <a:latin typeface="Calibri" panose="020F0502020204030204"/>
              <a:cs typeface="Calibri"/>
            </a:endParaRPr>
          </a:p>
          <a:p>
            <a:pPr algn="ctr" defTabSz="685800">
              <a:buClrTx/>
            </a:pPr>
            <a:r>
              <a:rPr lang="en-US" sz="1050" kern="1200">
                <a:solidFill>
                  <a:prstClr val="white"/>
                </a:solidFill>
                <a:latin typeface="Calibri" panose="020F0502020204030204"/>
                <a:cs typeface="Calibri"/>
              </a:rPr>
              <a:t>Switching Costs</a:t>
            </a:r>
          </a:p>
          <a:p>
            <a:pPr algn="ctr" defTabSz="685800">
              <a:buClrTx/>
            </a:pPr>
            <a:endParaRPr lang="en-US" sz="1050" kern="1200">
              <a:solidFill>
                <a:prstClr val="white"/>
              </a:solidFill>
              <a:latin typeface="Calibri" panose="020F0502020204030204"/>
              <a:cs typeface="Calibri"/>
            </a:endParaRPr>
          </a:p>
          <a:p>
            <a:pPr algn="ctr" defTabSz="685800">
              <a:buClrTx/>
            </a:pPr>
            <a:r>
              <a:rPr lang="en-US" sz="1050" kern="1200">
                <a:solidFill>
                  <a:prstClr val="white"/>
                </a:solidFill>
                <a:latin typeface="Calibri" panose="020F0502020204030204"/>
                <a:cs typeface="Calibri"/>
              </a:rPr>
              <a:t>High Financial Outlay</a:t>
            </a:r>
          </a:p>
          <a:p>
            <a:pPr algn="ctr" defTabSz="685800">
              <a:buClrTx/>
            </a:pPr>
            <a:endParaRPr lang="en-US" sz="1050" kern="1200">
              <a:solidFill>
                <a:prstClr val="white"/>
              </a:solidFill>
              <a:latin typeface="Calibri" panose="020F0502020204030204"/>
              <a:cs typeface="Calibri"/>
            </a:endParaRPr>
          </a:p>
          <a:p>
            <a:pPr algn="ctr" defTabSz="685800">
              <a:buClrTx/>
            </a:pPr>
            <a:endParaRPr lang="en-US" sz="1050" kern="1200">
              <a:solidFill>
                <a:prstClr val="white"/>
              </a:solidFill>
              <a:latin typeface="Calibri" panose="020F0502020204030204"/>
              <a:cs typeface="Calibri"/>
            </a:endParaRPr>
          </a:p>
          <a:p>
            <a:pPr algn="ctr" defTabSz="685800">
              <a:buClrTx/>
            </a:pPr>
            <a:endParaRPr lang="en-US" sz="1050" kern="1200">
              <a:solidFill>
                <a:prstClr val="white"/>
              </a:solidFill>
              <a:latin typeface="Calibri" panose="020F0502020204030204"/>
              <a:cs typeface="Calibri"/>
            </a:endParaRPr>
          </a:p>
          <a:p>
            <a:pPr algn="ctr" defTabSz="685800">
              <a:buClrTx/>
            </a:pPr>
            <a:endParaRPr lang="en-US" sz="1050" kern="1200">
              <a:solidFill>
                <a:prstClr val="white"/>
              </a:solidFill>
              <a:latin typeface="Calibri" panose="020F0502020204030204"/>
              <a:cs typeface="Calibri"/>
            </a:endParaRPr>
          </a:p>
          <a:p>
            <a:pPr algn="ctr" defTabSz="685800">
              <a:buClrTx/>
            </a:pPr>
            <a:endParaRPr lang="en-US" sz="1050" b="1" kern="1200">
              <a:solidFill>
                <a:prstClr val="white"/>
              </a:solidFill>
              <a:latin typeface="Calibri" panose="020F0502020204030204"/>
              <a:cs typeface="Calibri" panose="020F0502020204030204"/>
            </a:endParaRPr>
          </a:p>
        </p:txBody>
      </p:sp>
      <p:sp>
        <p:nvSpPr>
          <p:cNvPr id="10" name="Rectangle: Rounded Corners 9">
            <a:extLst>
              <a:ext uri="{FF2B5EF4-FFF2-40B4-BE49-F238E27FC236}">
                <a16:creationId xmlns:a16="http://schemas.microsoft.com/office/drawing/2014/main" id="{01050067-A12D-45CC-949A-3BCFA6311CB5}"/>
              </a:ext>
            </a:extLst>
          </p:cNvPr>
          <p:cNvSpPr/>
          <p:nvPr/>
        </p:nvSpPr>
        <p:spPr>
          <a:xfrm>
            <a:off x="2200619" y="1260564"/>
            <a:ext cx="1371600" cy="3425680"/>
          </a:xfrm>
          <a:prstGeom prst="roundRect">
            <a:avLst>
              <a:gd name="adj" fmla="val 10000"/>
            </a:avLst>
          </a:prstGeom>
          <a:solidFill>
            <a:schemeClr val="accent3"/>
          </a:solidFill>
          <a:ln w="38100">
            <a:solidFill>
              <a:schemeClr val="bg1"/>
            </a:solidFill>
          </a:ln>
          <a:effectLst/>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lIns="34290" tIns="137160" rIns="34290" bIns="137160" anchor="t" anchorCtr="0"/>
          <a:lstStyle/>
          <a:p>
            <a:pPr algn="ctr" defTabSz="685800">
              <a:buClrTx/>
            </a:pPr>
            <a:r>
              <a:rPr lang="en-US" sz="1050" kern="1200">
                <a:solidFill>
                  <a:prstClr val="white"/>
                </a:solidFill>
                <a:latin typeface="Calibri" panose="020F0502020204030204"/>
                <a:cs typeface="Calibri"/>
              </a:rPr>
              <a:t> </a:t>
            </a:r>
            <a:r>
              <a:rPr lang="en-US" sz="1100" kern="1200">
                <a:solidFill>
                  <a:prstClr val="white"/>
                </a:solidFill>
                <a:latin typeface="Times New Roman" panose="02020603050405020304" pitchFamily="18" charset="0"/>
                <a:cs typeface="Times New Roman" panose="02020603050405020304" pitchFamily="18" charset="0"/>
              </a:rPr>
              <a:t>Competitor Rivalry</a:t>
            </a:r>
          </a:p>
          <a:p>
            <a:pPr algn="ctr" defTabSz="685800">
              <a:buClrTx/>
            </a:pPr>
            <a:endParaRPr lang="en-US" sz="1050" kern="1200">
              <a:solidFill>
                <a:prstClr val="white"/>
              </a:solidFill>
              <a:latin typeface="Calibri" panose="020F0502020204030204"/>
              <a:cs typeface="Calibri"/>
            </a:endParaRPr>
          </a:p>
          <a:p>
            <a:pPr algn="ctr" defTabSz="685800">
              <a:buClrTx/>
            </a:pPr>
            <a:r>
              <a:rPr lang="en-US" sz="1050" kern="1200">
                <a:solidFill>
                  <a:prstClr val="white"/>
                </a:solidFill>
                <a:latin typeface="Calibri" panose="020F0502020204030204"/>
                <a:cs typeface="Calibri"/>
              </a:rPr>
              <a:t>Few Existing Firms</a:t>
            </a:r>
          </a:p>
          <a:p>
            <a:pPr algn="ctr" defTabSz="685800">
              <a:buClrTx/>
            </a:pPr>
            <a:endParaRPr lang="en-US" sz="1050" kern="1200">
              <a:solidFill>
                <a:prstClr val="white"/>
              </a:solidFill>
              <a:latin typeface="Calibri" panose="020F0502020204030204"/>
              <a:cs typeface="Calibri"/>
            </a:endParaRPr>
          </a:p>
          <a:p>
            <a:pPr algn="ctr" defTabSz="685800">
              <a:buClrTx/>
            </a:pPr>
            <a:r>
              <a:rPr lang="en-US" sz="1050" kern="1200">
                <a:solidFill>
                  <a:prstClr val="white"/>
                </a:solidFill>
                <a:latin typeface="Calibri" panose="020F0502020204030204"/>
                <a:cs typeface="Calibri"/>
              </a:rPr>
              <a:t>Solidifying Industry</a:t>
            </a:r>
          </a:p>
          <a:p>
            <a:pPr algn="ctr" defTabSz="685800">
              <a:buClrTx/>
            </a:pPr>
            <a:endParaRPr lang="en-US" sz="1050" kern="1200">
              <a:solidFill>
                <a:prstClr val="white"/>
              </a:solidFill>
              <a:latin typeface="Calibri" panose="020F0502020204030204"/>
              <a:cs typeface="Calibri"/>
            </a:endParaRPr>
          </a:p>
          <a:p>
            <a:pPr algn="ctr" defTabSz="685800">
              <a:buClrTx/>
            </a:pPr>
            <a:r>
              <a:rPr lang="en-US" sz="1050" kern="1200">
                <a:solidFill>
                  <a:prstClr val="white"/>
                </a:solidFill>
                <a:latin typeface="Calibri" panose="020F0502020204030204"/>
                <a:cs typeface="Calibri"/>
              </a:rPr>
              <a:t>Exit Barriers</a:t>
            </a:r>
          </a:p>
          <a:p>
            <a:pPr marL="257175" indent="-257175" defTabSz="685800">
              <a:buClrTx/>
              <a:buFont typeface="+mj-lt"/>
              <a:buAutoNum type="arabicPeriod"/>
            </a:pPr>
            <a:endParaRPr lang="en-US" sz="1500" kern="1200">
              <a:solidFill>
                <a:prstClr val="white"/>
              </a:solidFill>
              <a:latin typeface="Calibri" panose="020F0502020204030204"/>
              <a:cs typeface="Calibri"/>
            </a:endParaRPr>
          </a:p>
          <a:p>
            <a:pPr algn="ctr" defTabSz="685800">
              <a:buClrTx/>
            </a:pPr>
            <a:endParaRPr lang="en-US" sz="1050" b="1" kern="1200">
              <a:solidFill>
                <a:prstClr val="white"/>
              </a:solidFill>
              <a:latin typeface="Calibri" panose="020F0502020204030204"/>
              <a:cs typeface="Calibri" panose="020F0502020204030204"/>
            </a:endParaRPr>
          </a:p>
        </p:txBody>
      </p:sp>
      <p:sp>
        <p:nvSpPr>
          <p:cNvPr id="14" name="Rectangle: Rounded Corners 13">
            <a:extLst>
              <a:ext uri="{FF2B5EF4-FFF2-40B4-BE49-F238E27FC236}">
                <a16:creationId xmlns:a16="http://schemas.microsoft.com/office/drawing/2014/main" id="{8A99DF93-1A96-4C93-9E5B-F03C9155EEBE}"/>
              </a:ext>
            </a:extLst>
          </p:cNvPr>
          <p:cNvSpPr/>
          <p:nvPr/>
        </p:nvSpPr>
        <p:spPr>
          <a:xfrm>
            <a:off x="3875387" y="1260566"/>
            <a:ext cx="1371600" cy="3425679"/>
          </a:xfrm>
          <a:prstGeom prst="roundRect">
            <a:avLst>
              <a:gd name="adj" fmla="val 10000"/>
            </a:avLst>
          </a:prstGeom>
          <a:solidFill>
            <a:srgbClr val="92D050"/>
          </a:solidFill>
          <a:ln w="38100">
            <a:solidFill>
              <a:schemeClr val="bg1"/>
            </a:solidFill>
          </a:ln>
          <a:effectLst/>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lIns="34290" tIns="137160" rIns="34290" bIns="137160" anchor="t" anchorCtr="0"/>
          <a:lstStyle/>
          <a:p>
            <a:pPr algn="ctr" defTabSz="685800">
              <a:buClrTx/>
            </a:pPr>
            <a:r>
              <a:rPr lang="en-US" sz="1100" kern="1200">
                <a:solidFill>
                  <a:prstClr val="white"/>
                </a:solidFill>
                <a:latin typeface="Times New Roman" panose="02020603050405020304" pitchFamily="18" charset="0"/>
                <a:cs typeface="Times New Roman" panose="02020603050405020304" pitchFamily="18" charset="0"/>
              </a:rPr>
              <a:t>Buyer Power </a:t>
            </a:r>
          </a:p>
          <a:p>
            <a:pPr algn="ctr" defTabSz="685800">
              <a:buClrTx/>
            </a:pPr>
            <a:endParaRPr lang="en-US" sz="1050" kern="1200">
              <a:solidFill>
                <a:prstClr val="white"/>
              </a:solidFill>
              <a:latin typeface="Calibri" panose="020F0502020204030204"/>
              <a:cs typeface="Calibri"/>
            </a:endParaRPr>
          </a:p>
          <a:p>
            <a:pPr algn="ctr" defTabSz="685800">
              <a:buClrTx/>
            </a:pPr>
            <a:r>
              <a:rPr lang="en-US" sz="1200" kern="1200">
                <a:solidFill>
                  <a:prstClr val="white"/>
                </a:solidFill>
                <a:latin typeface="Calibri" panose="020F0502020204030204"/>
                <a:cs typeface="Calibri"/>
              </a:rPr>
              <a:t>Choices</a:t>
            </a:r>
          </a:p>
          <a:p>
            <a:pPr algn="ctr" defTabSz="685800">
              <a:buClrTx/>
            </a:pPr>
            <a:endParaRPr lang="en-US" sz="1200" kern="1200">
              <a:solidFill>
                <a:prstClr val="white"/>
              </a:solidFill>
              <a:latin typeface="Calibri" panose="020F0502020204030204"/>
              <a:cs typeface="Calibri"/>
            </a:endParaRPr>
          </a:p>
          <a:p>
            <a:pPr algn="ctr" defTabSz="685800">
              <a:buClrTx/>
            </a:pPr>
            <a:r>
              <a:rPr lang="en-US" sz="1200" kern="1200">
                <a:solidFill>
                  <a:prstClr val="white"/>
                </a:solidFill>
                <a:latin typeface="Calibri" panose="020F0502020204030204"/>
                <a:cs typeface="Calibri"/>
              </a:rPr>
              <a:t>Switching Costs for Buyers</a:t>
            </a:r>
          </a:p>
        </p:txBody>
      </p:sp>
      <p:sp>
        <p:nvSpPr>
          <p:cNvPr id="16" name="Rectangle: Rounded Corners 15">
            <a:extLst>
              <a:ext uri="{FF2B5EF4-FFF2-40B4-BE49-F238E27FC236}">
                <a16:creationId xmlns:a16="http://schemas.microsoft.com/office/drawing/2014/main" id="{1AC15896-49A1-4A2E-9E09-2B29BE6C7765}"/>
              </a:ext>
            </a:extLst>
          </p:cNvPr>
          <p:cNvSpPr/>
          <p:nvPr/>
        </p:nvSpPr>
        <p:spPr>
          <a:xfrm>
            <a:off x="7266868" y="1260566"/>
            <a:ext cx="1528216" cy="3425678"/>
          </a:xfrm>
          <a:prstGeom prst="roundRect">
            <a:avLst>
              <a:gd name="adj" fmla="val 10000"/>
            </a:avLst>
          </a:prstGeom>
          <a:solidFill>
            <a:srgbClr val="A5A5A5"/>
          </a:solidFill>
          <a:ln w="38100">
            <a:solidFill>
              <a:schemeClr val="bg1"/>
            </a:solidFill>
          </a:ln>
          <a:effectLst/>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lIns="34290" tIns="137160" rIns="34290" bIns="137160" anchor="t" anchorCtr="0"/>
          <a:lstStyle/>
          <a:p>
            <a:pPr algn="ctr" defTabSz="685800">
              <a:buClrTx/>
            </a:pPr>
            <a:r>
              <a:rPr lang="en-US" sz="1100" b="1" kern="1200">
                <a:solidFill>
                  <a:prstClr val="white"/>
                </a:solidFill>
                <a:latin typeface="Times New Roman" panose="02020603050405020304" pitchFamily="18" charset="0"/>
                <a:cs typeface="Times New Roman" panose="02020603050405020304" pitchFamily="18" charset="0"/>
              </a:rPr>
              <a:t>Substitutes</a:t>
            </a:r>
          </a:p>
          <a:p>
            <a:pPr algn="ctr" defTabSz="685800">
              <a:buClrTx/>
            </a:pPr>
            <a:endParaRPr lang="en-US" sz="1050" b="1" kern="1200">
              <a:solidFill>
                <a:prstClr val="white"/>
              </a:solidFill>
              <a:latin typeface="Calibri" panose="020F0502020204030204"/>
              <a:cs typeface="Calibri"/>
            </a:endParaRPr>
          </a:p>
          <a:p>
            <a:pPr algn="ctr" defTabSz="685800">
              <a:buClrTx/>
            </a:pPr>
            <a:r>
              <a:rPr lang="en-US" sz="1050" b="1" kern="1200">
                <a:solidFill>
                  <a:prstClr val="white"/>
                </a:solidFill>
                <a:latin typeface="Calibri" panose="020F0502020204030204"/>
                <a:cs typeface="Calibri"/>
              </a:rPr>
              <a:t>Number of Substitutes</a:t>
            </a:r>
          </a:p>
          <a:p>
            <a:pPr algn="ctr" defTabSz="685800">
              <a:buClrTx/>
            </a:pPr>
            <a:endParaRPr lang="en-US" sz="1050" b="1" kern="1200">
              <a:solidFill>
                <a:prstClr val="white"/>
              </a:solidFill>
              <a:latin typeface="Calibri" panose="020F0502020204030204"/>
              <a:cs typeface="Calibri"/>
            </a:endParaRPr>
          </a:p>
          <a:p>
            <a:pPr algn="ctr" defTabSz="685800">
              <a:buClrTx/>
            </a:pPr>
            <a:r>
              <a:rPr lang="en-US" sz="1050" b="1" kern="1200">
                <a:solidFill>
                  <a:prstClr val="white"/>
                </a:solidFill>
                <a:latin typeface="Calibri" panose="020F0502020204030204"/>
                <a:cs typeface="Calibri"/>
              </a:rPr>
              <a:t>Quality of Substitutes</a:t>
            </a:r>
          </a:p>
          <a:p>
            <a:pPr algn="ctr" defTabSz="685800">
              <a:buClrTx/>
            </a:pPr>
            <a:endParaRPr lang="en-US" sz="1050" kern="1200">
              <a:solidFill>
                <a:prstClr val="white"/>
              </a:solidFill>
              <a:latin typeface="Calibri" panose="020F0502020204030204"/>
              <a:cs typeface="Calibri"/>
            </a:endParaRPr>
          </a:p>
          <a:p>
            <a:pPr algn="ctr" defTabSz="685800">
              <a:buClrTx/>
            </a:pPr>
            <a:endParaRPr lang="en-US" sz="1050" kern="1200">
              <a:solidFill>
                <a:prstClr val="white"/>
              </a:solidFill>
              <a:latin typeface="Calibri" panose="020F0502020204030204"/>
              <a:cs typeface="Calibri"/>
            </a:endParaRPr>
          </a:p>
          <a:p>
            <a:pPr algn="ctr" defTabSz="685800">
              <a:buClrTx/>
            </a:pPr>
            <a:endParaRPr lang="en-US" sz="1050" kern="1200">
              <a:solidFill>
                <a:prstClr val="white"/>
              </a:solidFill>
              <a:latin typeface="Calibri" panose="020F0502020204030204"/>
              <a:cs typeface="Calibri"/>
            </a:endParaRPr>
          </a:p>
          <a:p>
            <a:pPr algn="ctr" defTabSz="685800">
              <a:buClrTx/>
            </a:pPr>
            <a:endParaRPr lang="en-US" sz="1050" b="1" kern="1200">
              <a:solidFill>
                <a:prstClr val="white"/>
              </a:solidFill>
              <a:latin typeface="Calibri" panose="020F0502020204030204"/>
              <a:cs typeface="Calibri"/>
            </a:endParaRPr>
          </a:p>
        </p:txBody>
      </p:sp>
      <p:sp>
        <p:nvSpPr>
          <p:cNvPr id="18" name="Rectangle: Rounded Corners 17">
            <a:extLst>
              <a:ext uri="{FF2B5EF4-FFF2-40B4-BE49-F238E27FC236}">
                <a16:creationId xmlns:a16="http://schemas.microsoft.com/office/drawing/2014/main" id="{704F3F50-9F11-4B20-950A-EA72237777F4}"/>
              </a:ext>
            </a:extLst>
          </p:cNvPr>
          <p:cNvSpPr/>
          <p:nvPr/>
        </p:nvSpPr>
        <p:spPr>
          <a:xfrm>
            <a:off x="5571781" y="1260566"/>
            <a:ext cx="1371600" cy="3425679"/>
          </a:xfrm>
          <a:prstGeom prst="roundRect">
            <a:avLst>
              <a:gd name="adj" fmla="val 10000"/>
            </a:avLst>
          </a:prstGeom>
          <a:solidFill>
            <a:srgbClr val="A5A5A5"/>
          </a:solidFill>
          <a:ln w="38100">
            <a:solidFill>
              <a:schemeClr val="bg1"/>
            </a:solidFill>
          </a:ln>
          <a:effectLst/>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lIns="34290" tIns="137160" rIns="34290" bIns="137160" anchor="t" anchorCtr="0"/>
          <a:lstStyle/>
          <a:p>
            <a:pPr algn="ctr" defTabSz="685800">
              <a:buClrTx/>
            </a:pPr>
            <a:r>
              <a:rPr lang="en-US" sz="1100" kern="1200">
                <a:solidFill>
                  <a:prstClr val="white"/>
                </a:solidFill>
                <a:latin typeface="Times New Roman" panose="02020603050405020304" pitchFamily="18" charset="0"/>
                <a:ea typeface="+mn-lt"/>
                <a:cs typeface="Times New Roman" panose="02020603050405020304" pitchFamily="18" charset="0"/>
              </a:rPr>
              <a:t>Supplier Power</a:t>
            </a:r>
            <a:endParaRPr lang="en-US" sz="1100" kern="1200">
              <a:solidFill>
                <a:prstClr val="white"/>
              </a:solidFill>
              <a:latin typeface="Times New Roman" panose="02020603050405020304" pitchFamily="18" charset="0"/>
              <a:cs typeface="Times New Roman" panose="02020603050405020304" pitchFamily="18" charset="0"/>
            </a:endParaRPr>
          </a:p>
          <a:p>
            <a:pPr algn="ctr" defTabSz="685800">
              <a:buClrTx/>
            </a:pPr>
            <a:endParaRPr lang="en-US" sz="1050" kern="1200">
              <a:solidFill>
                <a:prstClr val="white"/>
              </a:solidFill>
              <a:latin typeface="Calibri" panose="020F0502020204030204"/>
              <a:cs typeface="Calibri" panose="020F0502020204030204"/>
            </a:endParaRPr>
          </a:p>
          <a:p>
            <a:pPr algn="ctr" defTabSz="685800">
              <a:buClrTx/>
            </a:pPr>
            <a:r>
              <a:rPr lang="en-US" sz="1050" kern="1200">
                <a:solidFill>
                  <a:prstClr val="white"/>
                </a:solidFill>
                <a:latin typeface="Calibri" panose="020F0502020204030204"/>
                <a:cs typeface="Calibri" panose="020F0502020204030204"/>
              </a:rPr>
              <a:t>Threat of New Entry</a:t>
            </a:r>
          </a:p>
          <a:p>
            <a:pPr algn="ctr" defTabSz="685800">
              <a:buClrTx/>
            </a:pPr>
            <a:endParaRPr lang="en-US" sz="1050" kern="1200">
              <a:solidFill>
                <a:prstClr val="white"/>
              </a:solidFill>
              <a:latin typeface="Calibri" panose="020F0502020204030204"/>
              <a:cs typeface="Calibri" panose="020F0502020204030204"/>
            </a:endParaRPr>
          </a:p>
          <a:p>
            <a:pPr algn="ctr" defTabSz="685800">
              <a:buClrTx/>
            </a:pPr>
            <a:r>
              <a:rPr lang="en-US" sz="1050" kern="1200">
                <a:solidFill>
                  <a:prstClr val="white"/>
                </a:solidFill>
                <a:latin typeface="Calibri" panose="020F0502020204030204"/>
                <a:cs typeface="Calibri" panose="020F0502020204030204"/>
              </a:rPr>
              <a:t>Threat to Suppliers</a:t>
            </a:r>
          </a:p>
          <a:p>
            <a:pPr algn="ctr" defTabSz="685800">
              <a:buClrTx/>
            </a:pPr>
            <a:endParaRPr lang="en-US" sz="1050" b="1" kern="1200">
              <a:solidFill>
                <a:prstClr val="white"/>
              </a:solidFill>
              <a:latin typeface="Calibri" panose="020F0502020204030204"/>
              <a:cs typeface="Calibri" panose="020F0502020204030204"/>
            </a:endParaRPr>
          </a:p>
        </p:txBody>
      </p:sp>
      <p:sp>
        <p:nvSpPr>
          <p:cNvPr id="7" name="Title 1">
            <a:extLst>
              <a:ext uri="{FF2B5EF4-FFF2-40B4-BE49-F238E27FC236}">
                <a16:creationId xmlns:a16="http://schemas.microsoft.com/office/drawing/2014/main" id="{642DE6EC-1427-B94D-80A7-F378745FD2C6}"/>
              </a:ext>
            </a:extLst>
          </p:cNvPr>
          <p:cNvSpPr txBox="1">
            <a:spLocks/>
          </p:cNvSpPr>
          <p:nvPr/>
        </p:nvSpPr>
        <p:spPr>
          <a:xfrm>
            <a:off x="-10782" y="201858"/>
            <a:ext cx="9143999" cy="465805"/>
          </a:xfrm>
          <a:prstGeom prst="rect">
            <a:avLst/>
          </a:prstGeom>
          <a:effectLst>
            <a:outerShdw blurRad="50800" dist="38100" dir="2700000" algn="tl" rotWithShape="0">
              <a:prstClr val="black">
                <a:alpha val="40000"/>
              </a:prstClr>
            </a:outerShdw>
          </a:effectLst>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685800">
              <a:buClrTx/>
            </a:pPr>
            <a:r>
              <a:rPr lang="en-US" sz="3300">
                <a:latin typeface="Times New Roman" panose="02020603050405020304" pitchFamily="18" charset="0"/>
                <a:cs typeface="Times New Roman" panose="02020603050405020304" pitchFamily="18" charset="0"/>
              </a:rPr>
              <a:t>Porter’s Five Forces Analysis</a:t>
            </a:r>
          </a:p>
        </p:txBody>
      </p:sp>
      <p:sp>
        <p:nvSpPr>
          <p:cNvPr id="8" name="Flowchart: Alternate Process 48">
            <a:extLst>
              <a:ext uri="{FF2B5EF4-FFF2-40B4-BE49-F238E27FC236}">
                <a16:creationId xmlns:a16="http://schemas.microsoft.com/office/drawing/2014/main" id="{8E416041-5EB9-154D-ACC1-06D96D0D4BE5}"/>
              </a:ext>
            </a:extLst>
          </p:cNvPr>
          <p:cNvSpPr/>
          <p:nvPr/>
        </p:nvSpPr>
        <p:spPr>
          <a:xfrm>
            <a:off x="5822850" y="921833"/>
            <a:ext cx="2072304" cy="190850"/>
          </a:xfrm>
          <a:prstGeom prst="flowChartAlternateProcess">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200" kern="1200">
                <a:solidFill>
                  <a:prstClr val="white"/>
                </a:solidFill>
                <a:latin typeface="Calibri" panose="020F0502020204030204"/>
              </a:rPr>
              <a:t>STRONG FORCE/THREAT</a:t>
            </a:r>
          </a:p>
        </p:txBody>
      </p:sp>
      <p:sp>
        <p:nvSpPr>
          <p:cNvPr id="11" name="Flowchart: Alternate Process 49">
            <a:extLst>
              <a:ext uri="{FF2B5EF4-FFF2-40B4-BE49-F238E27FC236}">
                <a16:creationId xmlns:a16="http://schemas.microsoft.com/office/drawing/2014/main" id="{CDFE2264-6CF6-934F-BAD8-F6016C8C9AD9}"/>
              </a:ext>
            </a:extLst>
          </p:cNvPr>
          <p:cNvSpPr/>
          <p:nvPr/>
        </p:nvSpPr>
        <p:spPr>
          <a:xfrm>
            <a:off x="1031379" y="918520"/>
            <a:ext cx="2072304" cy="190850"/>
          </a:xfrm>
          <a:prstGeom prst="flowChartAlternateProcess">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050" kern="1200">
                <a:solidFill>
                  <a:prstClr val="white"/>
                </a:solidFill>
                <a:latin typeface="Times New Roman" panose="02020603050405020304" pitchFamily="18" charset="0"/>
                <a:cs typeface="Times New Roman" panose="02020603050405020304" pitchFamily="18" charset="0"/>
              </a:rPr>
              <a:t>WEAK FORCE/OPPORTUNITY</a:t>
            </a:r>
          </a:p>
        </p:txBody>
      </p:sp>
      <p:sp>
        <p:nvSpPr>
          <p:cNvPr id="3" name="TextBox 2">
            <a:extLst>
              <a:ext uri="{FF2B5EF4-FFF2-40B4-BE49-F238E27FC236}">
                <a16:creationId xmlns:a16="http://schemas.microsoft.com/office/drawing/2014/main" id="{653C0C93-999D-4DFC-8AA0-835604ABDCEE}"/>
              </a:ext>
            </a:extLst>
          </p:cNvPr>
          <p:cNvSpPr txBox="1"/>
          <p:nvPr/>
        </p:nvSpPr>
        <p:spPr>
          <a:xfrm>
            <a:off x="3248527" y="4866501"/>
            <a:ext cx="3198830" cy="300082"/>
          </a:xfrm>
          <a:prstGeom prst="rect">
            <a:avLst/>
          </a:prstGeom>
          <a:noFill/>
        </p:spPr>
        <p:txBody>
          <a:bodyPr wrap="square" rtlCol="0">
            <a:spAutoFit/>
          </a:bodyPr>
          <a:lstStyle/>
          <a:p>
            <a:pPr defTabSz="685800">
              <a:buClrTx/>
            </a:pPr>
            <a:r>
              <a:rPr lang="en-US" sz="1350" kern="1200">
                <a:solidFill>
                  <a:prstClr val="white"/>
                </a:solidFill>
                <a:latin typeface="Calibri" panose="020F0502020204030204"/>
                <a:ea typeface="+mn-ea"/>
                <a:cs typeface="+mn-cs"/>
              </a:rPr>
              <a:t>See Below for detailed explanations</a:t>
            </a:r>
          </a:p>
        </p:txBody>
      </p:sp>
      <p:cxnSp>
        <p:nvCxnSpPr>
          <p:cNvPr id="12" name="Google Shape;107;p16">
            <a:extLst>
              <a:ext uri="{FF2B5EF4-FFF2-40B4-BE49-F238E27FC236}">
                <a16:creationId xmlns:a16="http://schemas.microsoft.com/office/drawing/2014/main" id="{2B7A8E92-24CC-43F1-88BE-01FC0FCDDF6E}"/>
              </a:ext>
            </a:extLst>
          </p:cNvPr>
          <p:cNvCxnSpPr>
            <a:cxnSpLocks/>
          </p:cNvCxnSpPr>
          <p:nvPr/>
        </p:nvCxnSpPr>
        <p:spPr>
          <a:xfrm>
            <a:off x="461450" y="678773"/>
            <a:ext cx="8203579" cy="44500"/>
          </a:xfrm>
          <a:prstGeom prst="straightConnector1">
            <a:avLst/>
          </a:prstGeom>
          <a:noFill/>
          <a:ln w="19050" cap="flat" cmpd="sng">
            <a:solidFill>
              <a:srgbClr val="3F752B"/>
            </a:solidFill>
            <a:prstDash val="solid"/>
            <a:round/>
            <a:headEnd type="none" w="med" len="med"/>
            <a:tailEnd type="none" w="med" len="med"/>
          </a:ln>
        </p:spPr>
      </p:cxnSp>
      <p:cxnSp>
        <p:nvCxnSpPr>
          <p:cNvPr id="13" name="Google Shape;107;p16">
            <a:extLst>
              <a:ext uri="{FF2B5EF4-FFF2-40B4-BE49-F238E27FC236}">
                <a16:creationId xmlns:a16="http://schemas.microsoft.com/office/drawing/2014/main" id="{40CAB510-2C86-4B82-B77E-D186198FD0B7}"/>
              </a:ext>
            </a:extLst>
          </p:cNvPr>
          <p:cNvCxnSpPr>
            <a:cxnSpLocks/>
          </p:cNvCxnSpPr>
          <p:nvPr/>
        </p:nvCxnSpPr>
        <p:spPr>
          <a:xfrm>
            <a:off x="7479324" y="1670103"/>
            <a:ext cx="1150537" cy="14457"/>
          </a:xfrm>
          <a:prstGeom prst="straightConnector1">
            <a:avLst/>
          </a:prstGeom>
          <a:noFill/>
          <a:ln w="19050" cap="flat" cmpd="sng">
            <a:solidFill>
              <a:schemeClr val="tx1"/>
            </a:solidFill>
            <a:prstDash val="solid"/>
            <a:round/>
            <a:headEnd type="none" w="med" len="med"/>
            <a:tailEnd type="none" w="med" len="med"/>
          </a:ln>
        </p:spPr>
      </p:cxnSp>
      <p:cxnSp>
        <p:nvCxnSpPr>
          <p:cNvPr id="15" name="Google Shape;107;p16">
            <a:extLst>
              <a:ext uri="{FF2B5EF4-FFF2-40B4-BE49-F238E27FC236}">
                <a16:creationId xmlns:a16="http://schemas.microsoft.com/office/drawing/2014/main" id="{2C3602EF-5552-4CEC-9047-88E7FAC35184}"/>
              </a:ext>
            </a:extLst>
          </p:cNvPr>
          <p:cNvCxnSpPr>
            <a:cxnSpLocks/>
          </p:cNvCxnSpPr>
          <p:nvPr/>
        </p:nvCxnSpPr>
        <p:spPr>
          <a:xfrm>
            <a:off x="5673971" y="1670104"/>
            <a:ext cx="1150537" cy="14457"/>
          </a:xfrm>
          <a:prstGeom prst="straightConnector1">
            <a:avLst/>
          </a:prstGeom>
          <a:noFill/>
          <a:ln w="19050" cap="flat" cmpd="sng">
            <a:solidFill>
              <a:schemeClr val="tx1"/>
            </a:solidFill>
            <a:prstDash val="solid"/>
            <a:round/>
            <a:headEnd type="none" w="med" len="med"/>
            <a:tailEnd type="none" w="med" len="med"/>
          </a:ln>
        </p:spPr>
      </p:cxnSp>
      <p:cxnSp>
        <p:nvCxnSpPr>
          <p:cNvPr id="17" name="Google Shape;107;p16">
            <a:extLst>
              <a:ext uri="{FF2B5EF4-FFF2-40B4-BE49-F238E27FC236}">
                <a16:creationId xmlns:a16="http://schemas.microsoft.com/office/drawing/2014/main" id="{C8D46F61-5CF3-416B-92C1-12E5E460716D}"/>
              </a:ext>
            </a:extLst>
          </p:cNvPr>
          <p:cNvCxnSpPr>
            <a:cxnSpLocks/>
          </p:cNvCxnSpPr>
          <p:nvPr/>
        </p:nvCxnSpPr>
        <p:spPr>
          <a:xfrm>
            <a:off x="3985847" y="1670105"/>
            <a:ext cx="1150537" cy="14457"/>
          </a:xfrm>
          <a:prstGeom prst="straightConnector1">
            <a:avLst/>
          </a:prstGeom>
          <a:noFill/>
          <a:ln w="19050" cap="flat" cmpd="sng">
            <a:solidFill>
              <a:schemeClr val="tx1"/>
            </a:solidFill>
            <a:prstDash val="solid"/>
            <a:round/>
            <a:headEnd type="none" w="med" len="med"/>
            <a:tailEnd type="none" w="med" len="med"/>
          </a:ln>
        </p:spPr>
      </p:cxnSp>
      <p:cxnSp>
        <p:nvCxnSpPr>
          <p:cNvPr id="19" name="Google Shape;107;p16">
            <a:extLst>
              <a:ext uri="{FF2B5EF4-FFF2-40B4-BE49-F238E27FC236}">
                <a16:creationId xmlns:a16="http://schemas.microsoft.com/office/drawing/2014/main" id="{6626A7D4-31AB-41A9-A8DE-C1884AFF60F1}"/>
              </a:ext>
            </a:extLst>
          </p:cNvPr>
          <p:cNvCxnSpPr>
            <a:cxnSpLocks/>
          </p:cNvCxnSpPr>
          <p:nvPr/>
        </p:nvCxnSpPr>
        <p:spPr>
          <a:xfrm>
            <a:off x="2285996" y="1670106"/>
            <a:ext cx="1150537" cy="14457"/>
          </a:xfrm>
          <a:prstGeom prst="straightConnector1">
            <a:avLst/>
          </a:prstGeom>
          <a:noFill/>
          <a:ln w="19050" cap="flat" cmpd="sng">
            <a:solidFill>
              <a:schemeClr val="tx1"/>
            </a:solidFill>
            <a:prstDash val="solid"/>
            <a:round/>
            <a:headEnd type="none" w="med" len="med"/>
            <a:tailEnd type="none" w="med" len="med"/>
          </a:ln>
        </p:spPr>
      </p:cxnSp>
      <p:cxnSp>
        <p:nvCxnSpPr>
          <p:cNvPr id="20" name="Google Shape;107;p16">
            <a:extLst>
              <a:ext uri="{FF2B5EF4-FFF2-40B4-BE49-F238E27FC236}">
                <a16:creationId xmlns:a16="http://schemas.microsoft.com/office/drawing/2014/main" id="{E7B1D440-8FB4-4181-AEED-A6245B9C7A90}"/>
              </a:ext>
            </a:extLst>
          </p:cNvPr>
          <p:cNvCxnSpPr>
            <a:cxnSpLocks/>
          </p:cNvCxnSpPr>
          <p:nvPr/>
        </p:nvCxnSpPr>
        <p:spPr>
          <a:xfrm>
            <a:off x="597873" y="1646661"/>
            <a:ext cx="1150537" cy="14457"/>
          </a:xfrm>
          <a:prstGeom prst="straightConnector1">
            <a:avLst/>
          </a:prstGeom>
          <a:noFill/>
          <a:ln w="19050" cap="flat" cmpd="sng">
            <a:solidFill>
              <a:schemeClr val="tx1"/>
            </a:solidFill>
            <a:prstDash val="solid"/>
            <a:round/>
            <a:headEnd type="none" w="med" len="med"/>
            <a:tailEnd type="none" w="med" len="med"/>
          </a:ln>
        </p:spPr>
      </p:cxnSp>
    </p:spTree>
    <p:extLst>
      <p:ext uri="{BB962C8B-B14F-4D97-AF65-F5344CB8AC3E}">
        <p14:creationId xmlns:p14="http://schemas.microsoft.com/office/powerpoint/2010/main" val="793673477"/>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2"/>
          <p:cNvSpPr txBox="1">
            <a:spLocks noGrp="1"/>
          </p:cNvSpPr>
          <p:nvPr>
            <p:ph type="title"/>
          </p:nvPr>
        </p:nvSpPr>
        <p:spPr>
          <a:xfrm>
            <a:off x="167225" y="2567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t">
                <a:latin typeface="Times New Roman"/>
                <a:ea typeface="Times New Roman"/>
                <a:cs typeface="Times New Roman"/>
                <a:sym typeface="Times New Roman"/>
              </a:rPr>
              <a:t>Value Creation and Profitability</a:t>
            </a:r>
            <a:r>
              <a:rPr lang="en-US">
                <a:latin typeface="Times New Roman"/>
                <a:ea typeface="Times New Roman"/>
                <a:cs typeface="Times New Roman"/>
                <a:sym typeface="Times New Roman"/>
              </a:rPr>
              <a:t> - Spotify</a:t>
            </a:r>
            <a:r>
              <a:rPr lang="et">
                <a:latin typeface="Times New Roman"/>
                <a:ea typeface="Times New Roman"/>
                <a:cs typeface="Times New Roman"/>
                <a:sym typeface="Times New Roman"/>
              </a:rPr>
              <a:t>	</a:t>
            </a:r>
            <a:endParaRPr>
              <a:latin typeface="Times New Roman"/>
              <a:ea typeface="Times New Roman"/>
              <a:cs typeface="Times New Roman"/>
              <a:sym typeface="Times New Roman"/>
            </a:endParaRPr>
          </a:p>
        </p:txBody>
      </p:sp>
      <p:sp>
        <p:nvSpPr>
          <p:cNvPr id="175" name="Google Shape;175;p22"/>
          <p:cNvSpPr txBox="1">
            <a:spLocks noGrp="1"/>
          </p:cNvSpPr>
          <p:nvPr>
            <p:ph type="body" idx="1"/>
          </p:nvPr>
        </p:nvSpPr>
        <p:spPr>
          <a:xfrm>
            <a:off x="311700" y="1254635"/>
            <a:ext cx="4246490" cy="2892056"/>
          </a:xfrm>
          <a:prstGeom prst="rect">
            <a:avLst/>
          </a:prstGeom>
        </p:spPr>
        <p:txBody>
          <a:bodyPr spcFirstLastPara="1" wrap="square" lIns="91425" tIns="91425" rIns="91425" bIns="91425" anchor="t" anchorCtr="0">
            <a:noAutofit/>
          </a:bodyPr>
          <a:lstStyle/>
          <a:p>
            <a:pPr marL="139700" lvl="0" indent="0" algn="l" rtl="0">
              <a:spcBef>
                <a:spcPts val="0"/>
              </a:spcBef>
              <a:spcAft>
                <a:spcPts val="0"/>
              </a:spcAft>
              <a:buClr>
                <a:srgbClr val="000000"/>
              </a:buClr>
              <a:buSzPts val="1400"/>
              <a:buNone/>
            </a:pPr>
            <a:endParaRPr sz="1400">
              <a:solidFill>
                <a:srgbClr val="000000"/>
              </a:solidFill>
              <a:latin typeface="Times New Roman"/>
              <a:ea typeface="Times New Roman"/>
              <a:cs typeface="Times New Roman"/>
              <a:sym typeface="Times New Roman"/>
            </a:endParaRPr>
          </a:p>
          <a:p>
            <a:pPr marL="0" lvl="0" indent="0" algn="l" rtl="0">
              <a:lnSpc>
                <a:spcPct val="115000"/>
              </a:lnSpc>
              <a:spcBef>
                <a:spcPts val="1600"/>
              </a:spcBef>
              <a:spcAft>
                <a:spcPts val="0"/>
              </a:spcAft>
              <a:buNone/>
            </a:pPr>
            <a:endParaRPr sz="1400">
              <a:solidFill>
                <a:srgbClr val="000000"/>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200">
              <a:solidFill>
                <a:srgbClr val="000000"/>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200">
              <a:solidFill>
                <a:srgbClr val="000000"/>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200">
              <a:solidFill>
                <a:srgbClr val="000000"/>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200">
              <a:solidFill>
                <a:srgbClr val="000000"/>
              </a:solidFill>
              <a:latin typeface="Times New Roman"/>
              <a:ea typeface="Times New Roman"/>
              <a:cs typeface="Times New Roman"/>
              <a:sym typeface="Times New Roman"/>
            </a:endParaRPr>
          </a:p>
          <a:p>
            <a:pPr marL="0" lvl="0" indent="0" algn="l" rtl="0">
              <a:spcBef>
                <a:spcPts val="0"/>
              </a:spcBef>
              <a:spcAft>
                <a:spcPts val="1600"/>
              </a:spcAft>
              <a:buNone/>
            </a:pPr>
            <a:endParaRPr sz="1200">
              <a:solidFill>
                <a:srgbClr val="000000"/>
              </a:solidFill>
              <a:latin typeface="Times New Roman"/>
              <a:ea typeface="Times New Roman"/>
              <a:cs typeface="Times New Roman"/>
              <a:sym typeface="Times New Roman"/>
            </a:endParaRPr>
          </a:p>
        </p:txBody>
      </p:sp>
      <p:sp>
        <p:nvSpPr>
          <p:cNvPr id="176" name="Google Shape;176;p22"/>
          <p:cNvSpPr/>
          <p:nvPr/>
        </p:nvSpPr>
        <p:spPr>
          <a:xfrm>
            <a:off x="167225" y="121500"/>
            <a:ext cx="2821500" cy="92400"/>
          </a:xfrm>
          <a:prstGeom prst="rect">
            <a:avLst/>
          </a:prstGeom>
          <a:solidFill>
            <a:srgbClr val="3F752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2"/>
          <p:cNvSpPr/>
          <p:nvPr/>
        </p:nvSpPr>
        <p:spPr>
          <a:xfrm>
            <a:off x="3163913" y="121500"/>
            <a:ext cx="2821500" cy="92400"/>
          </a:xfrm>
          <a:prstGeom prst="rect">
            <a:avLst/>
          </a:prstGeom>
          <a:solidFill>
            <a:srgbClr val="93D07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2"/>
          <p:cNvSpPr/>
          <p:nvPr/>
        </p:nvSpPr>
        <p:spPr>
          <a:xfrm>
            <a:off x="6160600" y="121500"/>
            <a:ext cx="2821500" cy="92400"/>
          </a:xfrm>
          <a:prstGeom prst="rect">
            <a:avLst/>
          </a:prstGeom>
          <a:solidFill>
            <a:srgbClr val="B7DFA8"/>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79" name="Google Shape;179;p22"/>
          <p:cNvPicPr preferRelativeResize="0"/>
          <p:nvPr/>
        </p:nvPicPr>
        <p:blipFill>
          <a:blip r:embed="rId3">
            <a:alphaModFix/>
          </a:blip>
          <a:stretch>
            <a:fillRect/>
          </a:stretch>
        </p:blipFill>
        <p:spPr>
          <a:xfrm>
            <a:off x="5112326" y="829425"/>
            <a:ext cx="3400470" cy="3619499"/>
          </a:xfrm>
          <a:prstGeom prst="rect">
            <a:avLst/>
          </a:prstGeom>
          <a:noFill/>
          <a:ln>
            <a:noFill/>
          </a:ln>
        </p:spPr>
      </p:pic>
      <p:cxnSp>
        <p:nvCxnSpPr>
          <p:cNvPr id="180" name="Google Shape;180;p22"/>
          <p:cNvCxnSpPr/>
          <p:nvPr/>
        </p:nvCxnSpPr>
        <p:spPr>
          <a:xfrm rot="10800000" flipH="1">
            <a:off x="5112326" y="2363620"/>
            <a:ext cx="3378747" cy="33615"/>
          </a:xfrm>
          <a:prstGeom prst="straightConnector1">
            <a:avLst/>
          </a:prstGeom>
          <a:noFill/>
          <a:ln w="19050" cap="flat" cmpd="sng">
            <a:solidFill>
              <a:srgbClr val="3F752B"/>
            </a:solidFill>
            <a:prstDash val="solid"/>
            <a:round/>
            <a:headEnd type="none" w="med" len="med"/>
            <a:tailEnd type="none" w="med" len="med"/>
          </a:ln>
        </p:spPr>
      </p:cxnSp>
      <p:cxnSp>
        <p:nvCxnSpPr>
          <p:cNvPr id="181" name="Google Shape;181;p22"/>
          <p:cNvCxnSpPr/>
          <p:nvPr/>
        </p:nvCxnSpPr>
        <p:spPr>
          <a:xfrm rot="10800000" flipH="1">
            <a:off x="5112326" y="2744456"/>
            <a:ext cx="3378747" cy="33615"/>
          </a:xfrm>
          <a:prstGeom prst="straightConnector1">
            <a:avLst/>
          </a:prstGeom>
          <a:noFill/>
          <a:ln w="19050" cap="flat" cmpd="sng">
            <a:solidFill>
              <a:srgbClr val="3F752B"/>
            </a:solidFill>
            <a:prstDash val="solid"/>
            <a:round/>
            <a:headEnd type="none" w="med" len="med"/>
            <a:tailEnd type="none" w="med" len="med"/>
          </a:ln>
        </p:spPr>
      </p:cxnSp>
      <p:cxnSp>
        <p:nvCxnSpPr>
          <p:cNvPr id="182" name="Google Shape;182;p22"/>
          <p:cNvCxnSpPr/>
          <p:nvPr/>
        </p:nvCxnSpPr>
        <p:spPr>
          <a:xfrm rot="10800000" flipH="1">
            <a:off x="5112326" y="3313088"/>
            <a:ext cx="3378747" cy="33615"/>
          </a:xfrm>
          <a:prstGeom prst="straightConnector1">
            <a:avLst/>
          </a:prstGeom>
          <a:noFill/>
          <a:ln w="19050" cap="flat" cmpd="sng">
            <a:solidFill>
              <a:srgbClr val="3F752B"/>
            </a:solidFill>
            <a:prstDash val="solid"/>
            <a:round/>
            <a:headEnd type="none" w="med" len="med"/>
            <a:tailEnd type="none" w="med" len="med"/>
          </a:ln>
        </p:spPr>
      </p:cxnSp>
      <p:sp>
        <p:nvSpPr>
          <p:cNvPr id="2" name="TextBox 1">
            <a:extLst>
              <a:ext uri="{FF2B5EF4-FFF2-40B4-BE49-F238E27FC236}">
                <a16:creationId xmlns:a16="http://schemas.microsoft.com/office/drawing/2014/main" id="{71F776E4-D93C-344A-92A1-689900BCA747}"/>
              </a:ext>
            </a:extLst>
          </p:cNvPr>
          <p:cNvSpPr txBox="1"/>
          <p:nvPr/>
        </p:nvSpPr>
        <p:spPr>
          <a:xfrm>
            <a:off x="6455525" y="2024600"/>
            <a:ext cx="1038276" cy="374856"/>
          </a:xfrm>
          <a:prstGeom prst="rect">
            <a:avLst/>
          </a:prstGeom>
          <a:noFill/>
        </p:spPr>
        <p:txBody>
          <a:bodyPr wrap="square" rtlCol="0">
            <a:spAutoFit/>
          </a:bodyPr>
          <a:lstStyle/>
          <a:p>
            <a:pPr algn="l"/>
            <a:r>
              <a:rPr lang="en-US"/>
              <a:t>Value</a:t>
            </a:r>
          </a:p>
        </p:txBody>
      </p:sp>
      <p:sp>
        <p:nvSpPr>
          <p:cNvPr id="3" name="TextBox 2">
            <a:extLst>
              <a:ext uri="{FF2B5EF4-FFF2-40B4-BE49-F238E27FC236}">
                <a16:creationId xmlns:a16="http://schemas.microsoft.com/office/drawing/2014/main" id="{8BD9EA13-E6E4-384F-AD9B-F2835C00A411}"/>
              </a:ext>
            </a:extLst>
          </p:cNvPr>
          <p:cNvSpPr txBox="1"/>
          <p:nvPr/>
        </p:nvSpPr>
        <p:spPr>
          <a:xfrm>
            <a:off x="6451948" y="2475807"/>
            <a:ext cx="898291" cy="374856"/>
          </a:xfrm>
          <a:prstGeom prst="rect">
            <a:avLst/>
          </a:prstGeom>
          <a:noFill/>
        </p:spPr>
        <p:txBody>
          <a:bodyPr wrap="square" rtlCol="0">
            <a:spAutoFit/>
          </a:bodyPr>
          <a:lstStyle/>
          <a:p>
            <a:pPr algn="l"/>
            <a:r>
              <a:rPr lang="en-US"/>
              <a:t>Price</a:t>
            </a:r>
          </a:p>
        </p:txBody>
      </p:sp>
      <p:sp>
        <p:nvSpPr>
          <p:cNvPr id="4" name="TextBox 3">
            <a:extLst>
              <a:ext uri="{FF2B5EF4-FFF2-40B4-BE49-F238E27FC236}">
                <a16:creationId xmlns:a16="http://schemas.microsoft.com/office/drawing/2014/main" id="{C1B21C6E-7AEB-214B-A501-7569EA4E1E87}"/>
              </a:ext>
            </a:extLst>
          </p:cNvPr>
          <p:cNvSpPr txBox="1"/>
          <p:nvPr/>
        </p:nvSpPr>
        <p:spPr>
          <a:xfrm>
            <a:off x="6412409" y="3057409"/>
            <a:ext cx="800301" cy="374856"/>
          </a:xfrm>
          <a:prstGeom prst="rect">
            <a:avLst/>
          </a:prstGeom>
          <a:noFill/>
        </p:spPr>
        <p:txBody>
          <a:bodyPr wrap="square" rtlCol="0">
            <a:spAutoFit/>
          </a:bodyPr>
          <a:lstStyle/>
          <a:p>
            <a:pPr algn="l"/>
            <a:r>
              <a:rPr lang="en-US"/>
              <a:t>Cost</a:t>
            </a:r>
          </a:p>
        </p:txBody>
      </p:sp>
      <p:sp>
        <p:nvSpPr>
          <p:cNvPr id="5" name="TextBox 4">
            <a:extLst>
              <a:ext uri="{FF2B5EF4-FFF2-40B4-BE49-F238E27FC236}">
                <a16:creationId xmlns:a16="http://schemas.microsoft.com/office/drawing/2014/main" id="{8ECD8CBF-9074-4650-8249-3266D9191A3E}"/>
              </a:ext>
            </a:extLst>
          </p:cNvPr>
          <p:cNvSpPr txBox="1"/>
          <p:nvPr/>
        </p:nvSpPr>
        <p:spPr>
          <a:xfrm>
            <a:off x="5150340" y="2723583"/>
            <a:ext cx="1470220" cy="461665"/>
          </a:xfrm>
          <a:prstGeom prst="rect">
            <a:avLst/>
          </a:prstGeom>
          <a:noFill/>
        </p:spPr>
        <p:txBody>
          <a:bodyPr wrap="square" rtlCol="0">
            <a:spAutoFit/>
          </a:bodyPr>
          <a:lstStyle/>
          <a:p>
            <a:r>
              <a:rPr lang="en-US" sz="1200">
                <a:solidFill>
                  <a:schemeClr val="tx1">
                    <a:lumMod val="75000"/>
                    <a:lumOff val="25000"/>
                  </a:schemeClr>
                </a:solidFill>
              </a:rPr>
              <a:t>Gross Profit Margin 25.57%</a:t>
            </a:r>
            <a:r>
              <a:rPr lang="en-US" sz="1200" baseline="30000">
                <a:solidFill>
                  <a:schemeClr val="tx1">
                    <a:lumMod val="75000"/>
                    <a:lumOff val="25000"/>
                  </a:schemeClr>
                </a:solidFill>
              </a:rPr>
              <a:t>1</a:t>
            </a:r>
            <a:endParaRPr lang="en-US" sz="1200">
              <a:solidFill>
                <a:schemeClr val="tx1">
                  <a:lumMod val="75000"/>
                  <a:lumOff val="25000"/>
                </a:schemeClr>
              </a:solidFill>
            </a:endParaRPr>
          </a:p>
        </p:txBody>
      </p:sp>
      <p:sp>
        <p:nvSpPr>
          <p:cNvPr id="7" name="TextBox 6">
            <a:extLst>
              <a:ext uri="{FF2B5EF4-FFF2-40B4-BE49-F238E27FC236}">
                <a16:creationId xmlns:a16="http://schemas.microsoft.com/office/drawing/2014/main" id="{CBF4AF2D-5B6A-4988-99C8-A2AB31C8DE62}"/>
              </a:ext>
            </a:extLst>
          </p:cNvPr>
          <p:cNvSpPr txBox="1"/>
          <p:nvPr/>
        </p:nvSpPr>
        <p:spPr>
          <a:xfrm>
            <a:off x="363114" y="1465668"/>
            <a:ext cx="4146000" cy="1384995"/>
          </a:xfrm>
          <a:prstGeom prst="rect">
            <a:avLst/>
          </a:prstGeom>
          <a:noFill/>
        </p:spPr>
        <p:txBody>
          <a:bodyPr wrap="square" rtlCol="0">
            <a:spAutoFit/>
          </a:bodyPr>
          <a:lstStyle/>
          <a:p>
            <a:pPr algn="ctr"/>
            <a:r>
              <a:rPr lang="en-US" b="1"/>
              <a:t>Value Chain:</a:t>
            </a:r>
          </a:p>
          <a:p>
            <a:r>
              <a:rPr lang="en-US"/>
              <a:t>Value is the utility customers receive from a product.</a:t>
            </a:r>
          </a:p>
          <a:p>
            <a:r>
              <a:rPr lang="en-US"/>
              <a:t>The Price is what a customer pays for a product</a:t>
            </a:r>
          </a:p>
          <a:p>
            <a:r>
              <a:rPr lang="en-US"/>
              <a:t>The Cost is the cost to the company to make the product.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1"/>
          <p:cNvSpPr/>
          <p:nvPr/>
        </p:nvSpPr>
        <p:spPr>
          <a:xfrm>
            <a:off x="167225" y="121500"/>
            <a:ext cx="2821500" cy="92400"/>
          </a:xfrm>
          <a:prstGeom prst="rect">
            <a:avLst/>
          </a:prstGeom>
          <a:solidFill>
            <a:srgbClr val="3F752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1"/>
          <p:cNvSpPr/>
          <p:nvPr/>
        </p:nvSpPr>
        <p:spPr>
          <a:xfrm>
            <a:off x="3161250" y="121500"/>
            <a:ext cx="2821500" cy="92400"/>
          </a:xfrm>
          <a:prstGeom prst="rect">
            <a:avLst/>
          </a:prstGeom>
          <a:solidFill>
            <a:srgbClr val="93D07B"/>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1"/>
          <p:cNvSpPr/>
          <p:nvPr/>
        </p:nvSpPr>
        <p:spPr>
          <a:xfrm>
            <a:off x="6170100" y="121500"/>
            <a:ext cx="2821500" cy="92400"/>
          </a:xfrm>
          <a:prstGeom prst="rect">
            <a:avLst/>
          </a:prstGeom>
          <a:solidFill>
            <a:srgbClr val="B7DFA8"/>
          </a:solidFill>
          <a:ln w="9525" cap="flat" cmpd="sng">
            <a:solidFill>
              <a:srgbClr val="F8F8F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1"/>
          <p:cNvSpPr txBox="1"/>
          <p:nvPr/>
        </p:nvSpPr>
        <p:spPr>
          <a:xfrm>
            <a:off x="390720" y="2335600"/>
            <a:ext cx="8583370" cy="2606774"/>
          </a:xfrm>
          <a:prstGeom prst="rect">
            <a:avLst/>
          </a:prstGeom>
          <a:noFill/>
          <a:ln>
            <a:noFill/>
          </a:ln>
        </p:spPr>
        <p:txBody>
          <a:bodyPr spcFirstLastPara="1" wrap="square" lIns="91425" tIns="91425" rIns="91425" bIns="91425" anchor="t" anchorCtr="0">
            <a:noAutofit/>
          </a:bodyPr>
          <a:lstStyle/>
          <a:p>
            <a:pPr marL="457200" lvl="0" indent="-349250" algn="l" rtl="0">
              <a:spcBef>
                <a:spcPts val="0"/>
              </a:spcBef>
              <a:spcAft>
                <a:spcPts val="0"/>
              </a:spcAft>
              <a:buSzPts val="1900"/>
              <a:buFont typeface="Times New Roman"/>
              <a:buAutoNum type="arabicPeriod"/>
            </a:pPr>
            <a:endParaRPr sz="1900">
              <a:latin typeface="Times New Roman"/>
              <a:ea typeface="Times New Roman"/>
              <a:cs typeface="Times New Roman"/>
              <a:sym typeface="Times New Roman"/>
            </a:endParaRPr>
          </a:p>
          <a:p>
            <a:pPr marL="107950" lvl="0" algn="l" rtl="0">
              <a:spcBef>
                <a:spcPts val="0"/>
              </a:spcBef>
              <a:spcAft>
                <a:spcPts val="0"/>
              </a:spcAft>
              <a:buSzPts val="1900"/>
            </a:pPr>
            <a:endParaRPr sz="1900">
              <a:latin typeface="Times New Roman"/>
              <a:ea typeface="Times New Roman"/>
              <a:cs typeface="Times New Roman"/>
              <a:sym typeface="Times New Roman"/>
            </a:endParaRPr>
          </a:p>
        </p:txBody>
      </p:sp>
      <p:sp>
        <p:nvSpPr>
          <p:cNvPr id="169" name="Google Shape;169;p21"/>
          <p:cNvSpPr txBox="1"/>
          <p:nvPr/>
        </p:nvSpPr>
        <p:spPr>
          <a:xfrm>
            <a:off x="800986" y="816993"/>
            <a:ext cx="3643396"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t" sz="2800">
                <a:latin typeface="Times New Roman"/>
                <a:ea typeface="Times New Roman"/>
                <a:cs typeface="Times New Roman"/>
                <a:sym typeface="Times New Roman"/>
              </a:rPr>
              <a:t>Value Chain</a:t>
            </a:r>
            <a:r>
              <a:rPr lang="en-US" sz="2800">
                <a:latin typeface="Times New Roman"/>
                <a:ea typeface="Times New Roman"/>
                <a:cs typeface="Times New Roman"/>
                <a:sym typeface="Times New Roman"/>
              </a:rPr>
              <a:t> - Spotify</a:t>
            </a:r>
            <a:r>
              <a:rPr lang="et" sz="2800">
                <a:latin typeface="Times New Roman"/>
                <a:ea typeface="Times New Roman"/>
                <a:cs typeface="Times New Roman"/>
                <a:sym typeface="Times New Roman"/>
              </a:rPr>
              <a:t> </a:t>
            </a:r>
            <a:endParaRPr sz="2800">
              <a:latin typeface="Times New Roman"/>
              <a:ea typeface="Times New Roman"/>
              <a:cs typeface="Times New Roman"/>
              <a:sym typeface="Times New Roman"/>
            </a:endParaRPr>
          </a:p>
        </p:txBody>
      </p:sp>
      <p:sp>
        <p:nvSpPr>
          <p:cNvPr id="2" name="Arrow: Pentagon 1">
            <a:extLst>
              <a:ext uri="{FF2B5EF4-FFF2-40B4-BE49-F238E27FC236}">
                <a16:creationId xmlns:a16="http://schemas.microsoft.com/office/drawing/2014/main" id="{018340AB-F82B-4201-A5E1-B8CA3FE81412}"/>
              </a:ext>
            </a:extLst>
          </p:cNvPr>
          <p:cNvSpPr/>
          <p:nvPr/>
        </p:nvSpPr>
        <p:spPr>
          <a:xfrm>
            <a:off x="1052621" y="2342718"/>
            <a:ext cx="1080152" cy="874481"/>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Tech Develop-</a:t>
            </a:r>
            <a:r>
              <a:rPr lang="en-US" err="1"/>
              <a:t>ment</a:t>
            </a:r>
            <a:endParaRPr lang="en-US"/>
          </a:p>
        </p:txBody>
      </p:sp>
      <p:sp>
        <p:nvSpPr>
          <p:cNvPr id="9" name="Arrow: Pentagon 8">
            <a:extLst>
              <a:ext uri="{FF2B5EF4-FFF2-40B4-BE49-F238E27FC236}">
                <a16:creationId xmlns:a16="http://schemas.microsoft.com/office/drawing/2014/main" id="{EAB405B1-37DD-4CE8-B84E-B92099A769C6}"/>
              </a:ext>
            </a:extLst>
          </p:cNvPr>
          <p:cNvSpPr/>
          <p:nvPr/>
        </p:nvSpPr>
        <p:spPr>
          <a:xfrm>
            <a:off x="2187045" y="2342718"/>
            <a:ext cx="1179063" cy="867388"/>
          </a:xfrm>
          <a:prstGeom prst="homePlate">
            <a:avLst/>
          </a:prstGeom>
          <a:solidFill>
            <a:srgbClr val="7890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Licensing</a:t>
            </a:r>
          </a:p>
        </p:txBody>
      </p:sp>
      <p:sp>
        <p:nvSpPr>
          <p:cNvPr id="10" name="Arrow: Pentagon 9">
            <a:extLst>
              <a:ext uri="{FF2B5EF4-FFF2-40B4-BE49-F238E27FC236}">
                <a16:creationId xmlns:a16="http://schemas.microsoft.com/office/drawing/2014/main" id="{8EC511A0-E703-4B9D-A8A3-A3AC3A320088}"/>
              </a:ext>
            </a:extLst>
          </p:cNvPr>
          <p:cNvSpPr/>
          <p:nvPr/>
        </p:nvSpPr>
        <p:spPr>
          <a:xfrm>
            <a:off x="3420939" y="2342718"/>
            <a:ext cx="1131085" cy="849674"/>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Content Creation</a:t>
            </a:r>
          </a:p>
        </p:txBody>
      </p:sp>
      <p:sp>
        <p:nvSpPr>
          <p:cNvPr id="11" name="Arrow: Pentagon 10">
            <a:extLst>
              <a:ext uri="{FF2B5EF4-FFF2-40B4-BE49-F238E27FC236}">
                <a16:creationId xmlns:a16="http://schemas.microsoft.com/office/drawing/2014/main" id="{451F3F25-1285-416B-ADD4-3AC0D8AA3C59}"/>
              </a:ext>
            </a:extLst>
          </p:cNvPr>
          <p:cNvSpPr/>
          <p:nvPr/>
        </p:nvSpPr>
        <p:spPr>
          <a:xfrm>
            <a:off x="5714271" y="2335600"/>
            <a:ext cx="1183677" cy="836026"/>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Marketing/Sales</a:t>
            </a:r>
          </a:p>
        </p:txBody>
      </p:sp>
      <p:sp>
        <p:nvSpPr>
          <p:cNvPr id="12" name="Arrow: Pentagon 11">
            <a:extLst>
              <a:ext uri="{FF2B5EF4-FFF2-40B4-BE49-F238E27FC236}">
                <a16:creationId xmlns:a16="http://schemas.microsoft.com/office/drawing/2014/main" id="{EC9CB5CA-BB3F-4CF8-9347-108C64BA991B}"/>
              </a:ext>
            </a:extLst>
          </p:cNvPr>
          <p:cNvSpPr/>
          <p:nvPr/>
        </p:nvSpPr>
        <p:spPr>
          <a:xfrm>
            <a:off x="6942298" y="2342718"/>
            <a:ext cx="1058585" cy="836026"/>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Support</a:t>
            </a:r>
          </a:p>
        </p:txBody>
      </p:sp>
      <p:sp>
        <p:nvSpPr>
          <p:cNvPr id="3" name="TextBox 2">
            <a:extLst>
              <a:ext uri="{FF2B5EF4-FFF2-40B4-BE49-F238E27FC236}">
                <a16:creationId xmlns:a16="http://schemas.microsoft.com/office/drawing/2014/main" id="{207C1661-C3AA-4B8E-BCD0-94D2A4E74B5C}"/>
              </a:ext>
            </a:extLst>
          </p:cNvPr>
          <p:cNvSpPr txBox="1"/>
          <p:nvPr/>
        </p:nvSpPr>
        <p:spPr>
          <a:xfrm>
            <a:off x="269516" y="2624247"/>
            <a:ext cx="671979" cy="307777"/>
          </a:xfrm>
          <a:prstGeom prst="rect">
            <a:avLst/>
          </a:prstGeom>
          <a:noFill/>
        </p:spPr>
        <p:txBody>
          <a:bodyPr wrap="none" rtlCol="0">
            <a:spAutoFit/>
          </a:bodyPr>
          <a:lstStyle/>
          <a:p>
            <a:r>
              <a:rPr lang="en-US"/>
              <a:t>Inputs</a:t>
            </a:r>
          </a:p>
        </p:txBody>
      </p:sp>
      <p:sp>
        <p:nvSpPr>
          <p:cNvPr id="15" name="TextBox 14">
            <a:extLst>
              <a:ext uri="{FF2B5EF4-FFF2-40B4-BE49-F238E27FC236}">
                <a16:creationId xmlns:a16="http://schemas.microsoft.com/office/drawing/2014/main" id="{C7279152-7A52-4507-BA08-E5B029B07E92}"/>
              </a:ext>
            </a:extLst>
          </p:cNvPr>
          <p:cNvSpPr txBox="1"/>
          <p:nvPr/>
        </p:nvSpPr>
        <p:spPr>
          <a:xfrm>
            <a:off x="7941839" y="2613666"/>
            <a:ext cx="811441" cy="307777"/>
          </a:xfrm>
          <a:prstGeom prst="rect">
            <a:avLst/>
          </a:prstGeom>
          <a:noFill/>
        </p:spPr>
        <p:txBody>
          <a:bodyPr wrap="none" rtlCol="0">
            <a:spAutoFit/>
          </a:bodyPr>
          <a:lstStyle/>
          <a:p>
            <a:r>
              <a:rPr lang="en-US"/>
              <a:t>Outputs</a:t>
            </a:r>
          </a:p>
        </p:txBody>
      </p:sp>
      <p:sp>
        <p:nvSpPr>
          <p:cNvPr id="16" name="Flowchart: Alternate Process 49">
            <a:extLst>
              <a:ext uri="{FF2B5EF4-FFF2-40B4-BE49-F238E27FC236}">
                <a16:creationId xmlns:a16="http://schemas.microsoft.com/office/drawing/2014/main" id="{37B5D510-641A-4B5A-BE10-D9ABDCCAD9C3}"/>
              </a:ext>
            </a:extLst>
          </p:cNvPr>
          <p:cNvSpPr/>
          <p:nvPr/>
        </p:nvSpPr>
        <p:spPr>
          <a:xfrm>
            <a:off x="5273780" y="886622"/>
            <a:ext cx="2072304" cy="190850"/>
          </a:xfrm>
          <a:prstGeom prst="flowChartAlternateProcess">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050" kern="1200">
                <a:solidFill>
                  <a:prstClr val="white"/>
                </a:solidFill>
                <a:latin typeface="Times New Roman" panose="02020603050405020304" pitchFamily="18" charset="0"/>
                <a:cs typeface="Times New Roman" panose="02020603050405020304" pitchFamily="18" charset="0"/>
              </a:rPr>
              <a:t>STRENGTH</a:t>
            </a:r>
          </a:p>
        </p:txBody>
      </p:sp>
      <p:sp>
        <p:nvSpPr>
          <p:cNvPr id="17" name="Flowchart: Alternate Process 48">
            <a:extLst>
              <a:ext uri="{FF2B5EF4-FFF2-40B4-BE49-F238E27FC236}">
                <a16:creationId xmlns:a16="http://schemas.microsoft.com/office/drawing/2014/main" id="{1F08A669-BA0B-4CCB-900F-B3797D0AA956}"/>
              </a:ext>
            </a:extLst>
          </p:cNvPr>
          <p:cNvSpPr/>
          <p:nvPr/>
        </p:nvSpPr>
        <p:spPr>
          <a:xfrm>
            <a:off x="5269958" y="1230175"/>
            <a:ext cx="2072304" cy="190850"/>
          </a:xfrm>
          <a:prstGeom prst="flowChartAlternateProcess">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r>
              <a:rPr lang="en-US" sz="1200" kern="1200">
                <a:solidFill>
                  <a:prstClr val="white"/>
                </a:solidFill>
                <a:latin typeface="Calibri" panose="020F0502020204030204"/>
              </a:rPr>
              <a:t>WEAKNESS</a:t>
            </a:r>
          </a:p>
        </p:txBody>
      </p:sp>
      <p:sp>
        <p:nvSpPr>
          <p:cNvPr id="18" name="Arrow: Pentagon 17">
            <a:extLst>
              <a:ext uri="{FF2B5EF4-FFF2-40B4-BE49-F238E27FC236}">
                <a16:creationId xmlns:a16="http://schemas.microsoft.com/office/drawing/2014/main" id="{BD036EDF-52D4-448C-9712-7E0823D919A2}"/>
              </a:ext>
            </a:extLst>
          </p:cNvPr>
          <p:cNvSpPr/>
          <p:nvPr/>
        </p:nvSpPr>
        <p:spPr>
          <a:xfrm>
            <a:off x="4623873" y="2367525"/>
            <a:ext cx="1053172" cy="849674"/>
          </a:xfrm>
          <a:prstGeom prst="homePlate">
            <a:avLst/>
          </a:prstGeom>
          <a:solidFill>
            <a:srgbClr val="7890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Data Storage</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043775E4933D44BC90608E1161DCDC" ma:contentTypeVersion="7" ma:contentTypeDescription="Create a new document." ma:contentTypeScope="" ma:versionID="e5b079cb2a854b9a47cc68d967d91852">
  <xsd:schema xmlns:xsd="http://www.w3.org/2001/XMLSchema" xmlns:xs="http://www.w3.org/2001/XMLSchema" xmlns:p="http://schemas.microsoft.com/office/2006/metadata/properties" xmlns:ns3="6cb0724f-5eec-4d53-b919-c292d2b82178" xmlns:ns4="cb77d385-6417-43b8-b4e5-9beda2647d1a" targetNamespace="http://schemas.microsoft.com/office/2006/metadata/properties" ma:root="true" ma:fieldsID="643c231c1c22d34a4d2cd734a43e817f" ns3:_="" ns4:_="">
    <xsd:import namespace="6cb0724f-5eec-4d53-b919-c292d2b82178"/>
    <xsd:import namespace="cb77d385-6417-43b8-b4e5-9beda2647d1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b0724f-5eec-4d53-b919-c292d2b821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77d385-6417-43b8-b4e5-9beda2647d1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2896D9-8A30-4257-949F-CC540FC2D0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b0724f-5eec-4d53-b919-c292d2b82178"/>
    <ds:schemaRef ds:uri="cb77d385-6417-43b8-b4e5-9beda2647d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5480265-28A7-47E5-B394-07BE4B66F38A}">
  <ds:schemaRefs>
    <ds:schemaRef ds:uri="http://schemas.microsoft.com/sharepoint/v3/contenttype/forms"/>
  </ds:schemaRefs>
</ds:datastoreItem>
</file>

<file path=customXml/itemProps3.xml><?xml version="1.0" encoding="utf-8"?>
<ds:datastoreItem xmlns:ds="http://schemas.openxmlformats.org/officeDocument/2006/customXml" ds:itemID="{5B32A315-DC99-48C1-9008-D68D0CEB0FEE}">
  <ds:schemaRefs>
    <ds:schemaRef ds:uri="6cb0724f-5eec-4d53-b919-c292d2b82178"/>
    <ds:schemaRef ds:uri="http://purl.org/dc/terms/"/>
    <ds:schemaRef ds:uri="http://purl.org/dc/dcmitype/"/>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cb77d385-6417-43b8-b4e5-9beda2647d1a"/>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TotalTime>
  <Words>11960</Words>
  <Application>Microsoft Office PowerPoint</Application>
  <PresentationFormat>On-screen Show (16:9)</PresentationFormat>
  <Paragraphs>665</Paragraphs>
  <Slides>15</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Calibri Light</vt:lpstr>
      <vt:lpstr>Cambria Math</vt:lpstr>
      <vt:lpstr>Times New Roman</vt:lpstr>
      <vt:lpstr>Simple Light</vt:lpstr>
      <vt:lpstr>office theme</vt:lpstr>
      <vt:lpstr>PowerPoint Presentation</vt:lpstr>
      <vt:lpstr>Company Description </vt:lpstr>
      <vt:lpstr>Global Industry Classification Standard - Spotify</vt:lpstr>
      <vt:lpstr>PowerPoint Presentation</vt:lpstr>
      <vt:lpstr>Macro-Environmental Factors  </vt:lpstr>
      <vt:lpstr>Life Cycle Analysis - (Movies and Entertainment)</vt:lpstr>
      <vt:lpstr>PowerPoint Presentation</vt:lpstr>
      <vt:lpstr>Value Creation and Profitability - Spotify </vt:lpstr>
      <vt:lpstr>PowerPoint Presentation</vt:lpstr>
      <vt:lpstr>Functional-Level Strategy</vt:lpstr>
      <vt:lpstr>Financial Corporate Performance - Spotify</vt:lpstr>
      <vt:lpstr>Benchmarking Analysis – Spotify to Competitors</vt:lpstr>
      <vt:lpstr>PowerPoint Presentation</vt:lpstr>
      <vt:lpstr>Spotify Strategy – From External Analysis </vt:lpstr>
      <vt:lpstr>Spotify Strategy – From Internal Analysis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Valett, Maury</dc:creator>
  <cp:lastModifiedBy>Andrew Jensen</cp:lastModifiedBy>
  <cp:revision>2</cp:revision>
  <dcterms:modified xsi:type="dcterms:W3CDTF">2022-04-20T02:38:10Z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0x01010083043775E4933D44BC90608E1161DCDC</vt:lpwstr>
  </property>
</Properties>
</file>