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2" r:id="rId3"/>
    <p:sldId id="300" r:id="rId4"/>
    <p:sldId id="295" r:id="rId5"/>
    <p:sldId id="298" r:id="rId6"/>
    <p:sldId id="280" r:id="rId7"/>
    <p:sldId id="292" r:id="rId8"/>
    <p:sldId id="266" r:id="rId9"/>
    <p:sldId id="267" r:id="rId10"/>
    <p:sldId id="303" r:id="rId11"/>
    <p:sldId id="306" r:id="rId12"/>
    <p:sldId id="307" r:id="rId13"/>
    <p:sldId id="308" r:id="rId14"/>
    <p:sldId id="310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A85"/>
    <a:srgbClr val="69623C"/>
    <a:srgbClr val="95BCA6"/>
    <a:srgbClr val="E0E5BF"/>
    <a:srgbClr val="6CBBB9"/>
    <a:srgbClr val="F3ECDB"/>
    <a:srgbClr val="ABCEB2"/>
    <a:srgbClr val="996633"/>
    <a:srgbClr val="FEFEFE"/>
    <a:srgbClr val="50B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0" autoAdjust="0"/>
    <p:restoredTop sz="75394" autoAdjust="0"/>
  </p:normalViewPr>
  <p:slideViewPr>
    <p:cSldViewPr snapToGrid="0" showGuides="1">
      <p:cViewPr>
        <p:scale>
          <a:sx n="63" d="100"/>
          <a:sy n="63" d="100"/>
        </p:scale>
        <p:origin x="1502" y="144"/>
      </p:cViewPr>
      <p:guideLst>
        <p:guide orient="horz" pos="2160"/>
        <p:guide pos="3888"/>
      </p:guideLst>
    </p:cSldViewPr>
  </p:slideViewPr>
  <p:outlineViewPr>
    <p:cViewPr>
      <p:scale>
        <a:sx n="33" d="100"/>
        <a:sy n="33" d="100"/>
      </p:scale>
      <p:origin x="0" y="-100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15444-130E-4845-9013-E1A72A3C13E1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2EB24-33E6-4C97-91D1-5F9FD0DDF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2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2EB24-33E6-4C97-91D1-5F9FD0DDF3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9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2EB24-33E6-4C97-91D1-5F9FD0DDF3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1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2EB24-33E6-4C97-91D1-5F9FD0DDF3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0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3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0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2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9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8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4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7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7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E888D-1A5B-4C6F-822B-DBC6AA48D0D2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EF33B-368B-4AA3-A4C1-0FCC39471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00264"/>
            <a:ext cx="12191999" cy="2145806"/>
          </a:xfrm>
          <a:solidFill>
            <a:schemeClr val="tx2">
              <a:lumMod val="40000"/>
              <a:lumOff val="60000"/>
              <a:alpha val="75000"/>
            </a:schemeClr>
          </a:solidFill>
          <a:ln w="50800">
            <a:noFill/>
          </a:ln>
        </p:spPr>
        <p:txBody>
          <a:bodyPr lIns="182880" rIns="18288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 smtClean="0">
                <a:solidFill>
                  <a:schemeClr val="bg1"/>
                </a:solidFill>
              </a:rPr>
              <a:t>Minimal Change in Benthic Macroinvertebrates Following Dam Removal and Restoration</a:t>
            </a:r>
            <a:br>
              <a:rPr lang="en-US" sz="40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>Rattlesnake Creek, MT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542" y="2816508"/>
            <a:ext cx="9910915" cy="146922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Samuel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Turner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Ecosystem Science &amp; Restoration </a:t>
            </a:r>
            <a:r>
              <a:rPr lang="en-US" b="1" dirty="0" smtClean="0">
                <a:solidFill>
                  <a:schemeClr val="bg1"/>
                </a:solidFill>
              </a:rPr>
              <a:t>Program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W.A. Franke </a:t>
            </a:r>
            <a:r>
              <a:rPr lang="en-US" b="1" dirty="0">
                <a:solidFill>
                  <a:schemeClr val="bg1"/>
                </a:solidFill>
              </a:rPr>
              <a:t>College of Forestry and </a:t>
            </a:r>
            <a:r>
              <a:rPr lang="en-US" b="1" dirty="0" smtClean="0">
                <a:solidFill>
                  <a:schemeClr val="bg1"/>
                </a:solidFill>
              </a:rPr>
              <a:t>Conservation</a:t>
            </a: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3" y="5725401"/>
            <a:ext cx="2402965" cy="95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20" y="5725401"/>
            <a:ext cx="2116597" cy="9597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600" y="6092267"/>
            <a:ext cx="4334102" cy="5929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411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9456" y="114902"/>
            <a:ext cx="534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Upstream </a:t>
            </a:r>
            <a:r>
              <a:rPr lang="en-US" sz="2400" dirty="0">
                <a:solidFill>
                  <a:schemeClr val="bg1"/>
                </a:solidFill>
              </a:rPr>
              <a:t>– Downstream 2019-2021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3040" y="874453"/>
            <a:ext cx="53400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Richness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Total diversity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EPT diversity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Sediment Tolerant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17792" y="874454"/>
            <a:ext cx="35722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Expected Response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↓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↓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↑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276" b="4627"/>
          <a:stretch/>
        </p:blipFill>
        <p:spPr>
          <a:xfrm>
            <a:off x="3870960" y="3085516"/>
            <a:ext cx="4273296" cy="367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9456" y="114902"/>
            <a:ext cx="534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Upstream </a:t>
            </a:r>
            <a:r>
              <a:rPr lang="en-US" sz="2400" dirty="0">
                <a:solidFill>
                  <a:schemeClr val="bg1"/>
                </a:solidFill>
              </a:rPr>
              <a:t>– Downstream 2019-2021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8497" y="46477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prstClr val="white"/>
                </a:solidFill>
              </a:rPr>
              <a:t>Total Diversity- ND</a:t>
            </a:r>
            <a:endParaRPr lang="en-US" sz="2400" dirty="0">
              <a:solidFill>
                <a:prstClr val="white"/>
              </a:solidFill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prstClr val="white"/>
                </a:solidFill>
              </a:rPr>
              <a:t>EPT - ND</a:t>
            </a:r>
            <a:endParaRPr lang="en-US" sz="2400" dirty="0">
              <a:solidFill>
                <a:prstClr val="white"/>
              </a:solidFill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>
                <a:solidFill>
                  <a:prstClr val="white"/>
                </a:solidFill>
              </a:rPr>
              <a:t>Sediment </a:t>
            </a:r>
            <a:r>
              <a:rPr lang="en-US" sz="2400" dirty="0" smtClean="0">
                <a:solidFill>
                  <a:prstClr val="white"/>
                </a:solidFill>
              </a:rPr>
              <a:t>Tolerant - ND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58497" y="2773097"/>
            <a:ext cx="5900933" cy="3392432"/>
            <a:chOff x="-158497" y="3428999"/>
            <a:chExt cx="5900933" cy="33924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25" y="3429000"/>
              <a:ext cx="5486411" cy="339243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-158497" y="3428999"/>
              <a:ext cx="11216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3200" dirty="0" smtClean="0"/>
                <a:t>A.</a:t>
              </a:r>
              <a:endParaRPr lang="en-US" sz="3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15463" y="3429000"/>
            <a:ext cx="5754631" cy="3392431"/>
            <a:chOff x="6315463" y="3429000"/>
            <a:chExt cx="5754631" cy="339243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3" y="3429000"/>
              <a:ext cx="5486411" cy="339243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315463" y="3429000"/>
              <a:ext cx="11216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3200" dirty="0" smtClean="0"/>
                <a:t>B.</a:t>
              </a:r>
              <a:endParaRPr lang="en-US" sz="3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66105" y="36569"/>
            <a:ext cx="5903990" cy="3392431"/>
            <a:chOff x="6166105" y="36569"/>
            <a:chExt cx="5903990" cy="339243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684" y="36569"/>
              <a:ext cx="5486411" cy="339243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66105" y="36569"/>
              <a:ext cx="11216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3200" dirty="0"/>
                <a:t>C</a:t>
              </a:r>
              <a:r>
                <a:rPr lang="en-US" sz="3200" dirty="0" smtClean="0"/>
                <a:t>.</a:t>
              </a:r>
              <a:endParaRPr lang="en-US" sz="32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6025" y="6339840"/>
            <a:ext cx="482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*ND: Indicating no difference identified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0685" y="3230964"/>
            <a:ext cx="5486411" cy="3488523"/>
            <a:chOff x="231410" y="2173140"/>
            <a:chExt cx="5486411" cy="34885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10" y="2269232"/>
              <a:ext cx="5486411" cy="33924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31410" y="2173140"/>
              <a:ext cx="671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A.</a:t>
              </a:r>
              <a:endParaRPr lang="en-US" sz="32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219456" y="114902"/>
            <a:ext cx="534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Upstream </a:t>
            </a:r>
            <a:r>
              <a:rPr lang="en-US" sz="2400" dirty="0">
                <a:solidFill>
                  <a:schemeClr val="bg1"/>
                </a:solidFill>
              </a:rPr>
              <a:t>– Downstream 2019-2021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0766" y="576567"/>
            <a:ext cx="38588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Statistical variation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chemeClr val="bg1"/>
                </a:solidFill>
              </a:rPr>
              <a:t>% Predators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chemeClr val="bg1"/>
                </a:solidFill>
              </a:rPr>
              <a:t>% Air Breathers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lphaUcPeriod"/>
            </a:pPr>
            <a:r>
              <a:rPr lang="en-US" sz="2400" dirty="0" smtClean="0">
                <a:solidFill>
                  <a:schemeClr val="bg1"/>
                </a:solidFill>
              </a:rPr>
              <a:t>% Swimmers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683705" y="-20303"/>
            <a:ext cx="5486876" cy="3449303"/>
            <a:chOff x="6473714" y="170237"/>
            <a:chExt cx="5486876" cy="34493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714" y="229870"/>
              <a:ext cx="5486876" cy="33896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473714" y="170237"/>
              <a:ext cx="631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C.</a:t>
              </a:r>
              <a:endParaRPr lang="en-US" sz="3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83705" y="3327056"/>
            <a:ext cx="5486876" cy="3499370"/>
            <a:chOff x="6095535" y="2942581"/>
            <a:chExt cx="5486876" cy="3499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049520"/>
              <a:ext cx="5486411" cy="339243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95535" y="2942581"/>
              <a:ext cx="5696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B.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514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9456" y="114902"/>
            <a:ext cx="588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Upstream - Restored - Downstream 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54" y="65733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>
                <a:solidFill>
                  <a:prstClr val="white"/>
                </a:solidFill>
              </a:rPr>
              <a:t>All taxa </a:t>
            </a:r>
            <a:r>
              <a:rPr lang="en-US" sz="3200" dirty="0" smtClean="0">
                <a:solidFill>
                  <a:prstClr val="white"/>
                </a:solidFill>
              </a:rPr>
              <a:t>- ND</a:t>
            </a:r>
            <a:endParaRPr lang="en-US" sz="3200" dirty="0">
              <a:solidFill>
                <a:prstClr val="white"/>
              </a:solidFill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 smtClean="0">
                <a:solidFill>
                  <a:prstClr val="white"/>
                </a:solidFill>
              </a:rPr>
              <a:t>EPT - ND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3200" dirty="0" smtClean="0">
                <a:solidFill>
                  <a:prstClr val="white"/>
                </a:solidFill>
              </a:rPr>
              <a:t>Scraper + Shredder *  </a:t>
            </a:r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5208" y="2816065"/>
            <a:ext cx="5486400" cy="3438144"/>
            <a:chOff x="146286" y="3015909"/>
            <a:chExt cx="5791217" cy="3667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86" y="3102050"/>
              <a:ext cx="5791217" cy="358090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6286" y="3015909"/>
              <a:ext cx="6711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A.</a:t>
              </a:r>
              <a:endParaRPr lang="en-US" sz="3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01909" y="3542834"/>
            <a:ext cx="5531595" cy="3282459"/>
            <a:chOff x="6501444" y="3465569"/>
            <a:chExt cx="5531595" cy="33924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628" y="3465569"/>
              <a:ext cx="5486411" cy="33924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01444" y="3542834"/>
              <a:ext cx="635835" cy="541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</a:t>
              </a:r>
              <a:r>
                <a:rPr lang="en-US" sz="3200" dirty="0" smtClean="0"/>
                <a:t>.</a:t>
              </a:r>
              <a:endParaRPr lang="en-US" sz="3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28" y="44823"/>
            <a:ext cx="5486876" cy="3395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2528" y="-57422"/>
            <a:ext cx="63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C.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37" y="6254209"/>
            <a:ext cx="48833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19456" y="114902"/>
            <a:ext cx="588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>
                <a:solidFill>
                  <a:schemeClr val="bg1"/>
                </a:solidFill>
              </a:rPr>
              <a:t>Upstream - Restored - Downstream 2021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54" y="657331"/>
            <a:ext cx="6096000" cy="7546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lvl="1" indent="-514350">
              <a:lnSpc>
                <a:spcPct val="150000"/>
              </a:lnSpc>
              <a:buFont typeface="+mj-lt"/>
              <a:buAutoNum type="alphaUcPeriod" startAt="3"/>
            </a:pPr>
            <a:r>
              <a:rPr lang="en-US" sz="3200" dirty="0" smtClean="0">
                <a:solidFill>
                  <a:prstClr val="white"/>
                </a:solidFill>
              </a:rPr>
              <a:t>Scraper + Shredder *  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1958967"/>
            <a:ext cx="5486876" cy="3395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2528" y="-57422"/>
            <a:ext cx="63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010" y="114902"/>
            <a:ext cx="4554107" cy="6511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63997" y="227131"/>
            <a:ext cx="1061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Leaves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7238" y="6225884"/>
            <a:ext cx="1061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Algae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8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717113"/>
            <a:ext cx="12192000" cy="4140887"/>
            <a:chOff x="0" y="2717113"/>
            <a:chExt cx="12192000" cy="4140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283712"/>
              <a:ext cx="12192000" cy="3574288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1155700" y="2717113"/>
              <a:ext cx="10541000" cy="654033"/>
              <a:chOff x="1155700" y="2184269"/>
              <a:chExt cx="10541000" cy="654033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155700" y="2184289"/>
                <a:ext cx="2044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2019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Pre-removal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81600" y="2191971"/>
                <a:ext cx="182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2020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Removal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991600" y="2184269"/>
                <a:ext cx="2705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2021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Post-removal 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&amp; restoration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1597152" y="470143"/>
            <a:ext cx="9351264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Rattlesnake Dam Removal: A Success Story?</a:t>
            </a:r>
          </a:p>
          <a:p>
            <a:pPr marL="457200" indent="-36576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Restored &amp; downstream unimpaired</a:t>
            </a:r>
          </a:p>
          <a:p>
            <a:pPr marL="457200" indent="-36576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Resource availability</a:t>
            </a:r>
          </a:p>
          <a:p>
            <a:pPr marL="457200" indent="-36576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Indicative of high quality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system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5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7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4832" y="499872"/>
            <a:ext cx="2417651" cy="557174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78" t="2507" r="1626" b="10079"/>
          <a:stretch/>
        </p:blipFill>
        <p:spPr>
          <a:xfrm>
            <a:off x="2777676" y="499872"/>
            <a:ext cx="9414324" cy="5721096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111623" y="499872"/>
            <a:ext cx="2931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182880">
              <a:lnSpc>
                <a:spcPct val="200000"/>
              </a:lnSpc>
              <a:buSzPct val="9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Water</a:t>
            </a:r>
          </a:p>
          <a:p>
            <a:pPr marL="457200" lvl="0" indent="-182880">
              <a:lnSpc>
                <a:spcPct val="200000"/>
              </a:lnSpc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Fish</a:t>
            </a:r>
          </a:p>
          <a:p>
            <a:pPr marL="731520" lvl="1" indent="-274320">
              <a:lnSpc>
                <a:spcPct val="20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white"/>
                </a:solidFill>
              </a:rPr>
              <a:t>Passage</a:t>
            </a:r>
          </a:p>
          <a:p>
            <a:pPr marL="457200" lvl="0" indent="-182880">
              <a:lnSpc>
                <a:spcPct val="200000"/>
              </a:lnSpc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Sediment</a:t>
            </a:r>
          </a:p>
          <a:p>
            <a:pPr marL="731520" lvl="1" indent="-274320">
              <a:lnSpc>
                <a:spcPct val="20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white"/>
                </a:solidFill>
              </a:rPr>
              <a:t>Upstream</a:t>
            </a:r>
          </a:p>
          <a:p>
            <a:pPr marL="731520" lvl="1" indent="-274320">
              <a:lnSpc>
                <a:spcPct val="200000"/>
              </a:lnSpc>
              <a:buSzPct val="90000"/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prstClr val="white"/>
                </a:solidFill>
              </a:rPr>
              <a:t>Downstream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89519" y="4863159"/>
            <a:ext cx="5133363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solidFill>
                  <a:schemeClr val="bg1"/>
                </a:solidFill>
              </a:rPr>
              <a:t>Dams evaluated - 10%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607" t="34042" r="45989" b="12794"/>
          <a:stretch/>
        </p:blipFill>
        <p:spPr>
          <a:xfrm>
            <a:off x="6422882" y="60960"/>
            <a:ext cx="5693664" cy="6736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9519" y="950976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Dams built – 81,000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9519" y="2973672"/>
            <a:ext cx="3432478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700" dirty="0" smtClean="0">
                <a:solidFill>
                  <a:prstClr val="white"/>
                </a:solidFill>
              </a:rPr>
              <a:t>Dams removed </a:t>
            </a:r>
            <a:r>
              <a:rPr lang="en-US" sz="2700" dirty="0">
                <a:solidFill>
                  <a:prstClr val="white"/>
                </a:solidFill>
              </a:rPr>
              <a:t>- 1,800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536" y="6458486"/>
            <a:ext cx="1548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 smtClean="0">
                <a:solidFill>
                  <a:prstClr val="white"/>
                </a:solidFill>
              </a:rPr>
              <a:t>Foley </a:t>
            </a:r>
            <a:r>
              <a:rPr lang="en-US" sz="1600" dirty="0" smtClean="0">
                <a:solidFill>
                  <a:prstClr val="white"/>
                </a:solidFill>
              </a:rPr>
              <a:t>et al. 2017</a:t>
            </a:r>
            <a:endParaRPr lang="en-US" sz="1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8200" y="652907"/>
            <a:ext cx="2658872" cy="65836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*</a:t>
            </a:r>
            <a:r>
              <a:rPr lang="en-US" sz="2400" i="1" dirty="0">
                <a:solidFill>
                  <a:schemeClr val="bg1"/>
                </a:solidFill>
              </a:rPr>
              <a:t>Bottom of </a:t>
            </a:r>
            <a:r>
              <a:rPr lang="en-US" sz="2400" i="1" dirty="0" smtClean="0">
                <a:solidFill>
                  <a:schemeClr val="bg1"/>
                </a:solidFill>
              </a:rPr>
              <a:t>stream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311275"/>
            <a:ext cx="10515600" cy="17938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long-lived </a:t>
            </a:r>
            <a:r>
              <a:rPr lang="en-US" sz="2400" dirty="0" smtClean="0">
                <a:solidFill>
                  <a:schemeClr val="bg1"/>
                </a:solidFill>
              </a:rPr>
              <a:t>and sedentary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Diverse and abundant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Vary in sensitivity to </a:t>
            </a:r>
            <a:r>
              <a:rPr lang="en-US" sz="2400" dirty="0" smtClean="0">
                <a:solidFill>
                  <a:schemeClr val="bg1"/>
                </a:solidFill>
              </a:rPr>
              <a:t>different stressors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95" t="46852" r="3195" b="9127"/>
          <a:stretch/>
        </p:blipFill>
        <p:spPr>
          <a:xfrm>
            <a:off x="586751" y="2727324"/>
            <a:ext cx="11018498" cy="38861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78100" y="17958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*Benthic  *Macro  *invertebrates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54382" y="751257"/>
            <a:ext cx="3062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*visible with naked eye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16502" y="751258"/>
            <a:ext cx="2196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prstClr val="white"/>
                </a:solidFill>
                <a:latin typeface="Calibri Light" panose="020F0302020204030204"/>
                <a:ea typeface="+mj-ea"/>
                <a:cs typeface="+mj-cs"/>
              </a:rPr>
              <a:t>*lacks backbone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8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60728" y="1066626"/>
            <a:ext cx="4447848" cy="5355653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0"/>
            <a:ext cx="73152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186" y="0"/>
            <a:ext cx="3441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Biomonitoring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444" y="1794146"/>
            <a:ext cx="4865315" cy="3789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37160">
              <a:lnSpc>
                <a:spcPct val="170000"/>
              </a:lnSpc>
            </a:pPr>
            <a:r>
              <a:rPr lang="en-US" dirty="0" smtClean="0">
                <a:solidFill>
                  <a:schemeClr val="bg1"/>
                </a:solidFill>
              </a:rPr>
              <a:t>Composition → Species present </a:t>
            </a:r>
          </a:p>
          <a:p>
            <a:pPr marL="182880" indent="-137160">
              <a:lnSpc>
                <a:spcPct val="170000"/>
              </a:lnSpc>
            </a:pPr>
            <a:r>
              <a:rPr lang="en-US" dirty="0" smtClean="0">
                <a:solidFill>
                  <a:schemeClr val="bg1"/>
                </a:solidFill>
              </a:rPr>
              <a:t>Richness → Diversity</a:t>
            </a:r>
          </a:p>
          <a:p>
            <a:pPr marL="182880" indent="-137160">
              <a:lnSpc>
                <a:spcPct val="170000"/>
              </a:lnSpc>
            </a:pPr>
            <a:r>
              <a:rPr lang="en-US" dirty="0">
                <a:solidFill>
                  <a:schemeClr val="bg1"/>
                </a:solidFill>
              </a:rPr>
              <a:t>Tolerance </a:t>
            </a:r>
            <a:r>
              <a:rPr lang="en-US" dirty="0" smtClean="0">
                <a:solidFill>
                  <a:schemeClr val="bg1"/>
                </a:solidFill>
              </a:rPr>
              <a:t>→ </a:t>
            </a:r>
            <a:r>
              <a:rPr lang="en-US" dirty="0">
                <a:solidFill>
                  <a:schemeClr val="bg1"/>
                </a:solidFill>
              </a:rPr>
              <a:t> Environmental conditions</a:t>
            </a:r>
          </a:p>
          <a:p>
            <a:pPr marL="182880" indent="-137160">
              <a:lnSpc>
                <a:spcPct val="170000"/>
              </a:lnSpc>
            </a:pPr>
            <a:r>
              <a:rPr lang="en-US" dirty="0" smtClean="0">
                <a:solidFill>
                  <a:schemeClr val="bg1"/>
                </a:solidFill>
              </a:rPr>
              <a:t>Feeding → Basal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esources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659" y="4770120"/>
            <a:ext cx="2505673" cy="1652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427" y="4770120"/>
            <a:ext cx="250567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1" y="141732"/>
            <a:ext cx="4721352" cy="1197750"/>
          </a:xfrm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Rattlesnake </a:t>
            </a:r>
            <a:r>
              <a:rPr lang="en-US" dirty="0" smtClean="0">
                <a:solidFill>
                  <a:schemeClr val="bg1"/>
                </a:solidFill>
              </a:rPr>
              <a:t>Creek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64125" y="1144130"/>
            <a:ext cx="37063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100 + years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Removed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73" y="119017"/>
            <a:ext cx="5549002" cy="66199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191" y="2641549"/>
            <a:ext cx="6096000" cy="19645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T</a:t>
            </a:r>
            <a:r>
              <a:rPr lang="en-US" sz="2800" dirty="0" smtClean="0">
                <a:solidFill>
                  <a:prstClr val="white"/>
                </a:solidFill>
              </a:rPr>
              <a:t>ributary </a:t>
            </a:r>
            <a:r>
              <a:rPr lang="en-US" sz="2800" dirty="0">
                <a:solidFill>
                  <a:prstClr val="white"/>
                </a:solidFill>
              </a:rPr>
              <a:t>to Clark Fork </a:t>
            </a:r>
            <a:r>
              <a:rPr lang="en-US" sz="2800" dirty="0" smtClean="0">
                <a:solidFill>
                  <a:prstClr val="white"/>
                </a:solidFill>
              </a:rPr>
              <a:t>River</a:t>
            </a:r>
            <a:endParaRPr lang="en-US" sz="2800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82 mi</a:t>
            </a:r>
            <a:r>
              <a:rPr lang="en-US" sz="2800" baseline="30000" dirty="0" smtClean="0">
                <a:solidFill>
                  <a:prstClr val="white"/>
                </a:solidFill>
              </a:rPr>
              <a:t>2</a:t>
            </a:r>
            <a:endParaRPr lang="en-US" sz="2800" dirty="0">
              <a:solidFill>
                <a:prstClr val="white"/>
              </a:solidFill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</a:rPr>
              <a:t>Wilderness </a:t>
            </a:r>
            <a:r>
              <a:rPr lang="en-US" sz="2800" dirty="0" smtClean="0">
                <a:solidFill>
                  <a:prstClr val="white"/>
                </a:solidFill>
              </a:rPr>
              <a:t>→ </a:t>
            </a:r>
            <a:r>
              <a:rPr lang="en-US" sz="2800" dirty="0">
                <a:solidFill>
                  <a:prstClr val="white"/>
                </a:solidFill>
              </a:rPr>
              <a:t>urban </a:t>
            </a:r>
            <a:r>
              <a:rPr lang="en-US" sz="2800" dirty="0" smtClean="0">
                <a:solidFill>
                  <a:prstClr val="white"/>
                </a:solidFill>
              </a:rPr>
              <a:t>area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585" y="211921"/>
            <a:ext cx="4341647" cy="6370869"/>
          </a:xfrm>
          <a:prstGeom prst="rect">
            <a:avLst/>
          </a:prstGeom>
          <a:solidFill>
            <a:schemeClr val="tx2">
              <a:lumMod val="40000"/>
              <a:lumOff val="6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12641"/>
            <a:ext cx="3888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5760">
              <a:buAutoNum type="arabicParenR"/>
            </a:pPr>
            <a:r>
              <a:rPr lang="en-US" sz="2800" dirty="0" smtClean="0">
                <a:solidFill>
                  <a:schemeClr val="bg1"/>
                </a:solidFill>
              </a:rPr>
              <a:t>Difference before and after </a:t>
            </a:r>
            <a:r>
              <a:rPr lang="en-US" sz="2800" dirty="0" smtClean="0">
                <a:solidFill>
                  <a:schemeClr val="bg1"/>
                </a:solidFill>
              </a:rPr>
              <a:t>r</a:t>
            </a:r>
            <a:r>
              <a:rPr lang="en-US" sz="2800" dirty="0" smtClean="0">
                <a:solidFill>
                  <a:schemeClr val="bg1"/>
                </a:solidFill>
              </a:rPr>
              <a:t>emoval?</a:t>
            </a:r>
          </a:p>
          <a:p>
            <a:pPr marL="731520" lvl="1" indent="-27432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Upstream – Downstream 2019-2021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04" y="147780"/>
            <a:ext cx="7488333" cy="6435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084149"/>
            <a:ext cx="4897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365760">
              <a:buFont typeface="+mj-lt"/>
              <a:buAutoNum type="arabicParenR" startAt="2"/>
            </a:pPr>
            <a:r>
              <a:rPr lang="en-US" sz="2800" dirty="0" smtClean="0">
                <a:solidFill>
                  <a:prstClr val="white"/>
                </a:solidFill>
              </a:rPr>
              <a:t>Difference in restored site after removal</a:t>
            </a:r>
          </a:p>
          <a:p>
            <a:pPr marL="731520" lvl="1" indent="-27432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</a:rPr>
              <a:t>Upstream </a:t>
            </a:r>
            <a:r>
              <a:rPr lang="en-US" sz="2000" dirty="0" smtClean="0">
                <a:solidFill>
                  <a:prstClr val="white"/>
                </a:solidFill>
              </a:rPr>
              <a:t>- Restored - Downstream 2019-2021 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6502" y="14778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Questions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0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49824" y="154428"/>
            <a:ext cx="6619207" cy="5551428"/>
            <a:chOff x="6273911" y="1325563"/>
            <a:chExt cx="3745946" cy="23787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3911" y="1325563"/>
              <a:ext cx="3745946" cy="237875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2551628">
              <a:off x="8199386" y="3033358"/>
              <a:ext cx="554209" cy="55689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46884" y="3127141"/>
              <a:ext cx="7569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 m</a:t>
              </a:r>
              <a:r>
                <a:rPr lang="en-US" baseline="30000" dirty="0" smtClean="0">
                  <a:solidFill>
                    <a:schemeClr val="bg1"/>
                  </a:solidFill>
                </a:rPr>
                <a:t>2</a:t>
              </a:r>
              <a:endParaRPr lang="en-US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26951"/>
            <a:ext cx="1999213" cy="8017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1752" y="6328556"/>
            <a:ext cx="2817125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Rhithron Associates, Inc.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2119133" y="3048000"/>
            <a:ext cx="3530327" cy="320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76453" y="705177"/>
            <a:ext cx="580242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Collection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Surber sampling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Identification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Analysis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Community Metrics</a:t>
            </a:r>
          </a:p>
          <a:p>
            <a:pPr marL="182880" indent="-13716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	Diversity</a:t>
            </a:r>
            <a:endParaRPr lang="en-US" sz="1600" dirty="0">
              <a:solidFill>
                <a:schemeClr val="bg1"/>
              </a:solidFill>
            </a:endParaRPr>
          </a:p>
          <a:p>
            <a:pPr marL="182880" indent="-13716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	Tolerance</a:t>
            </a:r>
          </a:p>
          <a:p>
            <a:pPr marL="182880" indent="-13716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 		Feeding</a:t>
            </a:r>
          </a:p>
          <a:p>
            <a:pPr marL="182880" indent="-137160">
              <a:lnSpc>
                <a:spcPct val="15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		Habit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52859</TotalTime>
  <Words>280</Words>
  <Application>Microsoft Office PowerPoint</Application>
  <PresentationFormat>Widescreen</PresentationFormat>
  <Paragraphs>98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Office Theme</vt:lpstr>
      <vt:lpstr>Minimal Change in Benthic Macroinvertebrates Following Dam Removal and Restoration Rattlesnake Creek, MT</vt:lpstr>
      <vt:lpstr>PowerPoint Presentation</vt:lpstr>
      <vt:lpstr>PowerPoint Presentation</vt:lpstr>
      <vt:lpstr>PowerPoint Presentation</vt:lpstr>
      <vt:lpstr>*Bottom of stream</vt:lpstr>
      <vt:lpstr>Biomonitoring</vt:lpstr>
      <vt:lpstr>Rattlesnake Creek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Reference Models for Stream Restoration Post Dam Removal: The Case of Rattlesnake Creek</dc:title>
  <dc:creator>Sam Turner</dc:creator>
  <cp:lastModifiedBy>Sam Turner</cp:lastModifiedBy>
  <cp:revision>306</cp:revision>
  <dcterms:created xsi:type="dcterms:W3CDTF">2021-03-16T20:53:24Z</dcterms:created>
  <dcterms:modified xsi:type="dcterms:W3CDTF">2022-04-22T04:08:55Z</dcterms:modified>
</cp:coreProperties>
</file>