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57" r:id="rId3"/>
    <p:sldId id="280" r:id="rId4"/>
    <p:sldId id="282" r:id="rId5"/>
    <p:sldId id="258" r:id="rId6"/>
    <p:sldId id="260" r:id="rId7"/>
    <p:sldId id="259" r:id="rId8"/>
    <p:sldId id="269" r:id="rId9"/>
    <p:sldId id="263" r:id="rId10"/>
    <p:sldId id="264" r:id="rId11"/>
    <p:sldId id="262" r:id="rId12"/>
    <p:sldId id="266" r:id="rId13"/>
    <p:sldId id="274" r:id="rId14"/>
    <p:sldId id="273" r:id="rId15"/>
    <p:sldId id="265" r:id="rId16"/>
    <p:sldId id="271" r:id="rId17"/>
    <p:sldId id="267" r:id="rId18"/>
    <p:sldId id="281" r:id="rId19"/>
    <p:sldId id="289" r:id="rId20"/>
    <p:sldId id="290" r:id="rId21"/>
    <p:sldId id="272" r:id="rId22"/>
    <p:sldId id="278" r:id="rId23"/>
    <p:sldId id="277" r:id="rId24"/>
    <p:sldId id="283" r:id="rId25"/>
    <p:sldId id="284" r:id="rId26"/>
    <p:sldId id="276" r:id="rId27"/>
    <p:sldId id="275" r:id="rId28"/>
    <p:sldId id="291" r:id="rId29"/>
    <p:sldId id="292"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33"/>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bby/Desktop/Capstone%20Property%20Tax%20Inf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Median Property Tax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'Median PT by State'!$B$1</c:f>
              <c:strCache>
                <c:ptCount val="1"/>
                <c:pt idx="0">
                  <c:v>Median Property Tax</c:v>
                </c:pt>
              </c:strCache>
            </c:strRef>
          </c:tx>
          <c:spPr>
            <a:solidFill>
              <a:schemeClr val="accent1"/>
            </a:solidFill>
            <a:ln>
              <a:noFill/>
            </a:ln>
            <a:effectLst/>
          </c:spPr>
          <c:invertIfNegative val="0"/>
          <c:cat>
            <c:strRef>
              <c:f>'Median PT by State'!$A$2:$A$52</c:f>
              <c:strCache>
                <c:ptCount val="51"/>
                <c:pt idx="0">
                  <c:v>Louisiana </c:v>
                </c:pt>
                <c:pt idx="1">
                  <c:v>Alabama </c:v>
                </c:pt>
                <c:pt idx="2">
                  <c:v>West Virginia</c:v>
                </c:pt>
                <c:pt idx="3">
                  <c:v>Mississippi</c:v>
                </c:pt>
                <c:pt idx="4">
                  <c:v>Arkansas</c:v>
                </c:pt>
                <c:pt idx="5">
                  <c:v>South Carolina</c:v>
                </c:pt>
                <c:pt idx="6">
                  <c:v>Oklahoma</c:v>
                </c:pt>
                <c:pt idx="7">
                  <c:v>Kentucky </c:v>
                </c:pt>
                <c:pt idx="8">
                  <c:v>New Mexico</c:v>
                </c:pt>
                <c:pt idx="9">
                  <c:v>Tennessee</c:v>
                </c:pt>
                <c:pt idx="10">
                  <c:v>Indiana</c:v>
                </c:pt>
                <c:pt idx="11">
                  <c:v>Wyoming</c:v>
                </c:pt>
                <c:pt idx="12">
                  <c:v>Delaware</c:v>
                </c:pt>
                <c:pt idx="13">
                  <c:v>Idaho </c:v>
                </c:pt>
                <c:pt idx="14">
                  <c:v>North Carolina</c:v>
                </c:pt>
                <c:pt idx="15">
                  <c:v>Missouri</c:v>
                </c:pt>
                <c:pt idx="16">
                  <c:v>Hawaii</c:v>
                </c:pt>
                <c:pt idx="17">
                  <c:v>Georgia</c:v>
                </c:pt>
                <c:pt idx="18">
                  <c:v>Utah</c:v>
                </c:pt>
                <c:pt idx="19">
                  <c:v>Arizona</c:v>
                </c:pt>
                <c:pt idx="20">
                  <c:v>Colorado </c:v>
                </c:pt>
                <c:pt idx="21">
                  <c:v>Montana</c:v>
                </c:pt>
                <c:pt idx="22">
                  <c:v>Iowa</c:v>
                </c:pt>
                <c:pt idx="23">
                  <c:v>South Dakota</c:v>
                </c:pt>
                <c:pt idx="24">
                  <c:v>Kansas </c:v>
                </c:pt>
                <c:pt idx="25">
                  <c:v>North Dakota</c:v>
                </c:pt>
                <c:pt idx="26">
                  <c:v>Nevada</c:v>
                </c:pt>
                <c:pt idx="27">
                  <c:v>Florida</c:v>
                </c:pt>
                <c:pt idx="28">
                  <c:v>Ohio</c:v>
                </c:pt>
                <c:pt idx="29">
                  <c:v>Virginia</c:v>
                </c:pt>
                <c:pt idx="30">
                  <c:v>Maine</c:v>
                </c:pt>
                <c:pt idx="31">
                  <c:v>District of Colombia</c:v>
                </c:pt>
                <c:pt idx="32">
                  <c:v>Minnesota</c:v>
                </c:pt>
                <c:pt idx="33">
                  <c:v>Michigan</c:v>
                </c:pt>
                <c:pt idx="34">
                  <c:v>Nebraska</c:v>
                </c:pt>
                <c:pt idx="35">
                  <c:v>Pennsylvania</c:v>
                </c:pt>
                <c:pt idx="36">
                  <c:v>Oregon</c:v>
                </c:pt>
                <c:pt idx="37">
                  <c:v>Texas</c:v>
                </c:pt>
                <c:pt idx="38">
                  <c:v>Alaska</c:v>
                </c:pt>
                <c:pt idx="39">
                  <c:v>Washington</c:v>
                </c:pt>
                <c:pt idx="40">
                  <c:v>Maryland</c:v>
                </c:pt>
                <c:pt idx="41">
                  <c:v>California</c:v>
                </c:pt>
                <c:pt idx="42">
                  <c:v>Wisconsin</c:v>
                </c:pt>
                <c:pt idx="43">
                  <c:v>Vermont</c:v>
                </c:pt>
                <c:pt idx="44">
                  <c:v>Illinois</c:v>
                </c:pt>
                <c:pt idx="45">
                  <c:v>Massachussets</c:v>
                </c:pt>
                <c:pt idx="46">
                  <c:v>Rhode Island</c:v>
                </c:pt>
                <c:pt idx="47">
                  <c:v>New York</c:v>
                </c:pt>
                <c:pt idx="48">
                  <c:v>New Hampshire</c:v>
                </c:pt>
                <c:pt idx="49">
                  <c:v>Connecticut</c:v>
                </c:pt>
                <c:pt idx="50">
                  <c:v>New Jersey</c:v>
                </c:pt>
              </c:strCache>
            </c:strRef>
          </c:cat>
          <c:val>
            <c:numRef>
              <c:f>'Median PT by State'!$B$2:$B$52</c:f>
              <c:numCache>
                <c:formatCode>"$"#,##0.00</c:formatCode>
                <c:ptCount val="51"/>
                <c:pt idx="0">
                  <c:v>243</c:v>
                </c:pt>
                <c:pt idx="1">
                  <c:v>398</c:v>
                </c:pt>
                <c:pt idx="2">
                  <c:v>343</c:v>
                </c:pt>
                <c:pt idx="3">
                  <c:v>508</c:v>
                </c:pt>
                <c:pt idx="4">
                  <c:v>532</c:v>
                </c:pt>
                <c:pt idx="5">
                  <c:v>689</c:v>
                </c:pt>
                <c:pt idx="6">
                  <c:v>796</c:v>
                </c:pt>
                <c:pt idx="7">
                  <c:v>843</c:v>
                </c:pt>
                <c:pt idx="8">
                  <c:v>880</c:v>
                </c:pt>
                <c:pt idx="9">
                  <c:v>933</c:v>
                </c:pt>
                <c:pt idx="10">
                  <c:v>1051</c:v>
                </c:pt>
                <c:pt idx="11">
                  <c:v>1058</c:v>
                </c:pt>
                <c:pt idx="12">
                  <c:v>1078</c:v>
                </c:pt>
                <c:pt idx="13">
                  <c:v>1188</c:v>
                </c:pt>
                <c:pt idx="14">
                  <c:v>1209</c:v>
                </c:pt>
                <c:pt idx="15">
                  <c:v>1265</c:v>
                </c:pt>
                <c:pt idx="16">
                  <c:v>1325</c:v>
                </c:pt>
                <c:pt idx="17">
                  <c:v>1346</c:v>
                </c:pt>
                <c:pt idx="18">
                  <c:v>1351</c:v>
                </c:pt>
                <c:pt idx="19">
                  <c:v>1356</c:v>
                </c:pt>
                <c:pt idx="20">
                  <c:v>1437</c:v>
                </c:pt>
                <c:pt idx="21">
                  <c:v>1465</c:v>
                </c:pt>
                <c:pt idx="22">
                  <c:v>1569</c:v>
                </c:pt>
                <c:pt idx="23">
                  <c:v>1620</c:v>
                </c:pt>
                <c:pt idx="24">
                  <c:v>1625</c:v>
                </c:pt>
                <c:pt idx="25">
                  <c:v>1658</c:v>
                </c:pt>
                <c:pt idx="26">
                  <c:v>1749</c:v>
                </c:pt>
                <c:pt idx="27">
                  <c:v>1773</c:v>
                </c:pt>
                <c:pt idx="28">
                  <c:v>1836</c:v>
                </c:pt>
                <c:pt idx="29">
                  <c:v>1862</c:v>
                </c:pt>
                <c:pt idx="30">
                  <c:v>1936</c:v>
                </c:pt>
                <c:pt idx="31">
                  <c:v>2057</c:v>
                </c:pt>
                <c:pt idx="32">
                  <c:v>2098</c:v>
                </c:pt>
                <c:pt idx="33">
                  <c:v>2145</c:v>
                </c:pt>
                <c:pt idx="34">
                  <c:v>2164</c:v>
                </c:pt>
                <c:pt idx="35">
                  <c:v>2223</c:v>
                </c:pt>
                <c:pt idx="36">
                  <c:v>2241</c:v>
                </c:pt>
                <c:pt idx="37">
                  <c:v>2275</c:v>
                </c:pt>
                <c:pt idx="38">
                  <c:v>2422</c:v>
                </c:pt>
                <c:pt idx="39">
                  <c:v>2631</c:v>
                </c:pt>
                <c:pt idx="40">
                  <c:v>2774</c:v>
                </c:pt>
                <c:pt idx="41">
                  <c:v>2839</c:v>
                </c:pt>
                <c:pt idx="42">
                  <c:v>3007</c:v>
                </c:pt>
                <c:pt idx="43">
                  <c:v>3444</c:v>
                </c:pt>
                <c:pt idx="44">
                  <c:v>3507</c:v>
                </c:pt>
                <c:pt idx="45">
                  <c:v>3511</c:v>
                </c:pt>
                <c:pt idx="46">
                  <c:v>3618</c:v>
                </c:pt>
                <c:pt idx="47">
                  <c:v>3755</c:v>
                </c:pt>
                <c:pt idx="48">
                  <c:v>4636</c:v>
                </c:pt>
                <c:pt idx="49">
                  <c:v>4738</c:v>
                </c:pt>
                <c:pt idx="50">
                  <c:v>6579</c:v>
                </c:pt>
              </c:numCache>
            </c:numRef>
          </c:val>
          <c:extLst>
            <c:ext xmlns:c16="http://schemas.microsoft.com/office/drawing/2014/chart" uri="{C3380CC4-5D6E-409C-BE32-E72D297353CC}">
              <c16:uniqueId val="{00000000-F912-3B4D-B2CE-B9A230D81FF4}"/>
            </c:ext>
          </c:extLst>
        </c:ser>
        <c:dLbls>
          <c:showLegendKey val="0"/>
          <c:showVal val="0"/>
          <c:showCatName val="0"/>
          <c:showSerName val="0"/>
          <c:showPercent val="0"/>
          <c:showBubbleSize val="0"/>
        </c:dLbls>
        <c:gapWidth val="219"/>
        <c:overlap val="-27"/>
        <c:axId val="2142943680"/>
        <c:axId val="2142945328"/>
      </c:barChart>
      <c:catAx>
        <c:axId val="21429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945328"/>
        <c:crosses val="autoZero"/>
        <c:auto val="1"/>
        <c:lblAlgn val="ctr"/>
        <c:lblOffset val="100"/>
        <c:noMultiLvlLbl val="0"/>
      </c:catAx>
      <c:valAx>
        <c:axId val="21429453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94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Montana</a:t>
            </a:r>
            <a:r>
              <a:rPr lang="en-US" baseline="0" dirty="0"/>
              <a:t> Property Taxes by County from 2006-2010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'06-10 Median PT MT'!$B$1</c:f>
              <c:strCache>
                <c:ptCount val="1"/>
                <c:pt idx="0">
                  <c:v>Median Property Tax</c:v>
                </c:pt>
              </c:strCache>
            </c:strRef>
          </c:tx>
          <c:spPr>
            <a:solidFill>
              <a:schemeClr val="accent1"/>
            </a:solidFill>
            <a:ln>
              <a:noFill/>
            </a:ln>
            <a:effectLst/>
          </c:spPr>
          <c:invertIfNegative val="0"/>
          <c:cat>
            <c:strRef>
              <c:f>'06-10 Median PT MT'!$A$2:$A$57</c:f>
              <c:strCache>
                <c:ptCount val="56"/>
                <c:pt idx="0">
                  <c:v>Missoula County</c:v>
                </c:pt>
                <c:pt idx="1">
                  <c:v>Gallatin County</c:v>
                </c:pt>
                <c:pt idx="2">
                  <c:v>Lewis and Clark County</c:v>
                </c:pt>
                <c:pt idx="3">
                  <c:v>Flathead County</c:v>
                </c:pt>
                <c:pt idx="4">
                  <c:v>Yellowstone County</c:v>
                </c:pt>
                <c:pt idx="5">
                  <c:v>Jefferson County</c:v>
                </c:pt>
                <c:pt idx="6">
                  <c:v>Lake County</c:v>
                </c:pt>
                <c:pt idx="7">
                  <c:v>Park County</c:v>
                </c:pt>
                <c:pt idx="8">
                  <c:v>Casdcade County</c:v>
                </c:pt>
                <c:pt idx="9">
                  <c:v>Hill County</c:v>
                </c:pt>
                <c:pt idx="10">
                  <c:v>Ravalli County</c:v>
                </c:pt>
                <c:pt idx="11">
                  <c:v>Silver Bow County</c:v>
                </c:pt>
                <c:pt idx="12">
                  <c:v>Stillwater County</c:v>
                </c:pt>
                <c:pt idx="13">
                  <c:v>Beaverhead County</c:v>
                </c:pt>
                <c:pt idx="14">
                  <c:v>Teton County</c:v>
                </c:pt>
                <c:pt idx="15">
                  <c:v>Dawson County</c:v>
                </c:pt>
                <c:pt idx="16">
                  <c:v>Sweet Grass County</c:v>
                </c:pt>
                <c:pt idx="17">
                  <c:v>Madison County</c:v>
                </c:pt>
                <c:pt idx="18">
                  <c:v>Carbon County</c:v>
                </c:pt>
                <c:pt idx="19">
                  <c:v>Deer Lodge County</c:v>
                </c:pt>
                <c:pt idx="20">
                  <c:v>Custer County</c:v>
                </c:pt>
                <c:pt idx="21">
                  <c:v>Pondera County</c:v>
                </c:pt>
                <c:pt idx="22">
                  <c:v>Toole County</c:v>
                </c:pt>
                <c:pt idx="23">
                  <c:v>Granite County</c:v>
                </c:pt>
                <c:pt idx="24">
                  <c:v>Fergus County</c:v>
                </c:pt>
                <c:pt idx="25">
                  <c:v>Braodwater County</c:v>
                </c:pt>
                <c:pt idx="26">
                  <c:v>Sanders County</c:v>
                </c:pt>
                <c:pt idx="27">
                  <c:v>Powell County</c:v>
                </c:pt>
                <c:pt idx="28">
                  <c:v>Glacier County</c:v>
                </c:pt>
                <c:pt idx="29">
                  <c:v>Blaine County</c:v>
                </c:pt>
                <c:pt idx="30">
                  <c:v>Daniels County</c:v>
                </c:pt>
                <c:pt idx="31">
                  <c:v>Mineral County</c:v>
                </c:pt>
                <c:pt idx="32">
                  <c:v>Musselshell County</c:v>
                </c:pt>
                <c:pt idx="33">
                  <c:v>Lincoln County</c:v>
                </c:pt>
                <c:pt idx="34">
                  <c:v>Chouteau County</c:v>
                </c:pt>
                <c:pt idx="35">
                  <c:v>Valley County</c:v>
                </c:pt>
                <c:pt idx="36">
                  <c:v>Liberty County</c:v>
                </c:pt>
                <c:pt idx="37">
                  <c:v>Phillips County</c:v>
                </c:pt>
                <c:pt idx="38">
                  <c:v>McCone County</c:v>
                </c:pt>
                <c:pt idx="39">
                  <c:v>Meagher County</c:v>
                </c:pt>
                <c:pt idx="40">
                  <c:v>Richland County</c:v>
                </c:pt>
                <c:pt idx="41">
                  <c:v>Big Horn County</c:v>
                </c:pt>
                <c:pt idx="42">
                  <c:v>Sheridan County</c:v>
                </c:pt>
                <c:pt idx="43">
                  <c:v>Powder River County</c:v>
                </c:pt>
                <c:pt idx="44">
                  <c:v>Prairie County</c:v>
                </c:pt>
                <c:pt idx="45">
                  <c:v>Judith Basin County</c:v>
                </c:pt>
                <c:pt idx="46">
                  <c:v>Rosebud County</c:v>
                </c:pt>
                <c:pt idx="47">
                  <c:v>Carter County</c:v>
                </c:pt>
                <c:pt idx="48">
                  <c:v>Fallon County</c:v>
                </c:pt>
                <c:pt idx="49">
                  <c:v>Wheatland County</c:v>
                </c:pt>
                <c:pt idx="50">
                  <c:v>Treasure County</c:v>
                </c:pt>
                <c:pt idx="51">
                  <c:v>Golden Valley County</c:v>
                </c:pt>
                <c:pt idx="52">
                  <c:v>Garfield County</c:v>
                </c:pt>
                <c:pt idx="53">
                  <c:v>Roosevelt County</c:v>
                </c:pt>
                <c:pt idx="54">
                  <c:v>Petroleum County</c:v>
                </c:pt>
                <c:pt idx="55">
                  <c:v>Wilbaux County</c:v>
                </c:pt>
              </c:strCache>
            </c:strRef>
          </c:cat>
          <c:val>
            <c:numRef>
              <c:f>'06-10 Median PT MT'!$B$2:$B$57</c:f>
              <c:numCache>
                <c:formatCode>"$"#,##0.00</c:formatCode>
                <c:ptCount val="56"/>
                <c:pt idx="0">
                  <c:v>2176</c:v>
                </c:pt>
                <c:pt idx="1">
                  <c:v>1889</c:v>
                </c:pt>
                <c:pt idx="2">
                  <c:v>1851</c:v>
                </c:pt>
                <c:pt idx="3">
                  <c:v>1777</c:v>
                </c:pt>
                <c:pt idx="4">
                  <c:v>1648</c:v>
                </c:pt>
                <c:pt idx="5">
                  <c:v>1544</c:v>
                </c:pt>
                <c:pt idx="6">
                  <c:v>1515</c:v>
                </c:pt>
                <c:pt idx="7">
                  <c:v>1511</c:v>
                </c:pt>
                <c:pt idx="8">
                  <c:v>1436</c:v>
                </c:pt>
                <c:pt idx="9">
                  <c:v>1404</c:v>
                </c:pt>
                <c:pt idx="10">
                  <c:v>1401</c:v>
                </c:pt>
                <c:pt idx="11">
                  <c:v>1353</c:v>
                </c:pt>
                <c:pt idx="12">
                  <c:v>1314</c:v>
                </c:pt>
                <c:pt idx="13">
                  <c:v>1311</c:v>
                </c:pt>
                <c:pt idx="14">
                  <c:v>1294</c:v>
                </c:pt>
                <c:pt idx="15">
                  <c:v>1270</c:v>
                </c:pt>
                <c:pt idx="16">
                  <c:v>1267</c:v>
                </c:pt>
                <c:pt idx="17">
                  <c:v>1251</c:v>
                </c:pt>
                <c:pt idx="18">
                  <c:v>1242</c:v>
                </c:pt>
                <c:pt idx="19">
                  <c:v>1227</c:v>
                </c:pt>
                <c:pt idx="20">
                  <c:v>1207</c:v>
                </c:pt>
                <c:pt idx="21">
                  <c:v>1207</c:v>
                </c:pt>
                <c:pt idx="22">
                  <c:v>1181</c:v>
                </c:pt>
                <c:pt idx="23">
                  <c:v>1180</c:v>
                </c:pt>
                <c:pt idx="24">
                  <c:v>1172</c:v>
                </c:pt>
                <c:pt idx="25">
                  <c:v>1142</c:v>
                </c:pt>
                <c:pt idx="26">
                  <c:v>1106</c:v>
                </c:pt>
                <c:pt idx="27">
                  <c:v>1102</c:v>
                </c:pt>
                <c:pt idx="28">
                  <c:v>1102</c:v>
                </c:pt>
                <c:pt idx="29">
                  <c:v>1101</c:v>
                </c:pt>
                <c:pt idx="30">
                  <c:v>1085</c:v>
                </c:pt>
                <c:pt idx="31">
                  <c:v>1084</c:v>
                </c:pt>
                <c:pt idx="32">
                  <c:v>1038</c:v>
                </c:pt>
                <c:pt idx="33">
                  <c:v>1033</c:v>
                </c:pt>
                <c:pt idx="34">
                  <c:v>1011</c:v>
                </c:pt>
                <c:pt idx="35">
                  <c:v>941</c:v>
                </c:pt>
                <c:pt idx="36">
                  <c:v>940</c:v>
                </c:pt>
                <c:pt idx="37">
                  <c:v>895</c:v>
                </c:pt>
                <c:pt idx="38">
                  <c:v>888</c:v>
                </c:pt>
                <c:pt idx="39">
                  <c:v>875</c:v>
                </c:pt>
                <c:pt idx="40">
                  <c:v>859</c:v>
                </c:pt>
                <c:pt idx="41">
                  <c:v>839</c:v>
                </c:pt>
                <c:pt idx="42">
                  <c:v>831</c:v>
                </c:pt>
                <c:pt idx="43">
                  <c:v>758</c:v>
                </c:pt>
                <c:pt idx="44">
                  <c:v>742</c:v>
                </c:pt>
                <c:pt idx="45">
                  <c:v>741</c:v>
                </c:pt>
                <c:pt idx="46">
                  <c:v>719</c:v>
                </c:pt>
                <c:pt idx="47">
                  <c:v>689</c:v>
                </c:pt>
                <c:pt idx="48">
                  <c:v>643</c:v>
                </c:pt>
                <c:pt idx="49">
                  <c:v>621</c:v>
                </c:pt>
                <c:pt idx="50">
                  <c:v>603</c:v>
                </c:pt>
                <c:pt idx="51">
                  <c:v>582</c:v>
                </c:pt>
                <c:pt idx="52">
                  <c:v>575</c:v>
                </c:pt>
                <c:pt idx="53">
                  <c:v>569</c:v>
                </c:pt>
                <c:pt idx="54">
                  <c:v>553</c:v>
                </c:pt>
                <c:pt idx="55">
                  <c:v>505</c:v>
                </c:pt>
              </c:numCache>
            </c:numRef>
          </c:val>
          <c:extLst>
            <c:ext xmlns:c16="http://schemas.microsoft.com/office/drawing/2014/chart" uri="{C3380CC4-5D6E-409C-BE32-E72D297353CC}">
              <c16:uniqueId val="{00000000-D318-E847-9AA3-04D96DFF62EF}"/>
            </c:ext>
          </c:extLst>
        </c:ser>
        <c:ser>
          <c:idx val="1"/>
          <c:order val="1"/>
          <c:tx>
            <c:strRef>
              <c:f>'06-10 Median PT MT'!$C$1</c:f>
              <c:strCache>
                <c:ptCount val="1"/>
                <c:pt idx="0">
                  <c:v>Median Home Value</c:v>
                </c:pt>
              </c:strCache>
            </c:strRef>
          </c:tx>
          <c:spPr>
            <a:solidFill>
              <a:schemeClr val="accent2"/>
            </a:solidFill>
            <a:ln>
              <a:noFill/>
            </a:ln>
            <a:effectLst/>
          </c:spPr>
          <c:invertIfNegative val="0"/>
          <c:cat>
            <c:strRef>
              <c:f>'06-10 Median PT MT'!$A$2:$A$57</c:f>
              <c:strCache>
                <c:ptCount val="56"/>
                <c:pt idx="0">
                  <c:v>Missoula County</c:v>
                </c:pt>
                <c:pt idx="1">
                  <c:v>Gallatin County</c:v>
                </c:pt>
                <c:pt idx="2">
                  <c:v>Lewis and Clark County</c:v>
                </c:pt>
                <c:pt idx="3">
                  <c:v>Flathead County</c:v>
                </c:pt>
                <c:pt idx="4">
                  <c:v>Yellowstone County</c:v>
                </c:pt>
                <c:pt idx="5">
                  <c:v>Jefferson County</c:v>
                </c:pt>
                <c:pt idx="6">
                  <c:v>Lake County</c:v>
                </c:pt>
                <c:pt idx="7">
                  <c:v>Park County</c:v>
                </c:pt>
                <c:pt idx="8">
                  <c:v>Casdcade County</c:v>
                </c:pt>
                <c:pt idx="9">
                  <c:v>Hill County</c:v>
                </c:pt>
                <c:pt idx="10">
                  <c:v>Ravalli County</c:v>
                </c:pt>
                <c:pt idx="11">
                  <c:v>Silver Bow County</c:v>
                </c:pt>
                <c:pt idx="12">
                  <c:v>Stillwater County</c:v>
                </c:pt>
                <c:pt idx="13">
                  <c:v>Beaverhead County</c:v>
                </c:pt>
                <c:pt idx="14">
                  <c:v>Teton County</c:v>
                </c:pt>
                <c:pt idx="15">
                  <c:v>Dawson County</c:v>
                </c:pt>
                <c:pt idx="16">
                  <c:v>Sweet Grass County</c:v>
                </c:pt>
                <c:pt idx="17">
                  <c:v>Madison County</c:v>
                </c:pt>
                <c:pt idx="18">
                  <c:v>Carbon County</c:v>
                </c:pt>
                <c:pt idx="19">
                  <c:v>Deer Lodge County</c:v>
                </c:pt>
                <c:pt idx="20">
                  <c:v>Custer County</c:v>
                </c:pt>
                <c:pt idx="21">
                  <c:v>Pondera County</c:v>
                </c:pt>
                <c:pt idx="22">
                  <c:v>Toole County</c:v>
                </c:pt>
                <c:pt idx="23">
                  <c:v>Granite County</c:v>
                </c:pt>
                <c:pt idx="24">
                  <c:v>Fergus County</c:v>
                </c:pt>
                <c:pt idx="25">
                  <c:v>Braodwater County</c:v>
                </c:pt>
                <c:pt idx="26">
                  <c:v>Sanders County</c:v>
                </c:pt>
                <c:pt idx="27">
                  <c:v>Powell County</c:v>
                </c:pt>
                <c:pt idx="28">
                  <c:v>Glacier County</c:v>
                </c:pt>
                <c:pt idx="29">
                  <c:v>Blaine County</c:v>
                </c:pt>
                <c:pt idx="30">
                  <c:v>Daniels County</c:v>
                </c:pt>
                <c:pt idx="31">
                  <c:v>Mineral County</c:v>
                </c:pt>
                <c:pt idx="32">
                  <c:v>Musselshell County</c:v>
                </c:pt>
                <c:pt idx="33">
                  <c:v>Lincoln County</c:v>
                </c:pt>
                <c:pt idx="34">
                  <c:v>Chouteau County</c:v>
                </c:pt>
                <c:pt idx="35">
                  <c:v>Valley County</c:v>
                </c:pt>
                <c:pt idx="36">
                  <c:v>Liberty County</c:v>
                </c:pt>
                <c:pt idx="37">
                  <c:v>Phillips County</c:v>
                </c:pt>
                <c:pt idx="38">
                  <c:v>McCone County</c:v>
                </c:pt>
                <c:pt idx="39">
                  <c:v>Meagher County</c:v>
                </c:pt>
                <c:pt idx="40">
                  <c:v>Richland County</c:v>
                </c:pt>
                <c:pt idx="41">
                  <c:v>Big Horn County</c:v>
                </c:pt>
                <c:pt idx="42">
                  <c:v>Sheridan County</c:v>
                </c:pt>
                <c:pt idx="43">
                  <c:v>Powder River County</c:v>
                </c:pt>
                <c:pt idx="44">
                  <c:v>Prairie County</c:v>
                </c:pt>
                <c:pt idx="45">
                  <c:v>Judith Basin County</c:v>
                </c:pt>
                <c:pt idx="46">
                  <c:v>Rosebud County</c:v>
                </c:pt>
                <c:pt idx="47">
                  <c:v>Carter County</c:v>
                </c:pt>
                <c:pt idx="48">
                  <c:v>Fallon County</c:v>
                </c:pt>
                <c:pt idx="49">
                  <c:v>Wheatland County</c:v>
                </c:pt>
                <c:pt idx="50">
                  <c:v>Treasure County</c:v>
                </c:pt>
                <c:pt idx="51">
                  <c:v>Golden Valley County</c:v>
                </c:pt>
                <c:pt idx="52">
                  <c:v>Garfield County</c:v>
                </c:pt>
                <c:pt idx="53">
                  <c:v>Roosevelt County</c:v>
                </c:pt>
                <c:pt idx="54">
                  <c:v>Petroleum County</c:v>
                </c:pt>
                <c:pt idx="55">
                  <c:v>Wilbaux County</c:v>
                </c:pt>
              </c:strCache>
            </c:strRef>
          </c:cat>
          <c:val>
            <c:numRef>
              <c:f>'06-10 Median PT MT'!$C$2:$C$57</c:f>
              <c:numCache>
                <c:formatCode>"$"#,##0.00</c:formatCode>
                <c:ptCount val="56"/>
                <c:pt idx="0">
                  <c:v>233700</c:v>
                </c:pt>
                <c:pt idx="1">
                  <c:v>277300</c:v>
                </c:pt>
                <c:pt idx="2">
                  <c:v>185500</c:v>
                </c:pt>
                <c:pt idx="3">
                  <c:v>231800</c:v>
                </c:pt>
                <c:pt idx="4">
                  <c:v>168800</c:v>
                </c:pt>
                <c:pt idx="5">
                  <c:v>225300</c:v>
                </c:pt>
                <c:pt idx="6">
                  <c:v>201900</c:v>
                </c:pt>
                <c:pt idx="7">
                  <c:v>207300</c:v>
                </c:pt>
                <c:pt idx="8">
                  <c:v>146600</c:v>
                </c:pt>
                <c:pt idx="9">
                  <c:v>109000</c:v>
                </c:pt>
                <c:pt idx="10">
                  <c:v>235500</c:v>
                </c:pt>
                <c:pt idx="11">
                  <c:v>117200</c:v>
                </c:pt>
                <c:pt idx="12">
                  <c:v>170100</c:v>
                </c:pt>
                <c:pt idx="13">
                  <c:v>169700</c:v>
                </c:pt>
                <c:pt idx="14">
                  <c:v>133700</c:v>
                </c:pt>
                <c:pt idx="15">
                  <c:v>100300</c:v>
                </c:pt>
                <c:pt idx="16">
                  <c:v>184100</c:v>
                </c:pt>
                <c:pt idx="17">
                  <c:v>240100</c:v>
                </c:pt>
                <c:pt idx="18">
                  <c:v>200700</c:v>
                </c:pt>
                <c:pt idx="19">
                  <c:v>102600</c:v>
                </c:pt>
                <c:pt idx="20">
                  <c:v>86700</c:v>
                </c:pt>
                <c:pt idx="21">
                  <c:v>86200</c:v>
                </c:pt>
                <c:pt idx="22">
                  <c:v>97900</c:v>
                </c:pt>
                <c:pt idx="23">
                  <c:v>169900</c:v>
                </c:pt>
                <c:pt idx="24">
                  <c:v>104100</c:v>
                </c:pt>
                <c:pt idx="25">
                  <c:v>159700</c:v>
                </c:pt>
                <c:pt idx="26">
                  <c:v>172500</c:v>
                </c:pt>
                <c:pt idx="27">
                  <c:v>114600</c:v>
                </c:pt>
                <c:pt idx="28">
                  <c:v>73600</c:v>
                </c:pt>
                <c:pt idx="29">
                  <c:v>73100</c:v>
                </c:pt>
                <c:pt idx="30">
                  <c:v>77300</c:v>
                </c:pt>
                <c:pt idx="31">
                  <c:v>159400</c:v>
                </c:pt>
                <c:pt idx="32">
                  <c:v>112200</c:v>
                </c:pt>
                <c:pt idx="33">
                  <c:v>148500</c:v>
                </c:pt>
                <c:pt idx="34">
                  <c:v>107000</c:v>
                </c:pt>
                <c:pt idx="35">
                  <c:v>81400</c:v>
                </c:pt>
                <c:pt idx="36">
                  <c:v>71400</c:v>
                </c:pt>
                <c:pt idx="37">
                  <c:v>79100</c:v>
                </c:pt>
                <c:pt idx="38">
                  <c:v>82800</c:v>
                </c:pt>
                <c:pt idx="39">
                  <c:v>96500</c:v>
                </c:pt>
                <c:pt idx="40">
                  <c:v>106500</c:v>
                </c:pt>
                <c:pt idx="41">
                  <c:v>89700</c:v>
                </c:pt>
                <c:pt idx="42">
                  <c:v>68400</c:v>
                </c:pt>
                <c:pt idx="43">
                  <c:v>99700</c:v>
                </c:pt>
                <c:pt idx="44">
                  <c:v>69400</c:v>
                </c:pt>
                <c:pt idx="45">
                  <c:v>101500</c:v>
                </c:pt>
                <c:pt idx="46">
                  <c:v>102900</c:v>
                </c:pt>
                <c:pt idx="47">
                  <c:v>66200</c:v>
                </c:pt>
                <c:pt idx="48">
                  <c:v>86700</c:v>
                </c:pt>
                <c:pt idx="49">
                  <c:v>85000</c:v>
                </c:pt>
                <c:pt idx="50">
                  <c:v>66200</c:v>
                </c:pt>
                <c:pt idx="51">
                  <c:v>90900</c:v>
                </c:pt>
                <c:pt idx="52">
                  <c:v>68800</c:v>
                </c:pt>
                <c:pt idx="53">
                  <c:v>61700</c:v>
                </c:pt>
                <c:pt idx="54">
                  <c:v>106800</c:v>
                </c:pt>
                <c:pt idx="55">
                  <c:v>60000</c:v>
                </c:pt>
              </c:numCache>
            </c:numRef>
          </c:val>
          <c:extLst>
            <c:ext xmlns:c16="http://schemas.microsoft.com/office/drawing/2014/chart" uri="{C3380CC4-5D6E-409C-BE32-E72D297353CC}">
              <c16:uniqueId val="{00000001-D318-E847-9AA3-04D96DFF62EF}"/>
            </c:ext>
          </c:extLst>
        </c:ser>
        <c:ser>
          <c:idx val="2"/>
          <c:order val="2"/>
          <c:tx>
            <c:strRef>
              <c:f>'06-10 Median PT MT'!$D$1</c:f>
              <c:strCache>
                <c:ptCount val="1"/>
                <c:pt idx="0">
                  <c:v>Median Income</c:v>
                </c:pt>
              </c:strCache>
            </c:strRef>
          </c:tx>
          <c:spPr>
            <a:solidFill>
              <a:schemeClr val="accent3"/>
            </a:solidFill>
            <a:ln>
              <a:noFill/>
            </a:ln>
            <a:effectLst/>
          </c:spPr>
          <c:invertIfNegative val="0"/>
          <c:cat>
            <c:strRef>
              <c:f>'06-10 Median PT MT'!$A$2:$A$57</c:f>
              <c:strCache>
                <c:ptCount val="56"/>
                <c:pt idx="0">
                  <c:v>Missoula County</c:v>
                </c:pt>
                <c:pt idx="1">
                  <c:v>Gallatin County</c:v>
                </c:pt>
                <c:pt idx="2">
                  <c:v>Lewis and Clark County</c:v>
                </c:pt>
                <c:pt idx="3">
                  <c:v>Flathead County</c:v>
                </c:pt>
                <c:pt idx="4">
                  <c:v>Yellowstone County</c:v>
                </c:pt>
                <c:pt idx="5">
                  <c:v>Jefferson County</c:v>
                </c:pt>
                <c:pt idx="6">
                  <c:v>Lake County</c:v>
                </c:pt>
                <c:pt idx="7">
                  <c:v>Park County</c:v>
                </c:pt>
                <c:pt idx="8">
                  <c:v>Casdcade County</c:v>
                </c:pt>
                <c:pt idx="9">
                  <c:v>Hill County</c:v>
                </c:pt>
                <c:pt idx="10">
                  <c:v>Ravalli County</c:v>
                </c:pt>
                <c:pt idx="11">
                  <c:v>Silver Bow County</c:v>
                </c:pt>
                <c:pt idx="12">
                  <c:v>Stillwater County</c:v>
                </c:pt>
                <c:pt idx="13">
                  <c:v>Beaverhead County</c:v>
                </c:pt>
                <c:pt idx="14">
                  <c:v>Teton County</c:v>
                </c:pt>
                <c:pt idx="15">
                  <c:v>Dawson County</c:v>
                </c:pt>
                <c:pt idx="16">
                  <c:v>Sweet Grass County</c:v>
                </c:pt>
                <c:pt idx="17">
                  <c:v>Madison County</c:v>
                </c:pt>
                <c:pt idx="18">
                  <c:v>Carbon County</c:v>
                </c:pt>
                <c:pt idx="19">
                  <c:v>Deer Lodge County</c:v>
                </c:pt>
                <c:pt idx="20">
                  <c:v>Custer County</c:v>
                </c:pt>
                <c:pt idx="21">
                  <c:v>Pondera County</c:v>
                </c:pt>
                <c:pt idx="22">
                  <c:v>Toole County</c:v>
                </c:pt>
                <c:pt idx="23">
                  <c:v>Granite County</c:v>
                </c:pt>
                <c:pt idx="24">
                  <c:v>Fergus County</c:v>
                </c:pt>
                <c:pt idx="25">
                  <c:v>Braodwater County</c:v>
                </c:pt>
                <c:pt idx="26">
                  <c:v>Sanders County</c:v>
                </c:pt>
                <c:pt idx="27">
                  <c:v>Powell County</c:v>
                </c:pt>
                <c:pt idx="28">
                  <c:v>Glacier County</c:v>
                </c:pt>
                <c:pt idx="29">
                  <c:v>Blaine County</c:v>
                </c:pt>
                <c:pt idx="30">
                  <c:v>Daniels County</c:v>
                </c:pt>
                <c:pt idx="31">
                  <c:v>Mineral County</c:v>
                </c:pt>
                <c:pt idx="32">
                  <c:v>Musselshell County</c:v>
                </c:pt>
                <c:pt idx="33">
                  <c:v>Lincoln County</c:v>
                </c:pt>
                <c:pt idx="34">
                  <c:v>Chouteau County</c:v>
                </c:pt>
                <c:pt idx="35">
                  <c:v>Valley County</c:v>
                </c:pt>
                <c:pt idx="36">
                  <c:v>Liberty County</c:v>
                </c:pt>
                <c:pt idx="37">
                  <c:v>Phillips County</c:v>
                </c:pt>
                <c:pt idx="38">
                  <c:v>McCone County</c:v>
                </c:pt>
                <c:pt idx="39">
                  <c:v>Meagher County</c:v>
                </c:pt>
                <c:pt idx="40">
                  <c:v>Richland County</c:v>
                </c:pt>
                <c:pt idx="41">
                  <c:v>Big Horn County</c:v>
                </c:pt>
                <c:pt idx="42">
                  <c:v>Sheridan County</c:v>
                </c:pt>
                <c:pt idx="43">
                  <c:v>Powder River County</c:v>
                </c:pt>
                <c:pt idx="44">
                  <c:v>Prairie County</c:v>
                </c:pt>
                <c:pt idx="45">
                  <c:v>Judith Basin County</c:v>
                </c:pt>
                <c:pt idx="46">
                  <c:v>Rosebud County</c:v>
                </c:pt>
                <c:pt idx="47">
                  <c:v>Carter County</c:v>
                </c:pt>
                <c:pt idx="48">
                  <c:v>Fallon County</c:v>
                </c:pt>
                <c:pt idx="49">
                  <c:v>Wheatland County</c:v>
                </c:pt>
                <c:pt idx="50">
                  <c:v>Treasure County</c:v>
                </c:pt>
                <c:pt idx="51">
                  <c:v>Golden Valley County</c:v>
                </c:pt>
                <c:pt idx="52">
                  <c:v>Garfield County</c:v>
                </c:pt>
                <c:pt idx="53">
                  <c:v>Roosevelt County</c:v>
                </c:pt>
                <c:pt idx="54">
                  <c:v>Petroleum County</c:v>
                </c:pt>
                <c:pt idx="55">
                  <c:v>Wilbaux County</c:v>
                </c:pt>
              </c:strCache>
            </c:strRef>
          </c:cat>
          <c:val>
            <c:numRef>
              <c:f>'06-10 Median PT MT'!$D$2:$D$57</c:f>
              <c:numCache>
                <c:formatCode>"$"#,##0.00</c:formatCode>
                <c:ptCount val="56"/>
                <c:pt idx="0">
                  <c:v>60158</c:v>
                </c:pt>
                <c:pt idx="1">
                  <c:v>65243</c:v>
                </c:pt>
                <c:pt idx="2">
                  <c:v>60931</c:v>
                </c:pt>
                <c:pt idx="3">
                  <c:v>53235</c:v>
                </c:pt>
                <c:pt idx="4">
                  <c:v>60953</c:v>
                </c:pt>
                <c:pt idx="5">
                  <c:v>62826</c:v>
                </c:pt>
                <c:pt idx="6">
                  <c:v>45766</c:v>
                </c:pt>
                <c:pt idx="7">
                  <c:v>46357</c:v>
                </c:pt>
                <c:pt idx="8">
                  <c:v>54109</c:v>
                </c:pt>
                <c:pt idx="9">
                  <c:v>54698</c:v>
                </c:pt>
                <c:pt idx="10">
                  <c:v>48097</c:v>
                </c:pt>
                <c:pt idx="11">
                  <c:v>49875</c:v>
                </c:pt>
                <c:pt idx="12">
                  <c:v>64356</c:v>
                </c:pt>
                <c:pt idx="13">
                  <c:v>51337</c:v>
                </c:pt>
                <c:pt idx="14">
                  <c:v>44057</c:v>
                </c:pt>
                <c:pt idx="15">
                  <c:v>58142</c:v>
                </c:pt>
                <c:pt idx="16">
                  <c:v>46518</c:v>
                </c:pt>
                <c:pt idx="17">
                  <c:v>49392</c:v>
                </c:pt>
                <c:pt idx="18">
                  <c:v>55469</c:v>
                </c:pt>
                <c:pt idx="19">
                  <c:v>45543</c:v>
                </c:pt>
                <c:pt idx="20">
                  <c:v>45229</c:v>
                </c:pt>
                <c:pt idx="21">
                  <c:v>45107</c:v>
                </c:pt>
                <c:pt idx="22">
                  <c:v>60921</c:v>
                </c:pt>
                <c:pt idx="23">
                  <c:v>39900</c:v>
                </c:pt>
                <c:pt idx="24">
                  <c:v>45718</c:v>
                </c:pt>
                <c:pt idx="25">
                  <c:v>45580</c:v>
                </c:pt>
                <c:pt idx="26">
                  <c:v>33846</c:v>
                </c:pt>
                <c:pt idx="27">
                  <c:v>44870</c:v>
                </c:pt>
                <c:pt idx="28">
                  <c:v>47183</c:v>
                </c:pt>
                <c:pt idx="29">
                  <c:v>44253</c:v>
                </c:pt>
                <c:pt idx="30">
                  <c:v>43355</c:v>
                </c:pt>
                <c:pt idx="31">
                  <c:v>43162</c:v>
                </c:pt>
                <c:pt idx="32">
                  <c:v>42308</c:v>
                </c:pt>
                <c:pt idx="33">
                  <c:v>37429</c:v>
                </c:pt>
                <c:pt idx="34">
                  <c:v>51524</c:v>
                </c:pt>
                <c:pt idx="35">
                  <c:v>51318</c:v>
                </c:pt>
                <c:pt idx="36">
                  <c:v>42900</c:v>
                </c:pt>
                <c:pt idx="37">
                  <c:v>43802</c:v>
                </c:pt>
                <c:pt idx="38">
                  <c:v>51402</c:v>
                </c:pt>
                <c:pt idx="39">
                  <c:v>35170</c:v>
                </c:pt>
                <c:pt idx="40">
                  <c:v>62297</c:v>
                </c:pt>
                <c:pt idx="41">
                  <c:v>41910</c:v>
                </c:pt>
                <c:pt idx="42">
                  <c:v>43715</c:v>
                </c:pt>
                <c:pt idx="43">
                  <c:v>45461</c:v>
                </c:pt>
                <c:pt idx="44">
                  <c:v>37917</c:v>
                </c:pt>
                <c:pt idx="45">
                  <c:v>40893</c:v>
                </c:pt>
                <c:pt idx="46">
                  <c:v>55956</c:v>
                </c:pt>
                <c:pt idx="47">
                  <c:v>40750</c:v>
                </c:pt>
                <c:pt idx="48">
                  <c:v>56402</c:v>
                </c:pt>
                <c:pt idx="49">
                  <c:v>28008</c:v>
                </c:pt>
                <c:pt idx="50">
                  <c:v>43571</c:v>
                </c:pt>
                <c:pt idx="51">
                  <c:v>40714</c:v>
                </c:pt>
                <c:pt idx="52">
                  <c:v>46000</c:v>
                </c:pt>
                <c:pt idx="53">
                  <c:v>48827</c:v>
                </c:pt>
                <c:pt idx="54">
                  <c:v>39881</c:v>
                </c:pt>
                <c:pt idx="55">
                  <c:v>44000</c:v>
                </c:pt>
              </c:numCache>
            </c:numRef>
          </c:val>
          <c:extLst>
            <c:ext xmlns:c16="http://schemas.microsoft.com/office/drawing/2014/chart" uri="{C3380CC4-5D6E-409C-BE32-E72D297353CC}">
              <c16:uniqueId val="{00000002-D318-E847-9AA3-04D96DFF62EF}"/>
            </c:ext>
          </c:extLst>
        </c:ser>
        <c:ser>
          <c:idx val="3"/>
          <c:order val="3"/>
          <c:tx>
            <c:strRef>
              <c:f>'06-10 Median PT MT'!$E$1</c:f>
              <c:strCache>
                <c:ptCount val="1"/>
                <c:pt idx="0">
                  <c:v>MPT as % of Home Value</c:v>
                </c:pt>
              </c:strCache>
            </c:strRef>
          </c:tx>
          <c:spPr>
            <a:solidFill>
              <a:schemeClr val="accent4"/>
            </a:solidFill>
            <a:ln>
              <a:noFill/>
            </a:ln>
            <a:effectLst/>
          </c:spPr>
          <c:invertIfNegative val="0"/>
          <c:cat>
            <c:strRef>
              <c:f>'06-10 Median PT MT'!$A$2:$A$57</c:f>
              <c:strCache>
                <c:ptCount val="56"/>
                <c:pt idx="0">
                  <c:v>Missoula County</c:v>
                </c:pt>
                <c:pt idx="1">
                  <c:v>Gallatin County</c:v>
                </c:pt>
                <c:pt idx="2">
                  <c:v>Lewis and Clark County</c:v>
                </c:pt>
                <c:pt idx="3">
                  <c:v>Flathead County</c:v>
                </c:pt>
                <c:pt idx="4">
                  <c:v>Yellowstone County</c:v>
                </c:pt>
                <c:pt idx="5">
                  <c:v>Jefferson County</c:v>
                </c:pt>
                <c:pt idx="6">
                  <c:v>Lake County</c:v>
                </c:pt>
                <c:pt idx="7">
                  <c:v>Park County</c:v>
                </c:pt>
                <c:pt idx="8">
                  <c:v>Casdcade County</c:v>
                </c:pt>
                <c:pt idx="9">
                  <c:v>Hill County</c:v>
                </c:pt>
                <c:pt idx="10">
                  <c:v>Ravalli County</c:v>
                </c:pt>
                <c:pt idx="11">
                  <c:v>Silver Bow County</c:v>
                </c:pt>
                <c:pt idx="12">
                  <c:v>Stillwater County</c:v>
                </c:pt>
                <c:pt idx="13">
                  <c:v>Beaverhead County</c:v>
                </c:pt>
                <c:pt idx="14">
                  <c:v>Teton County</c:v>
                </c:pt>
                <c:pt idx="15">
                  <c:v>Dawson County</c:v>
                </c:pt>
                <c:pt idx="16">
                  <c:v>Sweet Grass County</c:v>
                </c:pt>
                <c:pt idx="17">
                  <c:v>Madison County</c:v>
                </c:pt>
                <c:pt idx="18">
                  <c:v>Carbon County</c:v>
                </c:pt>
                <c:pt idx="19">
                  <c:v>Deer Lodge County</c:v>
                </c:pt>
                <c:pt idx="20">
                  <c:v>Custer County</c:v>
                </c:pt>
                <c:pt idx="21">
                  <c:v>Pondera County</c:v>
                </c:pt>
                <c:pt idx="22">
                  <c:v>Toole County</c:v>
                </c:pt>
                <c:pt idx="23">
                  <c:v>Granite County</c:v>
                </c:pt>
                <c:pt idx="24">
                  <c:v>Fergus County</c:v>
                </c:pt>
                <c:pt idx="25">
                  <c:v>Braodwater County</c:v>
                </c:pt>
                <c:pt idx="26">
                  <c:v>Sanders County</c:v>
                </c:pt>
                <c:pt idx="27">
                  <c:v>Powell County</c:v>
                </c:pt>
                <c:pt idx="28">
                  <c:v>Glacier County</c:v>
                </c:pt>
                <c:pt idx="29">
                  <c:v>Blaine County</c:v>
                </c:pt>
                <c:pt idx="30">
                  <c:v>Daniels County</c:v>
                </c:pt>
                <c:pt idx="31">
                  <c:v>Mineral County</c:v>
                </c:pt>
                <c:pt idx="32">
                  <c:v>Musselshell County</c:v>
                </c:pt>
                <c:pt idx="33">
                  <c:v>Lincoln County</c:v>
                </c:pt>
                <c:pt idx="34">
                  <c:v>Chouteau County</c:v>
                </c:pt>
                <c:pt idx="35">
                  <c:v>Valley County</c:v>
                </c:pt>
                <c:pt idx="36">
                  <c:v>Liberty County</c:v>
                </c:pt>
                <c:pt idx="37">
                  <c:v>Phillips County</c:v>
                </c:pt>
                <c:pt idx="38">
                  <c:v>McCone County</c:v>
                </c:pt>
                <c:pt idx="39">
                  <c:v>Meagher County</c:v>
                </c:pt>
                <c:pt idx="40">
                  <c:v>Richland County</c:v>
                </c:pt>
                <c:pt idx="41">
                  <c:v>Big Horn County</c:v>
                </c:pt>
                <c:pt idx="42">
                  <c:v>Sheridan County</c:v>
                </c:pt>
                <c:pt idx="43">
                  <c:v>Powder River County</c:v>
                </c:pt>
                <c:pt idx="44">
                  <c:v>Prairie County</c:v>
                </c:pt>
                <c:pt idx="45">
                  <c:v>Judith Basin County</c:v>
                </c:pt>
                <c:pt idx="46">
                  <c:v>Rosebud County</c:v>
                </c:pt>
                <c:pt idx="47">
                  <c:v>Carter County</c:v>
                </c:pt>
                <c:pt idx="48">
                  <c:v>Fallon County</c:v>
                </c:pt>
                <c:pt idx="49">
                  <c:v>Wheatland County</c:v>
                </c:pt>
                <c:pt idx="50">
                  <c:v>Treasure County</c:v>
                </c:pt>
                <c:pt idx="51">
                  <c:v>Golden Valley County</c:v>
                </c:pt>
                <c:pt idx="52">
                  <c:v>Garfield County</c:v>
                </c:pt>
                <c:pt idx="53">
                  <c:v>Roosevelt County</c:v>
                </c:pt>
                <c:pt idx="54">
                  <c:v>Petroleum County</c:v>
                </c:pt>
                <c:pt idx="55">
                  <c:v>Wilbaux County</c:v>
                </c:pt>
              </c:strCache>
            </c:strRef>
          </c:cat>
          <c:val>
            <c:numRef>
              <c:f>'06-10 Median PT MT'!$E$2:$E$57</c:f>
              <c:numCache>
                <c:formatCode>0.00%</c:formatCode>
                <c:ptCount val="56"/>
                <c:pt idx="0">
                  <c:v>9.2999999999999992E-3</c:v>
                </c:pt>
                <c:pt idx="1">
                  <c:v>6.7999999999999996E-3</c:v>
                </c:pt>
                <c:pt idx="2">
                  <c:v>0.01</c:v>
                </c:pt>
                <c:pt idx="3">
                  <c:v>7.7000000000000002E-3</c:v>
                </c:pt>
                <c:pt idx="4">
                  <c:v>9.7999999999999997E-3</c:v>
                </c:pt>
                <c:pt idx="5">
                  <c:v>6.8999999999999999E-3</c:v>
                </c:pt>
                <c:pt idx="6">
                  <c:v>7.4999999999999997E-3</c:v>
                </c:pt>
                <c:pt idx="7">
                  <c:v>7.3000000000000001E-3</c:v>
                </c:pt>
                <c:pt idx="8">
                  <c:v>9.7999999999999997E-3</c:v>
                </c:pt>
                <c:pt idx="9">
                  <c:v>1.29E-2</c:v>
                </c:pt>
                <c:pt idx="10">
                  <c:v>5.8999999999999999E-3</c:v>
                </c:pt>
                <c:pt idx="11">
                  <c:v>1.15E-2</c:v>
                </c:pt>
                <c:pt idx="12">
                  <c:v>7.7000000000000002E-3</c:v>
                </c:pt>
                <c:pt idx="13">
                  <c:v>7.7000000000000002E-3</c:v>
                </c:pt>
                <c:pt idx="14">
                  <c:v>9.7000000000000003E-3</c:v>
                </c:pt>
                <c:pt idx="15">
                  <c:v>1.2699999999999999E-2</c:v>
                </c:pt>
                <c:pt idx="16">
                  <c:v>6.8999999999999999E-3</c:v>
                </c:pt>
                <c:pt idx="17">
                  <c:v>5.1999999999999998E-3</c:v>
                </c:pt>
                <c:pt idx="18">
                  <c:v>6.1999999999999998E-3</c:v>
                </c:pt>
                <c:pt idx="19">
                  <c:v>1.2E-2</c:v>
                </c:pt>
                <c:pt idx="20">
                  <c:v>1.3899999999999999E-2</c:v>
                </c:pt>
                <c:pt idx="21">
                  <c:v>1.4E-2</c:v>
                </c:pt>
                <c:pt idx="22">
                  <c:v>1.21E-2</c:v>
                </c:pt>
                <c:pt idx="23">
                  <c:v>6.8999999999999999E-3</c:v>
                </c:pt>
                <c:pt idx="24">
                  <c:v>1.1299999999999999E-2</c:v>
                </c:pt>
                <c:pt idx="25">
                  <c:v>7.1999999999999998E-3</c:v>
                </c:pt>
                <c:pt idx="26">
                  <c:v>6.4000000000000003E-3</c:v>
                </c:pt>
                <c:pt idx="27">
                  <c:v>9.5999999999999992E-3</c:v>
                </c:pt>
                <c:pt idx="28">
                  <c:v>1.4999999999999999E-2</c:v>
                </c:pt>
                <c:pt idx="29">
                  <c:v>1.5100000000000001E-2</c:v>
                </c:pt>
                <c:pt idx="30">
                  <c:v>1.4E-2</c:v>
                </c:pt>
                <c:pt idx="31">
                  <c:v>6.7999999999999996E-3</c:v>
                </c:pt>
                <c:pt idx="32">
                  <c:v>9.2999999999999992E-3</c:v>
                </c:pt>
                <c:pt idx="33">
                  <c:v>7.0000000000000001E-3</c:v>
                </c:pt>
                <c:pt idx="34">
                  <c:v>9.4000000000000004E-3</c:v>
                </c:pt>
                <c:pt idx="35">
                  <c:v>1.1599999999999999E-2</c:v>
                </c:pt>
                <c:pt idx="36">
                  <c:v>1.32E-2</c:v>
                </c:pt>
                <c:pt idx="37">
                  <c:v>1.1299999999999999E-2</c:v>
                </c:pt>
                <c:pt idx="38">
                  <c:v>1.0699999999999999E-2</c:v>
                </c:pt>
                <c:pt idx="39">
                  <c:v>9.1000000000000004E-3</c:v>
                </c:pt>
                <c:pt idx="40">
                  <c:v>8.0999999999999996E-3</c:v>
                </c:pt>
                <c:pt idx="41">
                  <c:v>9.4000000000000004E-3</c:v>
                </c:pt>
                <c:pt idx="42">
                  <c:v>1.21E-2</c:v>
                </c:pt>
                <c:pt idx="43">
                  <c:v>7.6E-3</c:v>
                </c:pt>
                <c:pt idx="44">
                  <c:v>1.0699999999999999E-2</c:v>
                </c:pt>
                <c:pt idx="45">
                  <c:v>7.3000000000000001E-3</c:v>
                </c:pt>
                <c:pt idx="46">
                  <c:v>7.0000000000000001E-3</c:v>
                </c:pt>
                <c:pt idx="47">
                  <c:v>1.04E-2</c:v>
                </c:pt>
                <c:pt idx="48">
                  <c:v>7.4000000000000003E-3</c:v>
                </c:pt>
                <c:pt idx="49">
                  <c:v>7.3000000000000001E-3</c:v>
                </c:pt>
                <c:pt idx="50">
                  <c:v>9.1000000000000004E-3</c:v>
                </c:pt>
                <c:pt idx="51">
                  <c:v>6.4000000000000003E-3</c:v>
                </c:pt>
                <c:pt idx="52">
                  <c:v>8.3999999999999995E-3</c:v>
                </c:pt>
                <c:pt idx="53">
                  <c:v>9.1999999999999998E-3</c:v>
                </c:pt>
                <c:pt idx="54">
                  <c:v>5.1999999999999998E-3</c:v>
                </c:pt>
                <c:pt idx="55">
                  <c:v>8.3999999999999995E-3</c:v>
                </c:pt>
              </c:numCache>
            </c:numRef>
          </c:val>
          <c:extLst>
            <c:ext xmlns:c16="http://schemas.microsoft.com/office/drawing/2014/chart" uri="{C3380CC4-5D6E-409C-BE32-E72D297353CC}">
              <c16:uniqueId val="{00000003-D318-E847-9AA3-04D96DFF62EF}"/>
            </c:ext>
          </c:extLst>
        </c:ser>
        <c:dLbls>
          <c:showLegendKey val="0"/>
          <c:showVal val="0"/>
          <c:showCatName val="0"/>
          <c:showSerName val="0"/>
          <c:showPercent val="0"/>
          <c:showBubbleSize val="0"/>
        </c:dLbls>
        <c:gapWidth val="219"/>
        <c:overlap val="-27"/>
        <c:axId val="2043027120"/>
        <c:axId val="2043044992"/>
      </c:barChart>
      <c:lineChart>
        <c:grouping val="standard"/>
        <c:varyColors val="0"/>
        <c:ser>
          <c:idx val="4"/>
          <c:order val="4"/>
          <c:tx>
            <c:strRef>
              <c:f>'06-10 Median PT MT'!$F$1</c:f>
              <c:strCache>
                <c:ptCount val="1"/>
                <c:pt idx="0">
                  <c:v>% of Income</c:v>
                </c:pt>
              </c:strCache>
            </c:strRef>
          </c:tx>
          <c:spPr>
            <a:ln w="28575" cap="rnd">
              <a:solidFill>
                <a:schemeClr val="accent5"/>
              </a:solidFill>
              <a:round/>
            </a:ln>
            <a:effectLst/>
          </c:spPr>
          <c:marker>
            <c:symbol val="none"/>
          </c:marker>
          <c:cat>
            <c:strRef>
              <c:f>'06-10 Median PT MT'!$A$2:$A$57</c:f>
              <c:strCache>
                <c:ptCount val="56"/>
                <c:pt idx="0">
                  <c:v>Missoula County</c:v>
                </c:pt>
                <c:pt idx="1">
                  <c:v>Gallatin County</c:v>
                </c:pt>
                <c:pt idx="2">
                  <c:v>Lewis and Clark County</c:v>
                </c:pt>
                <c:pt idx="3">
                  <c:v>Flathead County</c:v>
                </c:pt>
                <c:pt idx="4">
                  <c:v>Yellowstone County</c:v>
                </c:pt>
                <c:pt idx="5">
                  <c:v>Jefferson County</c:v>
                </c:pt>
                <c:pt idx="6">
                  <c:v>Lake County</c:v>
                </c:pt>
                <c:pt idx="7">
                  <c:v>Park County</c:v>
                </c:pt>
                <c:pt idx="8">
                  <c:v>Casdcade County</c:v>
                </c:pt>
                <c:pt idx="9">
                  <c:v>Hill County</c:v>
                </c:pt>
                <c:pt idx="10">
                  <c:v>Ravalli County</c:v>
                </c:pt>
                <c:pt idx="11">
                  <c:v>Silver Bow County</c:v>
                </c:pt>
                <c:pt idx="12">
                  <c:v>Stillwater County</c:v>
                </c:pt>
                <c:pt idx="13">
                  <c:v>Beaverhead County</c:v>
                </c:pt>
                <c:pt idx="14">
                  <c:v>Teton County</c:v>
                </c:pt>
                <c:pt idx="15">
                  <c:v>Dawson County</c:v>
                </c:pt>
                <c:pt idx="16">
                  <c:v>Sweet Grass County</c:v>
                </c:pt>
                <c:pt idx="17">
                  <c:v>Madison County</c:v>
                </c:pt>
                <c:pt idx="18">
                  <c:v>Carbon County</c:v>
                </c:pt>
                <c:pt idx="19">
                  <c:v>Deer Lodge County</c:v>
                </c:pt>
                <c:pt idx="20">
                  <c:v>Custer County</c:v>
                </c:pt>
                <c:pt idx="21">
                  <c:v>Pondera County</c:v>
                </c:pt>
                <c:pt idx="22">
                  <c:v>Toole County</c:v>
                </c:pt>
                <c:pt idx="23">
                  <c:v>Granite County</c:v>
                </c:pt>
                <c:pt idx="24">
                  <c:v>Fergus County</c:v>
                </c:pt>
                <c:pt idx="25">
                  <c:v>Braodwater County</c:v>
                </c:pt>
                <c:pt idx="26">
                  <c:v>Sanders County</c:v>
                </c:pt>
                <c:pt idx="27">
                  <c:v>Powell County</c:v>
                </c:pt>
                <c:pt idx="28">
                  <c:v>Glacier County</c:v>
                </c:pt>
                <c:pt idx="29">
                  <c:v>Blaine County</c:v>
                </c:pt>
                <c:pt idx="30">
                  <c:v>Daniels County</c:v>
                </c:pt>
                <c:pt idx="31">
                  <c:v>Mineral County</c:v>
                </c:pt>
                <c:pt idx="32">
                  <c:v>Musselshell County</c:v>
                </c:pt>
                <c:pt idx="33">
                  <c:v>Lincoln County</c:v>
                </c:pt>
                <c:pt idx="34">
                  <c:v>Chouteau County</c:v>
                </c:pt>
                <c:pt idx="35">
                  <c:v>Valley County</c:v>
                </c:pt>
                <c:pt idx="36">
                  <c:v>Liberty County</c:v>
                </c:pt>
                <c:pt idx="37">
                  <c:v>Phillips County</c:v>
                </c:pt>
                <c:pt idx="38">
                  <c:v>McCone County</c:v>
                </c:pt>
                <c:pt idx="39">
                  <c:v>Meagher County</c:v>
                </c:pt>
                <c:pt idx="40">
                  <c:v>Richland County</c:v>
                </c:pt>
                <c:pt idx="41">
                  <c:v>Big Horn County</c:v>
                </c:pt>
                <c:pt idx="42">
                  <c:v>Sheridan County</c:v>
                </c:pt>
                <c:pt idx="43">
                  <c:v>Powder River County</c:v>
                </c:pt>
                <c:pt idx="44">
                  <c:v>Prairie County</c:v>
                </c:pt>
                <c:pt idx="45">
                  <c:v>Judith Basin County</c:v>
                </c:pt>
                <c:pt idx="46">
                  <c:v>Rosebud County</c:v>
                </c:pt>
                <c:pt idx="47">
                  <c:v>Carter County</c:v>
                </c:pt>
                <c:pt idx="48">
                  <c:v>Fallon County</c:v>
                </c:pt>
                <c:pt idx="49">
                  <c:v>Wheatland County</c:v>
                </c:pt>
                <c:pt idx="50">
                  <c:v>Treasure County</c:v>
                </c:pt>
                <c:pt idx="51">
                  <c:v>Golden Valley County</c:v>
                </c:pt>
                <c:pt idx="52">
                  <c:v>Garfield County</c:v>
                </c:pt>
                <c:pt idx="53">
                  <c:v>Roosevelt County</c:v>
                </c:pt>
                <c:pt idx="54">
                  <c:v>Petroleum County</c:v>
                </c:pt>
                <c:pt idx="55">
                  <c:v>Wilbaux County</c:v>
                </c:pt>
              </c:strCache>
            </c:strRef>
          </c:cat>
          <c:val>
            <c:numRef>
              <c:f>'06-10 Median PT MT'!$F$2:$F$57</c:f>
              <c:numCache>
                <c:formatCode>0.00%</c:formatCode>
                <c:ptCount val="56"/>
                <c:pt idx="0">
                  <c:v>3.6200000000000003E-2</c:v>
                </c:pt>
                <c:pt idx="1">
                  <c:v>2.9000000000000001E-2</c:v>
                </c:pt>
                <c:pt idx="2">
                  <c:v>3.04E-2</c:v>
                </c:pt>
                <c:pt idx="3">
                  <c:v>3.3399999999999999E-2</c:v>
                </c:pt>
                <c:pt idx="4">
                  <c:v>2.7E-2</c:v>
                </c:pt>
                <c:pt idx="5">
                  <c:v>2.46E-2</c:v>
                </c:pt>
                <c:pt idx="6">
                  <c:v>3.3099999999999997E-2</c:v>
                </c:pt>
                <c:pt idx="7">
                  <c:v>3.2599999999999997E-2</c:v>
                </c:pt>
                <c:pt idx="8">
                  <c:v>2.6499999999999999E-2</c:v>
                </c:pt>
                <c:pt idx="9">
                  <c:v>2.5700000000000001E-2</c:v>
                </c:pt>
                <c:pt idx="10">
                  <c:v>2.9100000000000001E-2</c:v>
                </c:pt>
                <c:pt idx="11">
                  <c:v>2.7099999999999999E-2</c:v>
                </c:pt>
                <c:pt idx="12">
                  <c:v>2.0400000000000001E-2</c:v>
                </c:pt>
                <c:pt idx="13">
                  <c:v>2.5499999999999998E-2</c:v>
                </c:pt>
                <c:pt idx="14">
                  <c:v>2.9399999999999999E-2</c:v>
                </c:pt>
                <c:pt idx="15">
                  <c:v>2.18E-2</c:v>
                </c:pt>
                <c:pt idx="16">
                  <c:v>2.7199999999999998E-2</c:v>
                </c:pt>
                <c:pt idx="17">
                  <c:v>2.53E-2</c:v>
                </c:pt>
                <c:pt idx="18">
                  <c:v>2.5399999999999999E-2</c:v>
                </c:pt>
                <c:pt idx="19">
                  <c:v>2.69E-2</c:v>
                </c:pt>
                <c:pt idx="20">
                  <c:v>2.6700000000000002E-2</c:v>
                </c:pt>
                <c:pt idx="21">
                  <c:v>2.6800000000000001E-2</c:v>
                </c:pt>
                <c:pt idx="22">
                  <c:v>1.9400000000000001E-2</c:v>
                </c:pt>
                <c:pt idx="23">
                  <c:v>0.03</c:v>
                </c:pt>
                <c:pt idx="24">
                  <c:v>2.5600000000000001E-2</c:v>
                </c:pt>
                <c:pt idx="25">
                  <c:v>2.5100000000000001E-2</c:v>
                </c:pt>
                <c:pt idx="26">
                  <c:v>3.27E-2</c:v>
                </c:pt>
                <c:pt idx="27">
                  <c:v>2.46E-2</c:v>
                </c:pt>
                <c:pt idx="28">
                  <c:v>2.3400000000000001E-2</c:v>
                </c:pt>
                <c:pt idx="29">
                  <c:v>2.4899999999999999E-2</c:v>
                </c:pt>
                <c:pt idx="30">
                  <c:v>2.5000000000000001E-2</c:v>
                </c:pt>
                <c:pt idx="31">
                  <c:v>2.5100000000000001E-2</c:v>
                </c:pt>
                <c:pt idx="32">
                  <c:v>2.4500000000000001E-2</c:v>
                </c:pt>
                <c:pt idx="33">
                  <c:v>2.76E-2</c:v>
                </c:pt>
                <c:pt idx="34">
                  <c:v>1.9599999999999999E-2</c:v>
                </c:pt>
                <c:pt idx="35">
                  <c:v>1.83E-2</c:v>
                </c:pt>
                <c:pt idx="36">
                  <c:v>2.1899999999999999E-2</c:v>
                </c:pt>
                <c:pt idx="37">
                  <c:v>2.0400000000000001E-2</c:v>
                </c:pt>
                <c:pt idx="38">
                  <c:v>1.7299999999999999E-2</c:v>
                </c:pt>
                <c:pt idx="39">
                  <c:v>2.4899999999999999E-2</c:v>
                </c:pt>
                <c:pt idx="40">
                  <c:v>1.38E-2</c:v>
                </c:pt>
                <c:pt idx="41">
                  <c:v>0.02</c:v>
                </c:pt>
                <c:pt idx="42">
                  <c:v>1.9E-2</c:v>
                </c:pt>
                <c:pt idx="43">
                  <c:v>1.67E-2</c:v>
                </c:pt>
                <c:pt idx="44">
                  <c:v>1.9599999999999999E-2</c:v>
                </c:pt>
                <c:pt idx="45">
                  <c:v>1.8100000000000002E-2</c:v>
                </c:pt>
                <c:pt idx="46">
                  <c:v>1.2800000000000001E-2</c:v>
                </c:pt>
                <c:pt idx="47">
                  <c:v>1.6899999999999998E-2</c:v>
                </c:pt>
                <c:pt idx="48">
                  <c:v>1.14E-2</c:v>
                </c:pt>
                <c:pt idx="49">
                  <c:v>2.2200000000000001E-2</c:v>
                </c:pt>
                <c:pt idx="50">
                  <c:v>1.38E-2</c:v>
                </c:pt>
                <c:pt idx="51">
                  <c:v>1.43E-2</c:v>
                </c:pt>
                <c:pt idx="52">
                  <c:v>1.2500000000000001E-2</c:v>
                </c:pt>
                <c:pt idx="53">
                  <c:v>1.17E-2</c:v>
                </c:pt>
                <c:pt idx="54">
                  <c:v>1.3899999999999999E-2</c:v>
                </c:pt>
                <c:pt idx="55">
                  <c:v>1.15E-2</c:v>
                </c:pt>
              </c:numCache>
            </c:numRef>
          </c:val>
          <c:smooth val="0"/>
          <c:extLst>
            <c:ext xmlns:c16="http://schemas.microsoft.com/office/drawing/2014/chart" uri="{C3380CC4-5D6E-409C-BE32-E72D297353CC}">
              <c16:uniqueId val="{00000004-D318-E847-9AA3-04D96DFF62EF}"/>
            </c:ext>
          </c:extLst>
        </c:ser>
        <c:dLbls>
          <c:showLegendKey val="0"/>
          <c:showVal val="0"/>
          <c:showCatName val="0"/>
          <c:showSerName val="0"/>
          <c:showPercent val="0"/>
          <c:showBubbleSize val="0"/>
        </c:dLbls>
        <c:marker val="1"/>
        <c:smooth val="0"/>
        <c:axId val="2120336304"/>
        <c:axId val="2116616720"/>
      </c:lineChart>
      <c:catAx>
        <c:axId val="204302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044992"/>
        <c:crosses val="autoZero"/>
        <c:auto val="1"/>
        <c:lblAlgn val="ctr"/>
        <c:lblOffset val="100"/>
        <c:noMultiLvlLbl val="0"/>
      </c:catAx>
      <c:valAx>
        <c:axId val="20430449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027120"/>
        <c:crosses val="autoZero"/>
        <c:crossBetween val="between"/>
      </c:valAx>
      <c:valAx>
        <c:axId val="211661672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336304"/>
        <c:crosses val="max"/>
        <c:crossBetween val="between"/>
      </c:valAx>
      <c:catAx>
        <c:axId val="2120336304"/>
        <c:scaling>
          <c:orientation val="minMax"/>
        </c:scaling>
        <c:delete val="1"/>
        <c:axPos val="b"/>
        <c:numFmt formatCode="General" sourceLinked="1"/>
        <c:majorTickMark val="none"/>
        <c:minorTickMark val="none"/>
        <c:tickLblPos val="nextTo"/>
        <c:crossAx val="2116616720"/>
        <c:crosses val="autoZero"/>
        <c:auto val="1"/>
        <c:lblAlgn val="ctr"/>
        <c:lblOffset val="100"/>
        <c:noMultiLvlLbl val="0"/>
      </c:catAx>
      <c:spPr>
        <a:noFill/>
        <a:ln>
          <a:noFill/>
        </a:ln>
        <a:effectLst/>
      </c:spPr>
    </c:plotArea>
    <c:legend>
      <c:legendPos val="b"/>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Big</a:t>
            </a:r>
            <a:r>
              <a:rPr lang="en-US" baseline="0"/>
              <a:t> Sky</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7085634665952081E-2"/>
          <c:y val="7.311190338290606E-2"/>
          <c:w val="0.93373215471015281"/>
          <c:h val="0.84169832833110836"/>
        </c:manualLayout>
      </c:layout>
      <c:barChart>
        <c:barDir val="col"/>
        <c:grouping val="stacked"/>
        <c:varyColors val="0"/>
        <c:ser>
          <c:idx val="0"/>
          <c:order val="0"/>
          <c:tx>
            <c:strRef>
              <c:f>'Big Sky'!$A$2</c:f>
              <c:strCache>
                <c:ptCount val="1"/>
                <c:pt idx="0">
                  <c:v>Cohort Start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Sky'!$B$2:$T$2</c:f>
              <c:numCache>
                <c:formatCode>General</c:formatCode>
                <c:ptCount val="19"/>
                <c:pt idx="0">
                  <c:v>0</c:v>
                </c:pt>
                <c:pt idx="1">
                  <c:v>268</c:v>
                </c:pt>
                <c:pt idx="2">
                  <c:v>290</c:v>
                </c:pt>
                <c:pt idx="3">
                  <c:v>308</c:v>
                </c:pt>
                <c:pt idx="5">
                  <c:v>0</c:v>
                </c:pt>
                <c:pt idx="6">
                  <c:v>282</c:v>
                </c:pt>
                <c:pt idx="7">
                  <c:v>290</c:v>
                </c:pt>
                <c:pt idx="8">
                  <c:v>304</c:v>
                </c:pt>
                <c:pt idx="10">
                  <c:v>1</c:v>
                </c:pt>
                <c:pt idx="11">
                  <c:v>280</c:v>
                </c:pt>
                <c:pt idx="12">
                  <c:v>286</c:v>
                </c:pt>
                <c:pt idx="13">
                  <c:v>297</c:v>
                </c:pt>
                <c:pt idx="15">
                  <c:v>0</c:v>
                </c:pt>
                <c:pt idx="16">
                  <c:v>282</c:v>
                </c:pt>
                <c:pt idx="17">
                  <c:v>302</c:v>
                </c:pt>
                <c:pt idx="18">
                  <c:v>298</c:v>
                </c:pt>
              </c:numCache>
            </c:numRef>
          </c:val>
          <c:extLst>
            <c:ext xmlns:c16="http://schemas.microsoft.com/office/drawing/2014/chart" uri="{C3380CC4-5D6E-409C-BE32-E72D297353CC}">
              <c16:uniqueId val="{00000000-18D4-CA4F-97F9-3FB2232E4B7D}"/>
            </c:ext>
          </c:extLst>
        </c:ser>
        <c:ser>
          <c:idx val="1"/>
          <c:order val="1"/>
          <c:tx>
            <c:strRef>
              <c:f>'Big Sky'!$A$3</c:f>
              <c:strCache>
                <c:ptCount val="1"/>
                <c:pt idx="0">
                  <c:v>Transfer 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Sky'!$B$3:$T$3</c:f>
              <c:numCache>
                <c:formatCode>General</c:formatCode>
                <c:ptCount val="19"/>
                <c:pt idx="0">
                  <c:v>294</c:v>
                </c:pt>
                <c:pt idx="1">
                  <c:v>30</c:v>
                </c:pt>
                <c:pt idx="2">
                  <c:v>38</c:v>
                </c:pt>
                <c:pt idx="3">
                  <c:v>18</c:v>
                </c:pt>
                <c:pt idx="5">
                  <c:v>303</c:v>
                </c:pt>
                <c:pt idx="6">
                  <c:v>27</c:v>
                </c:pt>
                <c:pt idx="7">
                  <c:v>30</c:v>
                </c:pt>
                <c:pt idx="8">
                  <c:v>10</c:v>
                </c:pt>
                <c:pt idx="10">
                  <c:v>308</c:v>
                </c:pt>
                <c:pt idx="11">
                  <c:v>32</c:v>
                </c:pt>
                <c:pt idx="12">
                  <c:v>22</c:v>
                </c:pt>
                <c:pt idx="13">
                  <c:v>14</c:v>
                </c:pt>
                <c:pt idx="15">
                  <c:v>307</c:v>
                </c:pt>
                <c:pt idx="16">
                  <c:v>41</c:v>
                </c:pt>
                <c:pt idx="17">
                  <c:v>16</c:v>
                </c:pt>
                <c:pt idx="18">
                  <c:v>15</c:v>
                </c:pt>
              </c:numCache>
            </c:numRef>
          </c:val>
          <c:extLst>
            <c:ext xmlns:c16="http://schemas.microsoft.com/office/drawing/2014/chart" uri="{C3380CC4-5D6E-409C-BE32-E72D297353CC}">
              <c16:uniqueId val="{00000001-18D4-CA4F-97F9-3FB2232E4B7D}"/>
            </c:ext>
          </c:extLst>
        </c:ser>
        <c:ser>
          <c:idx val="2"/>
          <c:order val="2"/>
          <c:tx>
            <c:strRef>
              <c:f>'Big Sky'!$A$4</c:f>
              <c:strCache>
                <c:ptCount val="1"/>
                <c:pt idx="0">
                  <c:v>Transfer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Sky'!$B$4:$T$4</c:f>
              <c:numCache>
                <c:formatCode>General</c:formatCode>
                <c:ptCount val="19"/>
                <c:pt idx="0">
                  <c:v>26</c:v>
                </c:pt>
                <c:pt idx="1">
                  <c:v>8</c:v>
                </c:pt>
                <c:pt idx="2">
                  <c:v>20</c:v>
                </c:pt>
                <c:pt idx="3">
                  <c:v>14</c:v>
                </c:pt>
                <c:pt idx="5">
                  <c:v>21</c:v>
                </c:pt>
                <c:pt idx="6">
                  <c:v>19</c:v>
                </c:pt>
                <c:pt idx="7">
                  <c:v>16</c:v>
                </c:pt>
                <c:pt idx="8">
                  <c:v>0</c:v>
                </c:pt>
                <c:pt idx="10">
                  <c:v>29</c:v>
                </c:pt>
                <c:pt idx="11">
                  <c:v>26</c:v>
                </c:pt>
                <c:pt idx="12">
                  <c:v>11</c:v>
                </c:pt>
                <c:pt idx="13">
                  <c:v>0</c:v>
                </c:pt>
                <c:pt idx="15">
                  <c:v>25</c:v>
                </c:pt>
                <c:pt idx="16">
                  <c:v>21</c:v>
                </c:pt>
                <c:pt idx="17">
                  <c:v>20</c:v>
                </c:pt>
                <c:pt idx="18">
                  <c:v>2</c:v>
                </c:pt>
              </c:numCache>
            </c:numRef>
          </c:val>
          <c:extLst>
            <c:ext xmlns:c16="http://schemas.microsoft.com/office/drawing/2014/chart" uri="{C3380CC4-5D6E-409C-BE32-E72D297353CC}">
              <c16:uniqueId val="{00000002-18D4-CA4F-97F9-3FB2232E4B7D}"/>
            </c:ext>
          </c:extLst>
        </c:ser>
        <c:ser>
          <c:idx val="3"/>
          <c:order val="3"/>
          <c:tx>
            <c:strRef>
              <c:f>'Big Sky'!$A$5</c:f>
              <c:strCache>
                <c:ptCount val="1"/>
                <c:pt idx="0">
                  <c:v>Other Deduction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Sky'!$B$5:$T$5</c:f>
              <c:numCache>
                <c:formatCode>General</c:formatCode>
                <c:ptCount val="19"/>
                <c:pt idx="0">
                  <c:v>0</c:v>
                </c:pt>
                <c:pt idx="1">
                  <c:v>0</c:v>
                </c:pt>
                <c:pt idx="2">
                  <c:v>0</c:v>
                </c:pt>
                <c:pt idx="3">
                  <c:v>0</c:v>
                </c:pt>
                <c:pt idx="5">
                  <c:v>0</c:v>
                </c:pt>
                <c:pt idx="6">
                  <c:v>0</c:v>
                </c:pt>
                <c:pt idx="7">
                  <c:v>0</c:v>
                </c:pt>
                <c:pt idx="8">
                  <c:v>0</c:v>
                </c:pt>
                <c:pt idx="10">
                  <c:v>0</c:v>
                </c:pt>
                <c:pt idx="11">
                  <c:v>0</c:v>
                </c:pt>
                <c:pt idx="12">
                  <c:v>0</c:v>
                </c:pt>
                <c:pt idx="13">
                  <c:v>0</c:v>
                </c:pt>
                <c:pt idx="15">
                  <c:v>0</c:v>
                </c:pt>
                <c:pt idx="16">
                  <c:v>0</c:v>
                </c:pt>
                <c:pt idx="17">
                  <c:v>0</c:v>
                </c:pt>
                <c:pt idx="18">
                  <c:v>0</c:v>
                </c:pt>
              </c:numCache>
            </c:numRef>
          </c:val>
          <c:extLst>
            <c:ext xmlns:c16="http://schemas.microsoft.com/office/drawing/2014/chart" uri="{C3380CC4-5D6E-409C-BE32-E72D297353CC}">
              <c16:uniqueId val="{00000003-18D4-CA4F-97F9-3FB2232E4B7D}"/>
            </c:ext>
          </c:extLst>
        </c:ser>
        <c:ser>
          <c:idx val="4"/>
          <c:order val="4"/>
          <c:tx>
            <c:strRef>
              <c:f>'Big Sky'!$A$6</c:f>
              <c:strCache>
                <c:ptCount val="1"/>
                <c:pt idx="0">
                  <c:v>Cohort End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Sky'!$B$6:$T$6</c:f>
              <c:numCache>
                <c:formatCode>General</c:formatCode>
                <c:ptCount val="19"/>
                <c:pt idx="0">
                  <c:v>268</c:v>
                </c:pt>
                <c:pt idx="1">
                  <c:v>280</c:v>
                </c:pt>
                <c:pt idx="2">
                  <c:v>308</c:v>
                </c:pt>
                <c:pt idx="3">
                  <c:v>312</c:v>
                </c:pt>
                <c:pt idx="5">
                  <c:v>282</c:v>
                </c:pt>
                <c:pt idx="6">
                  <c:v>290</c:v>
                </c:pt>
                <c:pt idx="7">
                  <c:v>304</c:v>
                </c:pt>
                <c:pt idx="8">
                  <c:v>314</c:v>
                </c:pt>
                <c:pt idx="10">
                  <c:v>280</c:v>
                </c:pt>
                <c:pt idx="11">
                  <c:v>286</c:v>
                </c:pt>
                <c:pt idx="12">
                  <c:v>297</c:v>
                </c:pt>
                <c:pt idx="13">
                  <c:v>311</c:v>
                </c:pt>
                <c:pt idx="15">
                  <c:v>282</c:v>
                </c:pt>
                <c:pt idx="16">
                  <c:v>302</c:v>
                </c:pt>
                <c:pt idx="17">
                  <c:v>298</c:v>
                </c:pt>
                <c:pt idx="18">
                  <c:v>311</c:v>
                </c:pt>
              </c:numCache>
            </c:numRef>
          </c:val>
          <c:extLst>
            <c:ext xmlns:c16="http://schemas.microsoft.com/office/drawing/2014/chart" uri="{C3380CC4-5D6E-409C-BE32-E72D297353CC}">
              <c16:uniqueId val="{00000004-18D4-CA4F-97F9-3FB2232E4B7D}"/>
            </c:ext>
          </c:extLst>
        </c:ser>
        <c:ser>
          <c:idx val="5"/>
          <c:order val="5"/>
          <c:tx>
            <c:strRef>
              <c:f>'Big Sky'!$A$7</c:f>
              <c:strCache>
                <c:ptCount val="1"/>
                <c:pt idx="0">
                  <c:v>Graduates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Sky'!$B$7:$T$7</c:f>
              <c:numCache>
                <c:formatCode>General</c:formatCode>
                <c:ptCount val="19"/>
                <c:pt idx="0">
                  <c:v>0</c:v>
                </c:pt>
                <c:pt idx="1">
                  <c:v>0</c:v>
                </c:pt>
                <c:pt idx="2">
                  <c:v>5</c:v>
                </c:pt>
                <c:pt idx="3">
                  <c:v>251</c:v>
                </c:pt>
                <c:pt idx="5">
                  <c:v>0</c:v>
                </c:pt>
                <c:pt idx="6">
                  <c:v>0</c:v>
                </c:pt>
                <c:pt idx="7">
                  <c:v>8</c:v>
                </c:pt>
                <c:pt idx="8">
                  <c:v>237</c:v>
                </c:pt>
                <c:pt idx="10">
                  <c:v>0</c:v>
                </c:pt>
                <c:pt idx="11">
                  <c:v>1</c:v>
                </c:pt>
                <c:pt idx="12">
                  <c:v>8</c:v>
                </c:pt>
                <c:pt idx="13">
                  <c:v>217</c:v>
                </c:pt>
                <c:pt idx="15">
                  <c:v>0</c:v>
                </c:pt>
                <c:pt idx="16">
                  <c:v>0</c:v>
                </c:pt>
                <c:pt idx="17">
                  <c:v>10</c:v>
                </c:pt>
                <c:pt idx="18">
                  <c:v>241</c:v>
                </c:pt>
              </c:numCache>
            </c:numRef>
          </c:val>
          <c:extLst>
            <c:ext xmlns:c16="http://schemas.microsoft.com/office/drawing/2014/chart" uri="{C3380CC4-5D6E-409C-BE32-E72D297353CC}">
              <c16:uniqueId val="{00000005-18D4-CA4F-97F9-3FB2232E4B7D}"/>
            </c:ext>
          </c:extLst>
        </c:ser>
        <c:ser>
          <c:idx val="6"/>
          <c:order val="6"/>
          <c:tx>
            <c:strRef>
              <c:f>'Big Sky'!$A$8</c:f>
              <c:strCache>
                <c:ptCount val="1"/>
                <c:pt idx="0">
                  <c:v>Dropouts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Sky'!$B$8:$T$8</c:f>
              <c:numCache>
                <c:formatCode>General</c:formatCode>
                <c:ptCount val="19"/>
                <c:pt idx="0">
                  <c:v>14</c:v>
                </c:pt>
                <c:pt idx="1">
                  <c:v>7</c:v>
                </c:pt>
                <c:pt idx="2">
                  <c:v>13</c:v>
                </c:pt>
                <c:pt idx="3">
                  <c:v>18</c:v>
                </c:pt>
                <c:pt idx="5">
                  <c:v>8</c:v>
                </c:pt>
                <c:pt idx="6">
                  <c:v>14</c:v>
                </c:pt>
                <c:pt idx="7">
                  <c:v>18</c:v>
                </c:pt>
                <c:pt idx="8">
                  <c:v>20</c:v>
                </c:pt>
                <c:pt idx="10">
                  <c:v>10</c:v>
                </c:pt>
                <c:pt idx="11">
                  <c:v>24</c:v>
                </c:pt>
                <c:pt idx="12">
                  <c:v>24</c:v>
                </c:pt>
                <c:pt idx="13">
                  <c:v>13</c:v>
                </c:pt>
                <c:pt idx="15">
                  <c:v>11</c:v>
                </c:pt>
                <c:pt idx="16">
                  <c:v>14</c:v>
                </c:pt>
                <c:pt idx="17">
                  <c:v>12</c:v>
                </c:pt>
                <c:pt idx="18">
                  <c:v>14</c:v>
                </c:pt>
              </c:numCache>
            </c:numRef>
          </c:val>
          <c:extLst>
            <c:ext xmlns:c16="http://schemas.microsoft.com/office/drawing/2014/chart" uri="{C3380CC4-5D6E-409C-BE32-E72D297353CC}">
              <c16:uniqueId val="{00000006-18D4-CA4F-97F9-3FB2232E4B7D}"/>
            </c:ext>
          </c:extLst>
        </c:ser>
        <c:ser>
          <c:idx val="7"/>
          <c:order val="7"/>
          <c:tx>
            <c:strRef>
              <c:f>'Big Sky'!$A$9</c:f>
              <c:strCache>
                <c:ptCount val="1"/>
                <c:pt idx="0">
                  <c:v>Remain in School</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Sky'!$B$9:$T$9</c:f>
              <c:numCache>
                <c:formatCode>General</c:formatCode>
                <c:ptCount val="19"/>
                <c:pt idx="0">
                  <c:v>254</c:v>
                </c:pt>
                <c:pt idx="1">
                  <c:v>269</c:v>
                </c:pt>
                <c:pt idx="2">
                  <c:v>269</c:v>
                </c:pt>
                <c:pt idx="3">
                  <c:v>4</c:v>
                </c:pt>
                <c:pt idx="5">
                  <c:v>274</c:v>
                </c:pt>
                <c:pt idx="6">
                  <c:v>268</c:v>
                </c:pt>
                <c:pt idx="7">
                  <c:v>256</c:v>
                </c:pt>
                <c:pt idx="8">
                  <c:v>9</c:v>
                </c:pt>
                <c:pt idx="10">
                  <c:v>270</c:v>
                </c:pt>
                <c:pt idx="11">
                  <c:v>251</c:v>
                </c:pt>
                <c:pt idx="12">
                  <c:v>230</c:v>
                </c:pt>
                <c:pt idx="13">
                  <c:v>14</c:v>
                </c:pt>
                <c:pt idx="15">
                  <c:v>271</c:v>
                </c:pt>
                <c:pt idx="16">
                  <c:v>277</c:v>
                </c:pt>
                <c:pt idx="17">
                  <c:v>251</c:v>
                </c:pt>
                <c:pt idx="18">
                  <c:v>9</c:v>
                </c:pt>
              </c:numCache>
            </c:numRef>
          </c:val>
          <c:extLst>
            <c:ext xmlns:c16="http://schemas.microsoft.com/office/drawing/2014/chart" uri="{C3380CC4-5D6E-409C-BE32-E72D297353CC}">
              <c16:uniqueId val="{00000007-18D4-CA4F-97F9-3FB2232E4B7D}"/>
            </c:ext>
          </c:extLst>
        </c:ser>
        <c:ser>
          <c:idx val="8"/>
          <c:order val="8"/>
          <c:tx>
            <c:strRef>
              <c:f>'Big Sky'!$A$10</c:f>
              <c:strCache>
                <c:ptCount val="1"/>
                <c:pt idx="0">
                  <c:v>Graduation Rate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'Big Sky'!$B$1:$T$1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'Big Sky'!$B$10:$T$10</c:f>
              <c:numCache>
                <c:formatCode>General</c:formatCode>
                <c:ptCount val="19"/>
                <c:pt idx="0">
                  <c:v>0</c:v>
                </c:pt>
                <c:pt idx="1">
                  <c:v>0</c:v>
                </c:pt>
                <c:pt idx="2">
                  <c:v>0</c:v>
                </c:pt>
                <c:pt idx="3" formatCode="0.00%">
                  <c:v>0.82050000000000001</c:v>
                </c:pt>
                <c:pt idx="5">
                  <c:v>0</c:v>
                </c:pt>
                <c:pt idx="6">
                  <c:v>0</c:v>
                </c:pt>
                <c:pt idx="7">
                  <c:v>0</c:v>
                </c:pt>
                <c:pt idx="8" formatCode="0.00%">
                  <c:v>0.78029999999999999</c:v>
                </c:pt>
                <c:pt idx="10">
                  <c:v>0</c:v>
                </c:pt>
                <c:pt idx="11">
                  <c:v>0</c:v>
                </c:pt>
                <c:pt idx="12">
                  <c:v>0</c:v>
                </c:pt>
                <c:pt idx="13" formatCode="0.00%">
                  <c:v>0.72670000000000001</c:v>
                </c:pt>
                <c:pt idx="15">
                  <c:v>0</c:v>
                </c:pt>
                <c:pt idx="16">
                  <c:v>0</c:v>
                </c:pt>
                <c:pt idx="17">
                  <c:v>0</c:v>
                </c:pt>
                <c:pt idx="18" formatCode="0.00%">
                  <c:v>0.80710000000000004</c:v>
                </c:pt>
              </c:numCache>
            </c:numRef>
          </c:val>
          <c:extLst>
            <c:ext xmlns:c16="http://schemas.microsoft.com/office/drawing/2014/chart" uri="{C3380CC4-5D6E-409C-BE32-E72D297353CC}">
              <c16:uniqueId val="{00000008-18D4-CA4F-97F9-3FB2232E4B7D}"/>
            </c:ext>
          </c:extLst>
        </c:ser>
        <c:dLbls>
          <c:dLblPos val="ctr"/>
          <c:showLegendKey val="0"/>
          <c:showVal val="1"/>
          <c:showCatName val="0"/>
          <c:showSerName val="0"/>
          <c:showPercent val="0"/>
          <c:showBubbleSize val="0"/>
        </c:dLbls>
        <c:gapWidth val="150"/>
        <c:overlap val="100"/>
        <c:axId val="2145503008"/>
        <c:axId val="2145504656"/>
      </c:barChart>
      <c:catAx>
        <c:axId val="2145503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5504656"/>
        <c:crosses val="autoZero"/>
        <c:auto val="1"/>
        <c:lblAlgn val="ctr"/>
        <c:lblOffset val="100"/>
        <c:noMultiLvlLbl val="0"/>
      </c:catAx>
      <c:valAx>
        <c:axId val="21455046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550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Hellgate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Hellgate!$A$2</c:f>
              <c:strCache>
                <c:ptCount val="1"/>
                <c:pt idx="0">
                  <c:v>Cohort Start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Hellgate!$B$2:$T$2</c:f>
              <c:numCache>
                <c:formatCode>General</c:formatCode>
                <c:ptCount val="19"/>
                <c:pt idx="0">
                  <c:v>0</c:v>
                </c:pt>
                <c:pt idx="1">
                  <c:v>279</c:v>
                </c:pt>
                <c:pt idx="2">
                  <c:v>282</c:v>
                </c:pt>
                <c:pt idx="3">
                  <c:v>299</c:v>
                </c:pt>
                <c:pt idx="5">
                  <c:v>0</c:v>
                </c:pt>
                <c:pt idx="6">
                  <c:v>328</c:v>
                </c:pt>
                <c:pt idx="7">
                  <c:v>331</c:v>
                </c:pt>
                <c:pt idx="8">
                  <c:v>341</c:v>
                </c:pt>
                <c:pt idx="10">
                  <c:v>0</c:v>
                </c:pt>
                <c:pt idx="11">
                  <c:v>317</c:v>
                </c:pt>
                <c:pt idx="12">
                  <c:v>325</c:v>
                </c:pt>
                <c:pt idx="13">
                  <c:v>335</c:v>
                </c:pt>
                <c:pt idx="15">
                  <c:v>3</c:v>
                </c:pt>
                <c:pt idx="16">
                  <c:v>294</c:v>
                </c:pt>
                <c:pt idx="17">
                  <c:v>308</c:v>
                </c:pt>
                <c:pt idx="18">
                  <c:v>322</c:v>
                </c:pt>
              </c:numCache>
            </c:numRef>
          </c:val>
          <c:extLst>
            <c:ext xmlns:c16="http://schemas.microsoft.com/office/drawing/2014/chart" uri="{C3380CC4-5D6E-409C-BE32-E72D297353CC}">
              <c16:uniqueId val="{00000000-4961-C248-9DB8-8346055A6FB4}"/>
            </c:ext>
          </c:extLst>
        </c:ser>
        <c:ser>
          <c:idx val="1"/>
          <c:order val="1"/>
          <c:tx>
            <c:strRef>
              <c:f>Hellgate!$A$3</c:f>
              <c:strCache>
                <c:ptCount val="1"/>
                <c:pt idx="0">
                  <c:v>Transfer 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Hellgate!$B$3:$T$3</c:f>
              <c:numCache>
                <c:formatCode>General</c:formatCode>
                <c:ptCount val="19"/>
                <c:pt idx="0">
                  <c:v>308</c:v>
                </c:pt>
                <c:pt idx="1">
                  <c:v>20</c:v>
                </c:pt>
                <c:pt idx="2">
                  <c:v>23</c:v>
                </c:pt>
                <c:pt idx="3">
                  <c:v>14</c:v>
                </c:pt>
                <c:pt idx="5">
                  <c:v>357</c:v>
                </c:pt>
                <c:pt idx="6">
                  <c:v>19</c:v>
                </c:pt>
                <c:pt idx="7">
                  <c:v>25</c:v>
                </c:pt>
                <c:pt idx="8">
                  <c:v>28</c:v>
                </c:pt>
                <c:pt idx="10">
                  <c:v>333</c:v>
                </c:pt>
                <c:pt idx="11">
                  <c:v>31</c:v>
                </c:pt>
                <c:pt idx="12">
                  <c:v>44</c:v>
                </c:pt>
                <c:pt idx="13">
                  <c:v>17</c:v>
                </c:pt>
                <c:pt idx="15">
                  <c:v>314</c:v>
                </c:pt>
                <c:pt idx="16">
                  <c:v>37</c:v>
                </c:pt>
                <c:pt idx="17">
                  <c:v>34</c:v>
                </c:pt>
                <c:pt idx="18">
                  <c:v>11</c:v>
                </c:pt>
              </c:numCache>
            </c:numRef>
          </c:val>
          <c:extLst>
            <c:ext xmlns:c16="http://schemas.microsoft.com/office/drawing/2014/chart" uri="{C3380CC4-5D6E-409C-BE32-E72D297353CC}">
              <c16:uniqueId val="{00000001-4961-C248-9DB8-8346055A6FB4}"/>
            </c:ext>
          </c:extLst>
        </c:ser>
        <c:ser>
          <c:idx val="2"/>
          <c:order val="2"/>
          <c:tx>
            <c:strRef>
              <c:f>Hellgate!$A$4</c:f>
              <c:strCache>
                <c:ptCount val="1"/>
                <c:pt idx="0">
                  <c:v>Transfer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Hellgate!$B$4:$T$4</c:f>
              <c:numCache>
                <c:formatCode>General</c:formatCode>
                <c:ptCount val="19"/>
                <c:pt idx="0">
                  <c:v>29</c:v>
                </c:pt>
                <c:pt idx="1">
                  <c:v>17</c:v>
                </c:pt>
                <c:pt idx="2">
                  <c:v>6</c:v>
                </c:pt>
                <c:pt idx="3">
                  <c:v>10</c:v>
                </c:pt>
                <c:pt idx="5">
                  <c:v>29</c:v>
                </c:pt>
                <c:pt idx="6">
                  <c:v>15</c:v>
                </c:pt>
                <c:pt idx="7">
                  <c:v>16</c:v>
                </c:pt>
                <c:pt idx="8">
                  <c:v>0</c:v>
                </c:pt>
                <c:pt idx="10">
                  <c:v>16</c:v>
                </c:pt>
                <c:pt idx="11">
                  <c:v>23</c:v>
                </c:pt>
                <c:pt idx="12">
                  <c:v>34</c:v>
                </c:pt>
                <c:pt idx="13">
                  <c:v>0</c:v>
                </c:pt>
                <c:pt idx="15">
                  <c:v>23</c:v>
                </c:pt>
                <c:pt idx="16">
                  <c:v>23</c:v>
                </c:pt>
                <c:pt idx="17">
                  <c:v>20</c:v>
                </c:pt>
                <c:pt idx="18">
                  <c:v>0</c:v>
                </c:pt>
              </c:numCache>
            </c:numRef>
          </c:val>
          <c:extLst>
            <c:ext xmlns:c16="http://schemas.microsoft.com/office/drawing/2014/chart" uri="{C3380CC4-5D6E-409C-BE32-E72D297353CC}">
              <c16:uniqueId val="{00000002-4961-C248-9DB8-8346055A6FB4}"/>
            </c:ext>
          </c:extLst>
        </c:ser>
        <c:ser>
          <c:idx val="3"/>
          <c:order val="3"/>
          <c:tx>
            <c:strRef>
              <c:f>Hellgate!$A$5</c:f>
              <c:strCache>
                <c:ptCount val="1"/>
                <c:pt idx="0">
                  <c:v>Other Deduction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Hellgate!$B$5:$T$5</c:f>
              <c:numCache>
                <c:formatCode>General</c:formatCode>
                <c:ptCount val="19"/>
                <c:pt idx="0">
                  <c:v>0</c:v>
                </c:pt>
                <c:pt idx="1">
                  <c:v>0</c:v>
                </c:pt>
                <c:pt idx="2">
                  <c:v>0</c:v>
                </c:pt>
                <c:pt idx="3">
                  <c:v>0</c:v>
                </c:pt>
                <c:pt idx="5">
                  <c:v>0</c:v>
                </c:pt>
                <c:pt idx="6">
                  <c:v>0</c:v>
                </c:pt>
                <c:pt idx="7">
                  <c:v>0</c:v>
                </c:pt>
                <c:pt idx="8">
                  <c:v>0</c:v>
                </c:pt>
                <c:pt idx="10">
                  <c:v>0</c:v>
                </c:pt>
                <c:pt idx="11">
                  <c:v>0</c:v>
                </c:pt>
                <c:pt idx="12">
                  <c:v>0</c:v>
                </c:pt>
                <c:pt idx="13">
                  <c:v>0</c:v>
                </c:pt>
                <c:pt idx="15">
                  <c:v>0</c:v>
                </c:pt>
                <c:pt idx="16">
                  <c:v>0</c:v>
                </c:pt>
                <c:pt idx="17">
                  <c:v>0</c:v>
                </c:pt>
                <c:pt idx="18">
                  <c:v>0</c:v>
                </c:pt>
              </c:numCache>
            </c:numRef>
          </c:val>
          <c:extLst>
            <c:ext xmlns:c16="http://schemas.microsoft.com/office/drawing/2014/chart" uri="{C3380CC4-5D6E-409C-BE32-E72D297353CC}">
              <c16:uniqueId val="{00000003-4961-C248-9DB8-8346055A6FB4}"/>
            </c:ext>
          </c:extLst>
        </c:ser>
        <c:ser>
          <c:idx val="4"/>
          <c:order val="4"/>
          <c:tx>
            <c:strRef>
              <c:f>Hellgate!$A$6</c:f>
              <c:strCache>
                <c:ptCount val="1"/>
                <c:pt idx="0">
                  <c:v>Cohort End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Hellgate!$B$6:$T$6</c:f>
              <c:numCache>
                <c:formatCode>General</c:formatCode>
                <c:ptCount val="19"/>
                <c:pt idx="0">
                  <c:v>279</c:v>
                </c:pt>
                <c:pt idx="1">
                  <c:v>282</c:v>
                </c:pt>
                <c:pt idx="2">
                  <c:v>299</c:v>
                </c:pt>
                <c:pt idx="3">
                  <c:v>303</c:v>
                </c:pt>
                <c:pt idx="5">
                  <c:v>328</c:v>
                </c:pt>
                <c:pt idx="6">
                  <c:v>331</c:v>
                </c:pt>
                <c:pt idx="7">
                  <c:v>341</c:v>
                </c:pt>
                <c:pt idx="8">
                  <c:v>369</c:v>
                </c:pt>
                <c:pt idx="10">
                  <c:v>317</c:v>
                </c:pt>
                <c:pt idx="11">
                  <c:v>325</c:v>
                </c:pt>
                <c:pt idx="12">
                  <c:v>335</c:v>
                </c:pt>
                <c:pt idx="13">
                  <c:v>352</c:v>
                </c:pt>
                <c:pt idx="15">
                  <c:v>294</c:v>
                </c:pt>
                <c:pt idx="16">
                  <c:v>308</c:v>
                </c:pt>
                <c:pt idx="17">
                  <c:v>322</c:v>
                </c:pt>
                <c:pt idx="18">
                  <c:v>333</c:v>
                </c:pt>
              </c:numCache>
            </c:numRef>
          </c:val>
          <c:extLst>
            <c:ext xmlns:c16="http://schemas.microsoft.com/office/drawing/2014/chart" uri="{C3380CC4-5D6E-409C-BE32-E72D297353CC}">
              <c16:uniqueId val="{00000004-4961-C248-9DB8-8346055A6FB4}"/>
            </c:ext>
          </c:extLst>
        </c:ser>
        <c:ser>
          <c:idx val="5"/>
          <c:order val="5"/>
          <c:tx>
            <c:strRef>
              <c:f>Hellgate!$A$7</c:f>
              <c:strCache>
                <c:ptCount val="1"/>
                <c:pt idx="0">
                  <c:v>Graduates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Hellgate!$B$7:$T$7</c:f>
              <c:numCache>
                <c:formatCode>General</c:formatCode>
                <c:ptCount val="19"/>
                <c:pt idx="0">
                  <c:v>0</c:v>
                </c:pt>
                <c:pt idx="1">
                  <c:v>0</c:v>
                </c:pt>
                <c:pt idx="2">
                  <c:v>4</c:v>
                </c:pt>
                <c:pt idx="3">
                  <c:v>251</c:v>
                </c:pt>
                <c:pt idx="5">
                  <c:v>0</c:v>
                </c:pt>
                <c:pt idx="6">
                  <c:v>0</c:v>
                </c:pt>
                <c:pt idx="7">
                  <c:v>3</c:v>
                </c:pt>
                <c:pt idx="8">
                  <c:v>256</c:v>
                </c:pt>
                <c:pt idx="10">
                  <c:v>0</c:v>
                </c:pt>
                <c:pt idx="11">
                  <c:v>0</c:v>
                </c:pt>
                <c:pt idx="12">
                  <c:v>4</c:v>
                </c:pt>
                <c:pt idx="13">
                  <c:v>260</c:v>
                </c:pt>
                <c:pt idx="15">
                  <c:v>0</c:v>
                </c:pt>
                <c:pt idx="16">
                  <c:v>0</c:v>
                </c:pt>
                <c:pt idx="17">
                  <c:v>6</c:v>
                </c:pt>
                <c:pt idx="18">
                  <c:v>265</c:v>
                </c:pt>
              </c:numCache>
            </c:numRef>
          </c:val>
          <c:extLst>
            <c:ext xmlns:c16="http://schemas.microsoft.com/office/drawing/2014/chart" uri="{C3380CC4-5D6E-409C-BE32-E72D297353CC}">
              <c16:uniqueId val="{00000005-4961-C248-9DB8-8346055A6FB4}"/>
            </c:ext>
          </c:extLst>
        </c:ser>
        <c:ser>
          <c:idx val="6"/>
          <c:order val="6"/>
          <c:tx>
            <c:strRef>
              <c:f>Hellgate!$A$8</c:f>
              <c:strCache>
                <c:ptCount val="1"/>
                <c:pt idx="0">
                  <c:v>Dropouts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Hellgate!$B$8:$T$8</c:f>
              <c:numCache>
                <c:formatCode>General</c:formatCode>
                <c:ptCount val="19"/>
                <c:pt idx="0">
                  <c:v>11</c:v>
                </c:pt>
                <c:pt idx="1">
                  <c:v>6</c:v>
                </c:pt>
                <c:pt idx="2">
                  <c:v>11</c:v>
                </c:pt>
                <c:pt idx="3">
                  <c:v>17</c:v>
                </c:pt>
                <c:pt idx="5">
                  <c:v>12</c:v>
                </c:pt>
                <c:pt idx="6">
                  <c:v>27</c:v>
                </c:pt>
                <c:pt idx="7">
                  <c:v>38</c:v>
                </c:pt>
                <c:pt idx="8">
                  <c:v>17</c:v>
                </c:pt>
                <c:pt idx="10">
                  <c:v>9</c:v>
                </c:pt>
                <c:pt idx="11">
                  <c:v>22</c:v>
                </c:pt>
                <c:pt idx="12">
                  <c:v>26</c:v>
                </c:pt>
                <c:pt idx="13">
                  <c:v>19</c:v>
                </c:pt>
                <c:pt idx="15">
                  <c:v>12</c:v>
                </c:pt>
                <c:pt idx="16">
                  <c:v>14</c:v>
                </c:pt>
                <c:pt idx="17">
                  <c:v>18</c:v>
                </c:pt>
                <c:pt idx="18">
                  <c:v>9</c:v>
                </c:pt>
              </c:numCache>
            </c:numRef>
          </c:val>
          <c:extLst>
            <c:ext xmlns:c16="http://schemas.microsoft.com/office/drawing/2014/chart" uri="{C3380CC4-5D6E-409C-BE32-E72D297353CC}">
              <c16:uniqueId val="{00000006-4961-C248-9DB8-8346055A6FB4}"/>
            </c:ext>
          </c:extLst>
        </c:ser>
        <c:ser>
          <c:idx val="7"/>
          <c:order val="7"/>
          <c:tx>
            <c:strRef>
              <c:f>Hellgate!$A$9</c:f>
              <c:strCache>
                <c:ptCount val="1"/>
                <c:pt idx="0">
                  <c:v>Remain in School</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Hellgate!$B$9:$T$9</c:f>
              <c:numCache>
                <c:formatCode>General</c:formatCode>
                <c:ptCount val="19"/>
                <c:pt idx="0">
                  <c:v>268</c:v>
                </c:pt>
                <c:pt idx="1">
                  <c:v>265</c:v>
                </c:pt>
                <c:pt idx="2">
                  <c:v>267</c:v>
                </c:pt>
                <c:pt idx="3">
                  <c:v>3</c:v>
                </c:pt>
                <c:pt idx="5">
                  <c:v>316</c:v>
                </c:pt>
                <c:pt idx="6">
                  <c:v>292</c:v>
                </c:pt>
                <c:pt idx="7">
                  <c:v>261</c:v>
                </c:pt>
                <c:pt idx="8">
                  <c:v>16</c:v>
                </c:pt>
                <c:pt idx="10">
                  <c:v>308</c:v>
                </c:pt>
                <c:pt idx="11">
                  <c:v>294</c:v>
                </c:pt>
                <c:pt idx="12">
                  <c:v>274</c:v>
                </c:pt>
                <c:pt idx="13">
                  <c:v>12</c:v>
                </c:pt>
                <c:pt idx="15">
                  <c:v>282</c:v>
                </c:pt>
                <c:pt idx="16">
                  <c:v>282</c:v>
                </c:pt>
                <c:pt idx="17">
                  <c:v>272</c:v>
                </c:pt>
                <c:pt idx="18">
                  <c:v>9</c:v>
                </c:pt>
              </c:numCache>
            </c:numRef>
          </c:val>
          <c:extLst>
            <c:ext xmlns:c16="http://schemas.microsoft.com/office/drawing/2014/chart" uri="{C3380CC4-5D6E-409C-BE32-E72D297353CC}">
              <c16:uniqueId val="{00000007-4961-C248-9DB8-8346055A6FB4}"/>
            </c:ext>
          </c:extLst>
        </c:ser>
        <c:ser>
          <c:idx val="8"/>
          <c:order val="8"/>
          <c:tx>
            <c:strRef>
              <c:f>Hellgate!$A$10</c:f>
              <c:strCache>
                <c:ptCount val="1"/>
                <c:pt idx="0">
                  <c:v>Graduation Rate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Hellgate!$B$1:$T$1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Hellgate!$B$10:$T$10</c:f>
              <c:numCache>
                <c:formatCode>General</c:formatCode>
                <c:ptCount val="19"/>
                <c:pt idx="0">
                  <c:v>0</c:v>
                </c:pt>
                <c:pt idx="1">
                  <c:v>0</c:v>
                </c:pt>
                <c:pt idx="2">
                  <c:v>0</c:v>
                </c:pt>
                <c:pt idx="3" formatCode="0.00%">
                  <c:v>0.84160000000000001</c:v>
                </c:pt>
                <c:pt idx="5">
                  <c:v>0</c:v>
                </c:pt>
                <c:pt idx="6">
                  <c:v>0</c:v>
                </c:pt>
                <c:pt idx="7">
                  <c:v>0</c:v>
                </c:pt>
                <c:pt idx="8" formatCode="0.00%">
                  <c:v>0.70189999999999997</c:v>
                </c:pt>
                <c:pt idx="10">
                  <c:v>0</c:v>
                </c:pt>
                <c:pt idx="11">
                  <c:v>0</c:v>
                </c:pt>
                <c:pt idx="12">
                  <c:v>0</c:v>
                </c:pt>
                <c:pt idx="13" formatCode="0.00%">
                  <c:v>0.75</c:v>
                </c:pt>
                <c:pt idx="15">
                  <c:v>0</c:v>
                </c:pt>
                <c:pt idx="16">
                  <c:v>0</c:v>
                </c:pt>
                <c:pt idx="17">
                  <c:v>0</c:v>
                </c:pt>
                <c:pt idx="18" formatCode="0.00%">
                  <c:v>0.81379999999999997</c:v>
                </c:pt>
              </c:numCache>
            </c:numRef>
          </c:val>
          <c:extLst>
            <c:ext xmlns:c16="http://schemas.microsoft.com/office/drawing/2014/chart" uri="{C3380CC4-5D6E-409C-BE32-E72D297353CC}">
              <c16:uniqueId val="{00000008-4961-C248-9DB8-8346055A6FB4}"/>
            </c:ext>
          </c:extLst>
        </c:ser>
        <c:dLbls>
          <c:dLblPos val="ctr"/>
          <c:showLegendKey val="0"/>
          <c:showVal val="1"/>
          <c:showCatName val="0"/>
          <c:showSerName val="0"/>
          <c:showPercent val="0"/>
          <c:showBubbleSize val="0"/>
        </c:dLbls>
        <c:gapWidth val="150"/>
        <c:overlap val="100"/>
        <c:axId val="2143826784"/>
        <c:axId val="2143845712"/>
      </c:barChart>
      <c:catAx>
        <c:axId val="21438267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3845712"/>
        <c:crosses val="autoZero"/>
        <c:auto val="1"/>
        <c:lblAlgn val="ctr"/>
        <c:lblOffset val="100"/>
        <c:noMultiLvlLbl val="0"/>
      </c:catAx>
      <c:valAx>
        <c:axId val="21438457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382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Sentinel</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Sentinel!$A$2</c:f>
              <c:strCache>
                <c:ptCount val="1"/>
                <c:pt idx="0">
                  <c:v>Cohort Start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Sentinel!$B$2:$T$2</c:f>
              <c:numCache>
                <c:formatCode>General</c:formatCode>
                <c:ptCount val="19"/>
                <c:pt idx="0">
                  <c:v>0</c:v>
                </c:pt>
                <c:pt idx="1">
                  <c:v>319</c:v>
                </c:pt>
                <c:pt idx="2">
                  <c:v>330</c:v>
                </c:pt>
                <c:pt idx="3">
                  <c:v>331</c:v>
                </c:pt>
                <c:pt idx="5">
                  <c:v>0</c:v>
                </c:pt>
                <c:pt idx="6">
                  <c:v>312</c:v>
                </c:pt>
                <c:pt idx="7">
                  <c:v>326</c:v>
                </c:pt>
                <c:pt idx="8">
                  <c:v>335</c:v>
                </c:pt>
                <c:pt idx="10">
                  <c:v>1</c:v>
                </c:pt>
                <c:pt idx="11">
                  <c:v>286</c:v>
                </c:pt>
                <c:pt idx="12">
                  <c:v>305</c:v>
                </c:pt>
                <c:pt idx="13">
                  <c:v>312</c:v>
                </c:pt>
                <c:pt idx="15">
                  <c:v>4</c:v>
                </c:pt>
                <c:pt idx="16">
                  <c:v>331</c:v>
                </c:pt>
                <c:pt idx="17">
                  <c:v>322</c:v>
                </c:pt>
                <c:pt idx="18">
                  <c:v>333</c:v>
                </c:pt>
              </c:numCache>
            </c:numRef>
          </c:val>
          <c:extLst>
            <c:ext xmlns:c16="http://schemas.microsoft.com/office/drawing/2014/chart" uri="{C3380CC4-5D6E-409C-BE32-E72D297353CC}">
              <c16:uniqueId val="{00000000-5384-E143-9AE2-FADCDF026052}"/>
            </c:ext>
          </c:extLst>
        </c:ser>
        <c:ser>
          <c:idx val="1"/>
          <c:order val="1"/>
          <c:tx>
            <c:strRef>
              <c:f>Sentinel!$A$3</c:f>
              <c:strCache>
                <c:ptCount val="1"/>
                <c:pt idx="0">
                  <c:v>Transfer 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Sentinel!$B$3:$T$3</c:f>
              <c:numCache>
                <c:formatCode>General</c:formatCode>
                <c:ptCount val="19"/>
                <c:pt idx="0">
                  <c:v>341</c:v>
                </c:pt>
                <c:pt idx="1">
                  <c:v>31</c:v>
                </c:pt>
                <c:pt idx="2">
                  <c:v>17</c:v>
                </c:pt>
                <c:pt idx="3">
                  <c:v>17</c:v>
                </c:pt>
                <c:pt idx="5">
                  <c:v>345</c:v>
                </c:pt>
                <c:pt idx="6">
                  <c:v>40</c:v>
                </c:pt>
                <c:pt idx="7">
                  <c:v>32</c:v>
                </c:pt>
                <c:pt idx="8">
                  <c:v>13</c:v>
                </c:pt>
                <c:pt idx="10">
                  <c:v>310</c:v>
                </c:pt>
                <c:pt idx="11">
                  <c:v>39</c:v>
                </c:pt>
                <c:pt idx="12">
                  <c:v>31</c:v>
                </c:pt>
                <c:pt idx="13">
                  <c:v>16</c:v>
                </c:pt>
                <c:pt idx="15">
                  <c:v>345</c:v>
                </c:pt>
                <c:pt idx="16">
                  <c:v>28</c:v>
                </c:pt>
                <c:pt idx="17">
                  <c:v>25</c:v>
                </c:pt>
                <c:pt idx="18">
                  <c:v>15</c:v>
                </c:pt>
              </c:numCache>
            </c:numRef>
          </c:val>
          <c:extLst>
            <c:ext xmlns:c16="http://schemas.microsoft.com/office/drawing/2014/chart" uri="{C3380CC4-5D6E-409C-BE32-E72D297353CC}">
              <c16:uniqueId val="{00000001-5384-E143-9AE2-FADCDF026052}"/>
            </c:ext>
          </c:extLst>
        </c:ser>
        <c:ser>
          <c:idx val="2"/>
          <c:order val="2"/>
          <c:tx>
            <c:strRef>
              <c:f>Sentinel!$A$4</c:f>
              <c:strCache>
                <c:ptCount val="1"/>
                <c:pt idx="0">
                  <c:v>Transfer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Sentinel!$B$4:$T$4</c:f>
              <c:numCache>
                <c:formatCode>General</c:formatCode>
                <c:ptCount val="19"/>
                <c:pt idx="0">
                  <c:v>22</c:v>
                </c:pt>
                <c:pt idx="1">
                  <c:v>20</c:v>
                </c:pt>
                <c:pt idx="2">
                  <c:v>16</c:v>
                </c:pt>
                <c:pt idx="3">
                  <c:v>12</c:v>
                </c:pt>
                <c:pt idx="5">
                  <c:v>33</c:v>
                </c:pt>
                <c:pt idx="6">
                  <c:v>26</c:v>
                </c:pt>
                <c:pt idx="7">
                  <c:v>23</c:v>
                </c:pt>
                <c:pt idx="8">
                  <c:v>0</c:v>
                </c:pt>
                <c:pt idx="10">
                  <c:v>25</c:v>
                </c:pt>
                <c:pt idx="11">
                  <c:v>20</c:v>
                </c:pt>
                <c:pt idx="12">
                  <c:v>24</c:v>
                </c:pt>
                <c:pt idx="13">
                  <c:v>0</c:v>
                </c:pt>
                <c:pt idx="15">
                  <c:v>18</c:v>
                </c:pt>
                <c:pt idx="16">
                  <c:v>37</c:v>
                </c:pt>
                <c:pt idx="17">
                  <c:v>14</c:v>
                </c:pt>
                <c:pt idx="18">
                  <c:v>0</c:v>
                </c:pt>
              </c:numCache>
            </c:numRef>
          </c:val>
          <c:extLst>
            <c:ext xmlns:c16="http://schemas.microsoft.com/office/drawing/2014/chart" uri="{C3380CC4-5D6E-409C-BE32-E72D297353CC}">
              <c16:uniqueId val="{00000002-5384-E143-9AE2-FADCDF026052}"/>
            </c:ext>
          </c:extLst>
        </c:ser>
        <c:ser>
          <c:idx val="3"/>
          <c:order val="3"/>
          <c:tx>
            <c:strRef>
              <c:f>Sentinel!$A$5</c:f>
              <c:strCache>
                <c:ptCount val="1"/>
                <c:pt idx="0">
                  <c:v>Other Deduction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Sentinel!$B$5:$T$5</c:f>
              <c:numCache>
                <c:formatCode>General</c:formatCode>
                <c:ptCount val="19"/>
                <c:pt idx="0">
                  <c:v>0</c:v>
                </c:pt>
                <c:pt idx="1">
                  <c:v>0</c:v>
                </c:pt>
                <c:pt idx="2">
                  <c:v>0</c:v>
                </c:pt>
                <c:pt idx="3">
                  <c:v>0</c:v>
                </c:pt>
                <c:pt idx="5">
                  <c:v>0</c:v>
                </c:pt>
                <c:pt idx="6">
                  <c:v>0</c:v>
                </c:pt>
                <c:pt idx="7">
                  <c:v>0</c:v>
                </c:pt>
                <c:pt idx="8">
                  <c:v>0</c:v>
                </c:pt>
                <c:pt idx="10">
                  <c:v>0</c:v>
                </c:pt>
                <c:pt idx="11">
                  <c:v>0</c:v>
                </c:pt>
                <c:pt idx="12">
                  <c:v>0</c:v>
                </c:pt>
                <c:pt idx="13">
                  <c:v>0</c:v>
                </c:pt>
                <c:pt idx="15">
                  <c:v>0</c:v>
                </c:pt>
                <c:pt idx="16">
                  <c:v>0</c:v>
                </c:pt>
                <c:pt idx="17">
                  <c:v>0</c:v>
                </c:pt>
                <c:pt idx="18">
                  <c:v>0</c:v>
                </c:pt>
              </c:numCache>
            </c:numRef>
          </c:val>
          <c:extLst>
            <c:ext xmlns:c16="http://schemas.microsoft.com/office/drawing/2014/chart" uri="{C3380CC4-5D6E-409C-BE32-E72D297353CC}">
              <c16:uniqueId val="{00000003-5384-E143-9AE2-FADCDF026052}"/>
            </c:ext>
          </c:extLst>
        </c:ser>
        <c:ser>
          <c:idx val="4"/>
          <c:order val="4"/>
          <c:tx>
            <c:strRef>
              <c:f>Sentinel!$A$6</c:f>
              <c:strCache>
                <c:ptCount val="1"/>
                <c:pt idx="0">
                  <c:v>Cohort End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Sentinel!$B$6:$T$6</c:f>
              <c:numCache>
                <c:formatCode>General</c:formatCode>
                <c:ptCount val="19"/>
                <c:pt idx="0">
                  <c:v>319</c:v>
                </c:pt>
                <c:pt idx="1">
                  <c:v>330</c:v>
                </c:pt>
                <c:pt idx="2">
                  <c:v>331</c:v>
                </c:pt>
                <c:pt idx="3">
                  <c:v>336</c:v>
                </c:pt>
                <c:pt idx="5">
                  <c:v>312</c:v>
                </c:pt>
                <c:pt idx="6">
                  <c:v>326</c:v>
                </c:pt>
                <c:pt idx="7">
                  <c:v>335</c:v>
                </c:pt>
                <c:pt idx="8">
                  <c:v>348</c:v>
                </c:pt>
                <c:pt idx="10">
                  <c:v>286</c:v>
                </c:pt>
                <c:pt idx="11">
                  <c:v>305</c:v>
                </c:pt>
                <c:pt idx="12">
                  <c:v>312</c:v>
                </c:pt>
                <c:pt idx="13">
                  <c:v>328</c:v>
                </c:pt>
                <c:pt idx="15">
                  <c:v>331</c:v>
                </c:pt>
                <c:pt idx="16">
                  <c:v>322</c:v>
                </c:pt>
                <c:pt idx="17">
                  <c:v>333</c:v>
                </c:pt>
                <c:pt idx="18">
                  <c:v>348</c:v>
                </c:pt>
              </c:numCache>
            </c:numRef>
          </c:val>
          <c:extLst>
            <c:ext xmlns:c16="http://schemas.microsoft.com/office/drawing/2014/chart" uri="{C3380CC4-5D6E-409C-BE32-E72D297353CC}">
              <c16:uniqueId val="{00000004-5384-E143-9AE2-FADCDF026052}"/>
            </c:ext>
          </c:extLst>
        </c:ser>
        <c:ser>
          <c:idx val="5"/>
          <c:order val="5"/>
          <c:tx>
            <c:strRef>
              <c:f>Sentinel!$A$7</c:f>
              <c:strCache>
                <c:ptCount val="1"/>
                <c:pt idx="0">
                  <c:v>Graduates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Sentinel!$B$7:$T$7</c:f>
              <c:numCache>
                <c:formatCode>General</c:formatCode>
                <c:ptCount val="19"/>
                <c:pt idx="0">
                  <c:v>0</c:v>
                </c:pt>
                <c:pt idx="1">
                  <c:v>0</c:v>
                </c:pt>
                <c:pt idx="2">
                  <c:v>0</c:v>
                </c:pt>
                <c:pt idx="3">
                  <c:v>279</c:v>
                </c:pt>
                <c:pt idx="5">
                  <c:v>0</c:v>
                </c:pt>
                <c:pt idx="6">
                  <c:v>0</c:v>
                </c:pt>
                <c:pt idx="7">
                  <c:v>6</c:v>
                </c:pt>
                <c:pt idx="8">
                  <c:v>269</c:v>
                </c:pt>
                <c:pt idx="10">
                  <c:v>0</c:v>
                </c:pt>
                <c:pt idx="11">
                  <c:v>0</c:v>
                </c:pt>
                <c:pt idx="12">
                  <c:v>4</c:v>
                </c:pt>
                <c:pt idx="13">
                  <c:v>266</c:v>
                </c:pt>
                <c:pt idx="15">
                  <c:v>0</c:v>
                </c:pt>
                <c:pt idx="16">
                  <c:v>0</c:v>
                </c:pt>
                <c:pt idx="17">
                  <c:v>2</c:v>
                </c:pt>
                <c:pt idx="18">
                  <c:v>295</c:v>
                </c:pt>
              </c:numCache>
            </c:numRef>
          </c:val>
          <c:extLst>
            <c:ext xmlns:c16="http://schemas.microsoft.com/office/drawing/2014/chart" uri="{C3380CC4-5D6E-409C-BE32-E72D297353CC}">
              <c16:uniqueId val="{00000005-5384-E143-9AE2-FADCDF026052}"/>
            </c:ext>
          </c:extLst>
        </c:ser>
        <c:ser>
          <c:idx val="6"/>
          <c:order val="6"/>
          <c:tx>
            <c:strRef>
              <c:f>Sentinel!$A$8</c:f>
              <c:strCache>
                <c:ptCount val="1"/>
                <c:pt idx="0">
                  <c:v>Dropouts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Sentinel!$B$8:$T$8</c:f>
              <c:numCache>
                <c:formatCode>General</c:formatCode>
                <c:ptCount val="19"/>
                <c:pt idx="0">
                  <c:v>15</c:v>
                </c:pt>
                <c:pt idx="1">
                  <c:v>17</c:v>
                </c:pt>
                <c:pt idx="2">
                  <c:v>8</c:v>
                </c:pt>
                <c:pt idx="3">
                  <c:v>14</c:v>
                </c:pt>
                <c:pt idx="5">
                  <c:v>10</c:v>
                </c:pt>
                <c:pt idx="6">
                  <c:v>13</c:v>
                </c:pt>
                <c:pt idx="7">
                  <c:v>29</c:v>
                </c:pt>
                <c:pt idx="8">
                  <c:v>9</c:v>
                </c:pt>
                <c:pt idx="10">
                  <c:v>5</c:v>
                </c:pt>
                <c:pt idx="11">
                  <c:v>15</c:v>
                </c:pt>
                <c:pt idx="12">
                  <c:v>28</c:v>
                </c:pt>
                <c:pt idx="13">
                  <c:v>7</c:v>
                </c:pt>
                <c:pt idx="15">
                  <c:v>6</c:v>
                </c:pt>
                <c:pt idx="16">
                  <c:v>18</c:v>
                </c:pt>
                <c:pt idx="17">
                  <c:v>7</c:v>
                </c:pt>
                <c:pt idx="18">
                  <c:v>16</c:v>
                </c:pt>
              </c:numCache>
            </c:numRef>
          </c:val>
          <c:extLst>
            <c:ext xmlns:c16="http://schemas.microsoft.com/office/drawing/2014/chart" uri="{C3380CC4-5D6E-409C-BE32-E72D297353CC}">
              <c16:uniqueId val="{00000006-5384-E143-9AE2-FADCDF026052}"/>
            </c:ext>
          </c:extLst>
        </c:ser>
        <c:ser>
          <c:idx val="7"/>
          <c:order val="7"/>
          <c:tx>
            <c:strRef>
              <c:f>Sentinel!$A$9</c:f>
              <c:strCache>
                <c:ptCount val="1"/>
                <c:pt idx="0">
                  <c:v>Remain in School</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Sentinel!$B$9:$T$9</c:f>
              <c:numCache>
                <c:formatCode>General</c:formatCode>
                <c:ptCount val="19"/>
                <c:pt idx="0">
                  <c:v>304</c:v>
                </c:pt>
                <c:pt idx="1">
                  <c:v>298</c:v>
                </c:pt>
                <c:pt idx="2">
                  <c:v>291</c:v>
                </c:pt>
                <c:pt idx="3">
                  <c:v>3</c:v>
                </c:pt>
                <c:pt idx="5">
                  <c:v>302</c:v>
                </c:pt>
                <c:pt idx="6">
                  <c:v>303</c:v>
                </c:pt>
                <c:pt idx="7">
                  <c:v>277</c:v>
                </c:pt>
                <c:pt idx="8">
                  <c:v>12</c:v>
                </c:pt>
                <c:pt idx="10">
                  <c:v>281</c:v>
                </c:pt>
                <c:pt idx="11">
                  <c:v>285</c:v>
                </c:pt>
                <c:pt idx="12">
                  <c:v>260</c:v>
                </c:pt>
                <c:pt idx="13">
                  <c:v>3</c:v>
                </c:pt>
                <c:pt idx="15">
                  <c:v>325</c:v>
                </c:pt>
                <c:pt idx="16">
                  <c:v>298</c:v>
                </c:pt>
                <c:pt idx="17">
                  <c:v>300</c:v>
                </c:pt>
                <c:pt idx="18">
                  <c:v>4</c:v>
                </c:pt>
              </c:numCache>
            </c:numRef>
          </c:val>
          <c:extLst>
            <c:ext xmlns:c16="http://schemas.microsoft.com/office/drawing/2014/chart" uri="{C3380CC4-5D6E-409C-BE32-E72D297353CC}">
              <c16:uniqueId val="{00000007-5384-E143-9AE2-FADCDF026052}"/>
            </c:ext>
          </c:extLst>
        </c:ser>
        <c:ser>
          <c:idx val="8"/>
          <c:order val="8"/>
          <c:tx>
            <c:strRef>
              <c:f>Sentinel!$A$10</c:f>
              <c:strCache>
                <c:ptCount val="1"/>
                <c:pt idx="0">
                  <c:v>Graduation Rate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Sentinel!$B$1:$T$1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Sentinel!$B$10:$T$10</c:f>
              <c:numCache>
                <c:formatCode>General</c:formatCode>
                <c:ptCount val="19"/>
                <c:pt idx="0">
                  <c:v>0</c:v>
                </c:pt>
                <c:pt idx="1">
                  <c:v>0</c:v>
                </c:pt>
                <c:pt idx="2">
                  <c:v>0</c:v>
                </c:pt>
                <c:pt idx="3" formatCode="0.00%">
                  <c:v>0.83040000000000003</c:v>
                </c:pt>
                <c:pt idx="5">
                  <c:v>0</c:v>
                </c:pt>
                <c:pt idx="6">
                  <c:v>0</c:v>
                </c:pt>
                <c:pt idx="7">
                  <c:v>0</c:v>
                </c:pt>
                <c:pt idx="8" formatCode="0.00%">
                  <c:v>0.79020000000000001</c:v>
                </c:pt>
                <c:pt idx="10">
                  <c:v>0</c:v>
                </c:pt>
                <c:pt idx="11">
                  <c:v>0</c:v>
                </c:pt>
                <c:pt idx="12">
                  <c:v>0</c:v>
                </c:pt>
                <c:pt idx="13" formatCode="0.00%">
                  <c:v>0.82320000000000004</c:v>
                </c:pt>
                <c:pt idx="15">
                  <c:v>0</c:v>
                </c:pt>
                <c:pt idx="16">
                  <c:v>0</c:v>
                </c:pt>
                <c:pt idx="17">
                  <c:v>0</c:v>
                </c:pt>
                <c:pt idx="18" formatCode="0.00%">
                  <c:v>0.85340000000000005</c:v>
                </c:pt>
              </c:numCache>
            </c:numRef>
          </c:val>
          <c:extLst>
            <c:ext xmlns:c16="http://schemas.microsoft.com/office/drawing/2014/chart" uri="{C3380CC4-5D6E-409C-BE32-E72D297353CC}">
              <c16:uniqueId val="{00000008-5384-E143-9AE2-FADCDF026052}"/>
            </c:ext>
          </c:extLst>
        </c:ser>
        <c:dLbls>
          <c:dLblPos val="ctr"/>
          <c:showLegendKey val="0"/>
          <c:showVal val="1"/>
          <c:showCatName val="0"/>
          <c:showSerName val="0"/>
          <c:showPercent val="0"/>
          <c:showBubbleSize val="0"/>
        </c:dLbls>
        <c:gapWidth val="150"/>
        <c:overlap val="100"/>
        <c:axId val="10994991"/>
        <c:axId val="10996639"/>
      </c:barChart>
      <c:catAx>
        <c:axId val="109949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96639"/>
        <c:crosses val="autoZero"/>
        <c:auto val="1"/>
        <c:lblAlgn val="ctr"/>
        <c:lblOffset val="100"/>
        <c:noMultiLvlLbl val="0"/>
      </c:catAx>
      <c:valAx>
        <c:axId val="1099663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9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Seeley-Swan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'Seeley-Swan'!$A$2</c:f>
              <c:strCache>
                <c:ptCount val="1"/>
                <c:pt idx="0">
                  <c:v>Cohort Start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'Seeley-Swan'!$B$2:$T$2</c:f>
              <c:numCache>
                <c:formatCode>General</c:formatCode>
                <c:ptCount val="19"/>
                <c:pt idx="0">
                  <c:v>0</c:v>
                </c:pt>
                <c:pt idx="1">
                  <c:v>24</c:v>
                </c:pt>
                <c:pt idx="2">
                  <c:v>21</c:v>
                </c:pt>
                <c:pt idx="3">
                  <c:v>26</c:v>
                </c:pt>
                <c:pt idx="5">
                  <c:v>0</c:v>
                </c:pt>
                <c:pt idx="6">
                  <c:v>30</c:v>
                </c:pt>
                <c:pt idx="7">
                  <c:v>26</c:v>
                </c:pt>
                <c:pt idx="8">
                  <c:v>25</c:v>
                </c:pt>
                <c:pt idx="10">
                  <c:v>0</c:v>
                </c:pt>
                <c:pt idx="11">
                  <c:v>24</c:v>
                </c:pt>
                <c:pt idx="12">
                  <c:v>26</c:v>
                </c:pt>
                <c:pt idx="13">
                  <c:v>24</c:v>
                </c:pt>
                <c:pt idx="15">
                  <c:v>0</c:v>
                </c:pt>
                <c:pt idx="16">
                  <c:v>18</c:v>
                </c:pt>
                <c:pt idx="17">
                  <c:v>20</c:v>
                </c:pt>
                <c:pt idx="18">
                  <c:v>20</c:v>
                </c:pt>
              </c:numCache>
            </c:numRef>
          </c:val>
          <c:extLst>
            <c:ext xmlns:c16="http://schemas.microsoft.com/office/drawing/2014/chart" uri="{C3380CC4-5D6E-409C-BE32-E72D297353CC}">
              <c16:uniqueId val="{00000000-3E23-AC4D-AC91-2038F9304196}"/>
            </c:ext>
          </c:extLst>
        </c:ser>
        <c:ser>
          <c:idx val="1"/>
          <c:order val="1"/>
          <c:tx>
            <c:strRef>
              <c:f>'Seeley-Swan'!$A$3</c:f>
              <c:strCache>
                <c:ptCount val="1"/>
                <c:pt idx="0">
                  <c:v>Transfer 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'Seeley-Swan'!$B$3:$T$3</c:f>
              <c:numCache>
                <c:formatCode>General</c:formatCode>
                <c:ptCount val="19"/>
                <c:pt idx="0">
                  <c:v>26</c:v>
                </c:pt>
                <c:pt idx="1">
                  <c:v>0</c:v>
                </c:pt>
                <c:pt idx="2">
                  <c:v>5</c:v>
                </c:pt>
                <c:pt idx="3">
                  <c:v>3</c:v>
                </c:pt>
                <c:pt idx="5">
                  <c:v>32</c:v>
                </c:pt>
                <c:pt idx="6">
                  <c:v>1</c:v>
                </c:pt>
                <c:pt idx="7">
                  <c:v>1</c:v>
                </c:pt>
                <c:pt idx="8">
                  <c:v>3</c:v>
                </c:pt>
                <c:pt idx="10">
                  <c:v>25</c:v>
                </c:pt>
                <c:pt idx="11">
                  <c:v>4</c:v>
                </c:pt>
                <c:pt idx="12">
                  <c:v>1</c:v>
                </c:pt>
                <c:pt idx="13">
                  <c:v>1</c:v>
                </c:pt>
                <c:pt idx="15">
                  <c:v>25</c:v>
                </c:pt>
                <c:pt idx="16">
                  <c:v>2</c:v>
                </c:pt>
                <c:pt idx="17">
                  <c:v>1</c:v>
                </c:pt>
                <c:pt idx="18">
                  <c:v>3</c:v>
                </c:pt>
              </c:numCache>
            </c:numRef>
          </c:val>
          <c:extLst>
            <c:ext xmlns:c16="http://schemas.microsoft.com/office/drawing/2014/chart" uri="{C3380CC4-5D6E-409C-BE32-E72D297353CC}">
              <c16:uniqueId val="{00000001-3E23-AC4D-AC91-2038F9304196}"/>
            </c:ext>
          </c:extLst>
        </c:ser>
        <c:ser>
          <c:idx val="2"/>
          <c:order val="2"/>
          <c:tx>
            <c:strRef>
              <c:f>'Seeley-Swan'!$A$4</c:f>
              <c:strCache>
                <c:ptCount val="1"/>
                <c:pt idx="0">
                  <c:v>Transfer Out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'Seeley-Swan'!$B$4:$T$4</c:f>
              <c:numCache>
                <c:formatCode>General</c:formatCode>
                <c:ptCount val="19"/>
                <c:pt idx="0">
                  <c:v>2</c:v>
                </c:pt>
                <c:pt idx="1">
                  <c:v>3</c:v>
                </c:pt>
                <c:pt idx="2">
                  <c:v>0</c:v>
                </c:pt>
                <c:pt idx="3">
                  <c:v>2</c:v>
                </c:pt>
                <c:pt idx="5">
                  <c:v>2</c:v>
                </c:pt>
                <c:pt idx="6">
                  <c:v>5</c:v>
                </c:pt>
                <c:pt idx="7">
                  <c:v>2</c:v>
                </c:pt>
                <c:pt idx="8">
                  <c:v>0</c:v>
                </c:pt>
                <c:pt idx="10">
                  <c:v>1</c:v>
                </c:pt>
                <c:pt idx="11">
                  <c:v>2</c:v>
                </c:pt>
                <c:pt idx="12">
                  <c:v>3</c:v>
                </c:pt>
                <c:pt idx="13">
                  <c:v>0</c:v>
                </c:pt>
                <c:pt idx="15">
                  <c:v>7</c:v>
                </c:pt>
                <c:pt idx="16">
                  <c:v>0</c:v>
                </c:pt>
                <c:pt idx="17">
                  <c:v>1</c:v>
                </c:pt>
                <c:pt idx="18">
                  <c:v>0</c:v>
                </c:pt>
              </c:numCache>
            </c:numRef>
          </c:val>
          <c:extLst>
            <c:ext xmlns:c16="http://schemas.microsoft.com/office/drawing/2014/chart" uri="{C3380CC4-5D6E-409C-BE32-E72D297353CC}">
              <c16:uniqueId val="{00000002-3E23-AC4D-AC91-2038F9304196}"/>
            </c:ext>
          </c:extLst>
        </c:ser>
        <c:ser>
          <c:idx val="3"/>
          <c:order val="3"/>
          <c:tx>
            <c:strRef>
              <c:f>'Seeley-Swan'!$A$5</c:f>
              <c:strCache>
                <c:ptCount val="1"/>
                <c:pt idx="0">
                  <c:v>Other Deduction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'Seeley-Swan'!$B$5:$T$5</c:f>
              <c:numCache>
                <c:formatCode>General</c:formatCode>
                <c:ptCount val="19"/>
                <c:pt idx="0">
                  <c:v>0</c:v>
                </c:pt>
                <c:pt idx="1">
                  <c:v>0</c:v>
                </c:pt>
                <c:pt idx="2">
                  <c:v>0</c:v>
                </c:pt>
                <c:pt idx="3">
                  <c:v>0</c:v>
                </c:pt>
                <c:pt idx="5">
                  <c:v>0</c:v>
                </c:pt>
                <c:pt idx="6">
                  <c:v>0</c:v>
                </c:pt>
                <c:pt idx="7">
                  <c:v>0</c:v>
                </c:pt>
                <c:pt idx="8">
                  <c:v>0</c:v>
                </c:pt>
                <c:pt idx="10">
                  <c:v>0</c:v>
                </c:pt>
                <c:pt idx="11">
                  <c:v>0</c:v>
                </c:pt>
                <c:pt idx="12">
                  <c:v>0</c:v>
                </c:pt>
                <c:pt idx="13">
                  <c:v>0</c:v>
                </c:pt>
                <c:pt idx="15">
                  <c:v>0</c:v>
                </c:pt>
                <c:pt idx="16">
                  <c:v>0</c:v>
                </c:pt>
                <c:pt idx="17">
                  <c:v>0</c:v>
                </c:pt>
                <c:pt idx="18">
                  <c:v>0</c:v>
                </c:pt>
              </c:numCache>
            </c:numRef>
          </c:val>
          <c:extLst>
            <c:ext xmlns:c16="http://schemas.microsoft.com/office/drawing/2014/chart" uri="{C3380CC4-5D6E-409C-BE32-E72D297353CC}">
              <c16:uniqueId val="{00000003-3E23-AC4D-AC91-2038F9304196}"/>
            </c:ext>
          </c:extLst>
        </c:ser>
        <c:ser>
          <c:idx val="4"/>
          <c:order val="4"/>
          <c:tx>
            <c:strRef>
              <c:f>'Seeley-Swan'!$A$6</c:f>
              <c:strCache>
                <c:ptCount val="1"/>
                <c:pt idx="0">
                  <c:v>Cohort End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'Seeley-Swan'!$B$6:$T$6</c:f>
              <c:numCache>
                <c:formatCode>General</c:formatCode>
                <c:ptCount val="19"/>
                <c:pt idx="0">
                  <c:v>24</c:v>
                </c:pt>
                <c:pt idx="1">
                  <c:v>21</c:v>
                </c:pt>
                <c:pt idx="2">
                  <c:v>26</c:v>
                </c:pt>
                <c:pt idx="3">
                  <c:v>27</c:v>
                </c:pt>
                <c:pt idx="5">
                  <c:v>30</c:v>
                </c:pt>
                <c:pt idx="6">
                  <c:v>26</c:v>
                </c:pt>
                <c:pt idx="7">
                  <c:v>25</c:v>
                </c:pt>
                <c:pt idx="8">
                  <c:v>28</c:v>
                </c:pt>
                <c:pt idx="10">
                  <c:v>24</c:v>
                </c:pt>
                <c:pt idx="11">
                  <c:v>26</c:v>
                </c:pt>
                <c:pt idx="12">
                  <c:v>24</c:v>
                </c:pt>
                <c:pt idx="13">
                  <c:v>25</c:v>
                </c:pt>
                <c:pt idx="15">
                  <c:v>18</c:v>
                </c:pt>
                <c:pt idx="16">
                  <c:v>20</c:v>
                </c:pt>
                <c:pt idx="17">
                  <c:v>20</c:v>
                </c:pt>
                <c:pt idx="18">
                  <c:v>23</c:v>
                </c:pt>
              </c:numCache>
            </c:numRef>
          </c:val>
          <c:extLst>
            <c:ext xmlns:c16="http://schemas.microsoft.com/office/drawing/2014/chart" uri="{C3380CC4-5D6E-409C-BE32-E72D297353CC}">
              <c16:uniqueId val="{00000004-3E23-AC4D-AC91-2038F9304196}"/>
            </c:ext>
          </c:extLst>
        </c:ser>
        <c:ser>
          <c:idx val="5"/>
          <c:order val="5"/>
          <c:tx>
            <c:strRef>
              <c:f>'Seeley-Swan'!$A$7</c:f>
              <c:strCache>
                <c:ptCount val="1"/>
                <c:pt idx="0">
                  <c:v>Graduates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'Seeley-Swan'!$B$7:$T$7</c:f>
              <c:numCache>
                <c:formatCode>General</c:formatCode>
                <c:ptCount val="19"/>
                <c:pt idx="0">
                  <c:v>0</c:v>
                </c:pt>
                <c:pt idx="1">
                  <c:v>0</c:v>
                </c:pt>
                <c:pt idx="2">
                  <c:v>0</c:v>
                </c:pt>
                <c:pt idx="3">
                  <c:v>26</c:v>
                </c:pt>
                <c:pt idx="5">
                  <c:v>0</c:v>
                </c:pt>
                <c:pt idx="6">
                  <c:v>0</c:v>
                </c:pt>
                <c:pt idx="7">
                  <c:v>0</c:v>
                </c:pt>
                <c:pt idx="8">
                  <c:v>27</c:v>
                </c:pt>
                <c:pt idx="10">
                  <c:v>0</c:v>
                </c:pt>
                <c:pt idx="11">
                  <c:v>0</c:v>
                </c:pt>
                <c:pt idx="12">
                  <c:v>1</c:v>
                </c:pt>
                <c:pt idx="13">
                  <c:v>19</c:v>
                </c:pt>
                <c:pt idx="15">
                  <c:v>0</c:v>
                </c:pt>
                <c:pt idx="16">
                  <c:v>0</c:v>
                </c:pt>
                <c:pt idx="17">
                  <c:v>0</c:v>
                </c:pt>
                <c:pt idx="18">
                  <c:v>19</c:v>
                </c:pt>
              </c:numCache>
            </c:numRef>
          </c:val>
          <c:extLst>
            <c:ext xmlns:c16="http://schemas.microsoft.com/office/drawing/2014/chart" uri="{C3380CC4-5D6E-409C-BE32-E72D297353CC}">
              <c16:uniqueId val="{00000005-3E23-AC4D-AC91-2038F9304196}"/>
            </c:ext>
          </c:extLst>
        </c:ser>
        <c:ser>
          <c:idx val="6"/>
          <c:order val="6"/>
          <c:tx>
            <c:strRef>
              <c:f>'Seeley-Swan'!$A$8</c:f>
              <c:strCache>
                <c:ptCount val="1"/>
                <c:pt idx="0">
                  <c:v>Dropouts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'Seeley-Swan'!$B$8:$T$8</c:f>
              <c:numCache>
                <c:formatCode>General</c:formatCode>
                <c:ptCount val="19"/>
                <c:pt idx="0">
                  <c:v>0</c:v>
                </c:pt>
                <c:pt idx="1">
                  <c:v>0</c:v>
                </c:pt>
                <c:pt idx="2">
                  <c:v>0</c:v>
                </c:pt>
                <c:pt idx="3">
                  <c:v>0</c:v>
                </c:pt>
                <c:pt idx="5">
                  <c:v>0</c:v>
                </c:pt>
                <c:pt idx="6">
                  <c:v>0</c:v>
                </c:pt>
                <c:pt idx="7">
                  <c:v>1</c:v>
                </c:pt>
                <c:pt idx="8">
                  <c:v>0</c:v>
                </c:pt>
                <c:pt idx="10">
                  <c:v>2</c:v>
                </c:pt>
                <c:pt idx="11">
                  <c:v>1</c:v>
                </c:pt>
                <c:pt idx="12">
                  <c:v>0</c:v>
                </c:pt>
                <c:pt idx="13">
                  <c:v>0</c:v>
                </c:pt>
                <c:pt idx="15">
                  <c:v>1</c:v>
                </c:pt>
                <c:pt idx="16">
                  <c:v>1</c:v>
                </c:pt>
                <c:pt idx="17">
                  <c:v>1</c:v>
                </c:pt>
                <c:pt idx="18">
                  <c:v>0</c:v>
                </c:pt>
              </c:numCache>
            </c:numRef>
          </c:val>
          <c:extLst>
            <c:ext xmlns:c16="http://schemas.microsoft.com/office/drawing/2014/chart" uri="{C3380CC4-5D6E-409C-BE32-E72D297353CC}">
              <c16:uniqueId val="{00000006-3E23-AC4D-AC91-2038F9304196}"/>
            </c:ext>
          </c:extLst>
        </c:ser>
        <c:ser>
          <c:idx val="7"/>
          <c:order val="7"/>
          <c:tx>
            <c:strRef>
              <c:f>'Seeley-Swan'!$A$9</c:f>
              <c:strCache>
                <c:ptCount val="1"/>
                <c:pt idx="0">
                  <c:v>Remain in School</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'Seeley-Swan'!$B$9:$T$9</c:f>
              <c:numCache>
                <c:formatCode>General</c:formatCode>
                <c:ptCount val="19"/>
                <c:pt idx="0">
                  <c:v>24</c:v>
                </c:pt>
                <c:pt idx="1">
                  <c:v>21</c:v>
                </c:pt>
                <c:pt idx="2">
                  <c:v>26</c:v>
                </c:pt>
                <c:pt idx="3">
                  <c:v>1</c:v>
                </c:pt>
                <c:pt idx="5">
                  <c:v>30</c:v>
                </c:pt>
                <c:pt idx="6">
                  <c:v>26</c:v>
                </c:pt>
                <c:pt idx="7">
                  <c:v>24</c:v>
                </c:pt>
                <c:pt idx="8">
                  <c:v>0</c:v>
                </c:pt>
                <c:pt idx="10">
                  <c:v>22</c:v>
                </c:pt>
                <c:pt idx="11">
                  <c:v>23</c:v>
                </c:pt>
                <c:pt idx="12">
                  <c:v>20</c:v>
                </c:pt>
                <c:pt idx="13">
                  <c:v>2</c:v>
                </c:pt>
                <c:pt idx="15">
                  <c:v>17</c:v>
                </c:pt>
                <c:pt idx="16">
                  <c:v>18</c:v>
                </c:pt>
                <c:pt idx="17">
                  <c:v>17</c:v>
                </c:pt>
                <c:pt idx="18">
                  <c:v>1</c:v>
                </c:pt>
              </c:numCache>
            </c:numRef>
          </c:val>
          <c:extLst>
            <c:ext xmlns:c16="http://schemas.microsoft.com/office/drawing/2014/chart" uri="{C3380CC4-5D6E-409C-BE32-E72D297353CC}">
              <c16:uniqueId val="{00000007-3E23-AC4D-AC91-2038F9304196}"/>
            </c:ext>
          </c:extLst>
        </c:ser>
        <c:ser>
          <c:idx val="8"/>
          <c:order val="8"/>
          <c:tx>
            <c:strRef>
              <c:f>'Seeley-Swan'!$A$10</c:f>
              <c:strCache>
                <c:ptCount val="1"/>
                <c:pt idx="0">
                  <c:v>Graduation Rate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'Seeley-Swan'!$B$1:$T$1</c:f>
              <c:strCache>
                <c:ptCount val="19"/>
                <c:pt idx="0">
                  <c:v>Year 1</c:v>
                </c:pt>
                <c:pt idx="1">
                  <c:v>Year 2</c:v>
                </c:pt>
                <c:pt idx="2">
                  <c:v>Year 3</c:v>
                </c:pt>
                <c:pt idx="3">
                  <c:v>Year 4</c:v>
                </c:pt>
                <c:pt idx="4">
                  <c:v>2019</c:v>
                </c:pt>
                <c:pt idx="5">
                  <c:v>Year 1</c:v>
                </c:pt>
                <c:pt idx="6">
                  <c:v>Year 2</c:v>
                </c:pt>
                <c:pt idx="7">
                  <c:v>Year 3</c:v>
                </c:pt>
                <c:pt idx="8">
                  <c:v>Year 4</c:v>
                </c:pt>
                <c:pt idx="9">
                  <c:v>2020</c:v>
                </c:pt>
                <c:pt idx="10">
                  <c:v>Year 1</c:v>
                </c:pt>
                <c:pt idx="11">
                  <c:v>Year 2</c:v>
                </c:pt>
                <c:pt idx="12">
                  <c:v>Year 3</c:v>
                </c:pt>
                <c:pt idx="13">
                  <c:v>Year 4</c:v>
                </c:pt>
                <c:pt idx="14">
                  <c:v>2021</c:v>
                </c:pt>
                <c:pt idx="15">
                  <c:v>Year 1</c:v>
                </c:pt>
                <c:pt idx="16">
                  <c:v>Year 2</c:v>
                </c:pt>
                <c:pt idx="17">
                  <c:v>Year 3</c:v>
                </c:pt>
                <c:pt idx="18">
                  <c:v>Year 4</c:v>
                </c:pt>
              </c:strCache>
            </c:strRef>
          </c:cat>
          <c:val>
            <c:numRef>
              <c:f>'Seeley-Swan'!$B$10:$T$10</c:f>
              <c:numCache>
                <c:formatCode>General</c:formatCode>
                <c:ptCount val="19"/>
                <c:pt idx="0">
                  <c:v>0</c:v>
                </c:pt>
                <c:pt idx="1">
                  <c:v>0</c:v>
                </c:pt>
                <c:pt idx="2">
                  <c:v>0</c:v>
                </c:pt>
                <c:pt idx="3" formatCode="0.00%">
                  <c:v>0.96299999999999997</c:v>
                </c:pt>
                <c:pt idx="5">
                  <c:v>0</c:v>
                </c:pt>
                <c:pt idx="6">
                  <c:v>0</c:v>
                </c:pt>
                <c:pt idx="7">
                  <c:v>0</c:v>
                </c:pt>
                <c:pt idx="8" formatCode="0.00%">
                  <c:v>0.96430000000000005</c:v>
                </c:pt>
                <c:pt idx="10">
                  <c:v>0</c:v>
                </c:pt>
                <c:pt idx="11">
                  <c:v>0</c:v>
                </c:pt>
                <c:pt idx="12">
                  <c:v>0</c:v>
                </c:pt>
                <c:pt idx="13" formatCode="0.00%">
                  <c:v>0.8</c:v>
                </c:pt>
                <c:pt idx="15">
                  <c:v>0</c:v>
                </c:pt>
                <c:pt idx="16">
                  <c:v>0</c:v>
                </c:pt>
                <c:pt idx="17">
                  <c:v>0</c:v>
                </c:pt>
                <c:pt idx="18" formatCode="0.00%">
                  <c:v>0.82609999999999995</c:v>
                </c:pt>
              </c:numCache>
            </c:numRef>
          </c:val>
          <c:extLst>
            <c:ext xmlns:c16="http://schemas.microsoft.com/office/drawing/2014/chart" uri="{C3380CC4-5D6E-409C-BE32-E72D297353CC}">
              <c16:uniqueId val="{00000008-3E23-AC4D-AC91-2038F9304196}"/>
            </c:ext>
          </c:extLst>
        </c:ser>
        <c:dLbls>
          <c:dLblPos val="ctr"/>
          <c:showLegendKey val="0"/>
          <c:showVal val="1"/>
          <c:showCatName val="0"/>
          <c:showSerName val="0"/>
          <c:showPercent val="0"/>
          <c:showBubbleSize val="0"/>
        </c:dLbls>
        <c:gapWidth val="150"/>
        <c:overlap val="100"/>
        <c:axId val="2147391248"/>
        <c:axId val="2147359936"/>
      </c:barChart>
      <c:catAx>
        <c:axId val="21473912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7359936"/>
        <c:crosses val="autoZero"/>
        <c:auto val="1"/>
        <c:lblAlgn val="ctr"/>
        <c:lblOffset val="100"/>
        <c:noMultiLvlLbl val="0"/>
      </c:catAx>
      <c:valAx>
        <c:axId val="2147359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739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6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3324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625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043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4671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4808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81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0978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2683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541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4/17/22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5993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4/17/22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176392241"/>
      </p:ext>
    </p:extLst>
  </p:cSld>
  <p:clrMap bg1="dk1" tx1="lt1" bg2="dk2" tx2="lt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2627F-76D6-D44B-93F4-421782B59CD2}"/>
              </a:ext>
            </a:extLst>
          </p:cNvPr>
          <p:cNvSpPr>
            <a:spLocks noGrp="1"/>
          </p:cNvSpPr>
          <p:nvPr>
            <p:ph type="ctrTitle"/>
          </p:nvPr>
        </p:nvSpPr>
        <p:spPr>
          <a:xfrm>
            <a:off x="1088569" y="2286000"/>
            <a:ext cx="3936275" cy="1351706"/>
          </a:xfrm>
        </p:spPr>
        <p:txBody>
          <a:bodyPr anchor="b">
            <a:normAutofit/>
          </a:bodyPr>
          <a:lstStyle/>
          <a:p>
            <a:pPr algn="ctr">
              <a:lnSpc>
                <a:spcPct val="110000"/>
              </a:lnSpc>
            </a:pPr>
            <a:r>
              <a:rPr lang="en-US" sz="1500" dirty="0"/>
              <a:t>Graduation Rates and Property Taxes in Montana Impacting Accessibility to Education</a:t>
            </a:r>
          </a:p>
        </p:txBody>
      </p:sp>
      <p:sp>
        <p:nvSpPr>
          <p:cNvPr id="3" name="Subtitle 2">
            <a:extLst>
              <a:ext uri="{FF2B5EF4-FFF2-40B4-BE49-F238E27FC236}">
                <a16:creationId xmlns:a16="http://schemas.microsoft.com/office/drawing/2014/main" id="{3033E6EB-9BA7-914C-B0DA-B513591728A5}"/>
              </a:ext>
            </a:extLst>
          </p:cNvPr>
          <p:cNvSpPr>
            <a:spLocks noGrp="1"/>
          </p:cNvSpPr>
          <p:nvPr>
            <p:ph type="subTitle" idx="1"/>
          </p:nvPr>
        </p:nvSpPr>
        <p:spPr>
          <a:xfrm>
            <a:off x="1524000" y="4249360"/>
            <a:ext cx="3048000" cy="877585"/>
          </a:xfrm>
        </p:spPr>
        <p:txBody>
          <a:bodyPr>
            <a:normAutofit/>
          </a:bodyPr>
          <a:lstStyle/>
          <a:p>
            <a:pPr algn="ctr"/>
            <a:r>
              <a:rPr lang="en-US"/>
              <a:t>By Abigail Robideaux</a:t>
            </a:r>
          </a:p>
        </p:txBody>
      </p:sp>
      <p:pic>
        <p:nvPicPr>
          <p:cNvPr id="4" name="Picture 3">
            <a:extLst>
              <a:ext uri="{FF2B5EF4-FFF2-40B4-BE49-F238E27FC236}">
                <a16:creationId xmlns:a16="http://schemas.microsoft.com/office/drawing/2014/main" id="{67376F14-FD42-BBEA-10BF-026799048A57}"/>
              </a:ext>
            </a:extLst>
          </p:cNvPr>
          <p:cNvPicPr>
            <a:picLocks noChangeAspect="1"/>
          </p:cNvPicPr>
          <p:nvPr/>
        </p:nvPicPr>
        <p:blipFill rotWithShape="1">
          <a:blip r:embed="rId2">
            <a:alphaModFix/>
          </a:blip>
          <a:srcRect l="51555" r="1" b="1"/>
          <a:stretch/>
        </p:blipFill>
        <p:spPr>
          <a:xfrm>
            <a:off x="6096000" y="-2357"/>
            <a:ext cx="6096000" cy="6858000"/>
          </a:xfrm>
          <a:prstGeom prst="rect">
            <a:avLst/>
          </a:prstGeom>
        </p:spPr>
      </p:pic>
      <p:cxnSp>
        <p:nvCxnSpPr>
          <p:cNvPr id="15" name="Straight Connector 14">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389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9" y="-786"/>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F7D36-1A59-D742-A3D2-672D2AF15557}"/>
              </a:ext>
            </a:extLst>
          </p:cNvPr>
          <p:cNvSpPr>
            <a:spLocks noGrp="1"/>
          </p:cNvSpPr>
          <p:nvPr>
            <p:ph type="title"/>
          </p:nvPr>
        </p:nvSpPr>
        <p:spPr>
          <a:xfrm>
            <a:off x="1088569" y="2286000"/>
            <a:ext cx="3936275" cy="1351706"/>
          </a:xfrm>
        </p:spPr>
        <p:txBody>
          <a:bodyPr vert="horz" lIns="91440" tIns="45720" rIns="91440" bIns="45720" rtlCol="0" anchor="b">
            <a:normAutofit/>
          </a:bodyPr>
          <a:lstStyle/>
          <a:p>
            <a:pPr algn="ctr"/>
            <a:r>
              <a:rPr lang="en-US" dirty="0"/>
              <a:t>Montana Property Tax</a:t>
            </a:r>
          </a:p>
        </p:txBody>
      </p:sp>
      <p:pic>
        <p:nvPicPr>
          <p:cNvPr id="5" name="Content Placeholder 4" descr="Chart, bar chart&#10;&#10;Description automatically generated">
            <a:extLst>
              <a:ext uri="{FF2B5EF4-FFF2-40B4-BE49-F238E27FC236}">
                <a16:creationId xmlns:a16="http://schemas.microsoft.com/office/drawing/2014/main" id="{C82F1D77-9A29-FD4E-9E6A-7CDF27AA504C}"/>
              </a:ext>
            </a:extLst>
          </p:cNvPr>
          <p:cNvPicPr>
            <a:picLocks noGrp="1" noChangeAspect="1"/>
          </p:cNvPicPr>
          <p:nvPr>
            <p:ph idx="1"/>
          </p:nvPr>
        </p:nvPicPr>
        <p:blipFill>
          <a:blip r:embed="rId2">
            <a:alphaModFix/>
          </a:blip>
          <a:stretch>
            <a:fillRect/>
          </a:stretch>
        </p:blipFill>
        <p:spPr>
          <a:xfrm>
            <a:off x="6858000" y="1714501"/>
            <a:ext cx="4572000" cy="3429000"/>
          </a:xfrm>
          <a:prstGeom prst="rect">
            <a:avLst/>
          </a:prstGeom>
        </p:spPr>
      </p:pic>
      <p:cxnSp>
        <p:nvCxnSpPr>
          <p:cNvPr id="18" name="Straight Connector 17">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3770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E75E-3129-6D45-BAEC-AA06A219BE58}"/>
              </a:ext>
            </a:extLst>
          </p:cNvPr>
          <p:cNvSpPr>
            <a:spLocks noGrp="1"/>
          </p:cNvSpPr>
          <p:nvPr>
            <p:ph type="title"/>
          </p:nvPr>
        </p:nvSpPr>
        <p:spPr>
          <a:xfrm>
            <a:off x="1862341" y="576263"/>
            <a:ext cx="8467317" cy="857559"/>
          </a:xfrm>
        </p:spPr>
        <p:txBody>
          <a:bodyPr/>
          <a:lstStyle/>
          <a:p>
            <a:r>
              <a:rPr lang="en-US" dirty="0"/>
              <a:t>Property Taxes turning into funding</a:t>
            </a:r>
          </a:p>
        </p:txBody>
      </p:sp>
      <p:pic>
        <p:nvPicPr>
          <p:cNvPr id="5" name="Content Placeholder 4" descr="Chart, bar chart&#10;&#10;Description automatically generated">
            <a:extLst>
              <a:ext uri="{FF2B5EF4-FFF2-40B4-BE49-F238E27FC236}">
                <a16:creationId xmlns:a16="http://schemas.microsoft.com/office/drawing/2014/main" id="{A99E61B3-EB3F-C24B-B909-ACC7267804B6}"/>
              </a:ext>
            </a:extLst>
          </p:cNvPr>
          <p:cNvPicPr>
            <a:picLocks noGrp="1" noChangeAspect="1"/>
          </p:cNvPicPr>
          <p:nvPr>
            <p:ph idx="1"/>
          </p:nvPr>
        </p:nvPicPr>
        <p:blipFill>
          <a:blip r:embed="rId2"/>
          <a:stretch>
            <a:fillRect/>
          </a:stretch>
        </p:blipFill>
        <p:spPr>
          <a:xfrm>
            <a:off x="2021416" y="2208847"/>
            <a:ext cx="8149166" cy="3810000"/>
          </a:xfrm>
        </p:spPr>
      </p:pic>
    </p:spTree>
    <p:extLst>
      <p:ext uri="{BB962C8B-B14F-4D97-AF65-F5344CB8AC3E}">
        <p14:creationId xmlns:p14="http://schemas.microsoft.com/office/powerpoint/2010/main" val="274085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7B812C-3070-452B-83FE-78736A499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6064C-D307-BF49-B983-19A5DB7C536A}"/>
              </a:ext>
            </a:extLst>
          </p:cNvPr>
          <p:cNvSpPr>
            <a:spLocks noGrp="1"/>
          </p:cNvSpPr>
          <p:nvPr>
            <p:ph type="title"/>
          </p:nvPr>
        </p:nvSpPr>
        <p:spPr>
          <a:xfrm>
            <a:off x="1143000" y="2097740"/>
            <a:ext cx="3810000" cy="1582719"/>
          </a:xfrm>
        </p:spPr>
        <p:txBody>
          <a:bodyPr vert="horz" lIns="91440" tIns="45720" rIns="91440" bIns="45720" rtlCol="0" anchor="b">
            <a:normAutofit fontScale="90000"/>
          </a:bodyPr>
          <a:lstStyle/>
          <a:p>
            <a:pPr algn="ctr"/>
            <a:r>
              <a:rPr lang="en-US" dirty="0">
                <a:solidFill>
                  <a:schemeClr val="bg1"/>
                </a:solidFill>
              </a:rPr>
              <a:t>Changes in Property tax over time</a:t>
            </a:r>
          </a:p>
        </p:txBody>
      </p:sp>
      <p:pic>
        <p:nvPicPr>
          <p:cNvPr id="5" name="Content Placeholder 4" descr="Chart, bar chart, waterfall chart&#10;&#10;Description automatically generated">
            <a:extLst>
              <a:ext uri="{FF2B5EF4-FFF2-40B4-BE49-F238E27FC236}">
                <a16:creationId xmlns:a16="http://schemas.microsoft.com/office/drawing/2014/main" id="{FA3C9366-BD6F-9745-BBB3-CD0CB8C7762F}"/>
              </a:ext>
            </a:extLst>
          </p:cNvPr>
          <p:cNvPicPr>
            <a:picLocks noGrp="1" noChangeAspect="1"/>
          </p:cNvPicPr>
          <p:nvPr>
            <p:ph idx="1"/>
          </p:nvPr>
        </p:nvPicPr>
        <p:blipFill>
          <a:blip r:embed="rId2"/>
          <a:stretch>
            <a:fillRect/>
          </a:stretch>
        </p:blipFill>
        <p:spPr>
          <a:xfrm>
            <a:off x="6096000" y="1464579"/>
            <a:ext cx="5345365" cy="3928842"/>
          </a:xfrm>
          <a:prstGeom prst="rect">
            <a:avLst/>
          </a:prstGeom>
        </p:spPr>
      </p:pic>
      <p:cxnSp>
        <p:nvCxnSpPr>
          <p:cNvPr id="16" name="Straight Connector 15">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8928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4988CAF-5172-8845-8349-0E079138F028}"/>
              </a:ext>
            </a:extLst>
          </p:cNvPr>
          <p:cNvGraphicFramePr>
            <a:graphicFrameLocks/>
          </p:cNvGraphicFramePr>
          <p:nvPr>
            <p:extLst>
              <p:ext uri="{D42A27DB-BD31-4B8C-83A1-F6EECF244321}">
                <p14:modId xmlns:p14="http://schemas.microsoft.com/office/powerpoint/2010/main" val="823834706"/>
              </p:ext>
            </p:extLst>
          </p:nvPr>
        </p:nvGraphicFramePr>
        <p:xfrm>
          <a:off x="0" y="1143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20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E8106620-225D-429A-AAE7-CD0545EF1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31BB80-562B-1548-9333-46E1C84D3B38}"/>
              </a:ext>
            </a:extLst>
          </p:cNvPr>
          <p:cNvPicPr>
            <a:picLocks noGrp="1" noChangeAspect="1"/>
          </p:cNvPicPr>
          <p:nvPr>
            <p:ph idx="1"/>
          </p:nvPr>
        </p:nvPicPr>
        <p:blipFill rotWithShape="1">
          <a:blip r:embed="rId2"/>
          <a:srcRect t="5415" b="1047"/>
          <a:stretch/>
        </p:blipFill>
        <p:spPr>
          <a:xfrm>
            <a:off x="762000" y="809625"/>
            <a:ext cx="10668000" cy="5238749"/>
          </a:xfrm>
          <a:prstGeom prst="rect">
            <a:avLst/>
          </a:prstGeom>
        </p:spPr>
      </p:pic>
    </p:spTree>
    <p:extLst>
      <p:ext uri="{BB962C8B-B14F-4D97-AF65-F5344CB8AC3E}">
        <p14:creationId xmlns:p14="http://schemas.microsoft.com/office/powerpoint/2010/main" val="145000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C7A2CB4-28B4-C5E2-9EF9-43AC7D697925}"/>
              </a:ext>
            </a:extLst>
          </p:cNvPr>
          <p:cNvSpPr>
            <a:spLocks noGrp="1"/>
          </p:cNvSpPr>
          <p:nvPr>
            <p:ph idx="1"/>
          </p:nvPr>
        </p:nvSpPr>
        <p:spPr>
          <a:xfrm>
            <a:off x="1429566" y="2662484"/>
            <a:ext cx="4666434" cy="2774820"/>
          </a:xfrm>
        </p:spPr>
        <p:txBody>
          <a:bodyPr>
            <a:normAutofit/>
          </a:bodyPr>
          <a:lstStyle/>
          <a:p>
            <a:r>
              <a:rPr lang="en-US" dirty="0">
                <a:solidFill>
                  <a:schemeClr val="bg1"/>
                </a:solidFill>
              </a:rPr>
              <a:t>More than half of property taxes collected goes to the public education system</a:t>
            </a:r>
          </a:p>
        </p:txBody>
      </p:sp>
      <p:pic>
        <p:nvPicPr>
          <p:cNvPr id="5" name="Content Placeholder 4" descr="Chart, bar chart&#10;&#10;Description automatically generated">
            <a:extLst>
              <a:ext uri="{FF2B5EF4-FFF2-40B4-BE49-F238E27FC236}">
                <a16:creationId xmlns:a16="http://schemas.microsoft.com/office/drawing/2014/main" id="{FFCB0C90-9163-DC4E-ABA9-15F664826A4C}"/>
              </a:ext>
            </a:extLst>
          </p:cNvPr>
          <p:cNvPicPr>
            <a:picLocks noChangeAspect="1"/>
          </p:cNvPicPr>
          <p:nvPr/>
        </p:nvPicPr>
        <p:blipFill>
          <a:blip r:embed="rId2"/>
          <a:stretch>
            <a:fillRect/>
          </a:stretch>
        </p:blipFill>
        <p:spPr>
          <a:xfrm>
            <a:off x="6858000" y="1987153"/>
            <a:ext cx="3824845" cy="2878195"/>
          </a:xfrm>
          <a:prstGeom prst="rect">
            <a:avLst/>
          </a:prstGeom>
        </p:spPr>
      </p:pic>
      <p:sp>
        <p:nvSpPr>
          <p:cNvPr id="7" name="TextBox 6">
            <a:extLst>
              <a:ext uri="{FF2B5EF4-FFF2-40B4-BE49-F238E27FC236}">
                <a16:creationId xmlns:a16="http://schemas.microsoft.com/office/drawing/2014/main" id="{1FB29C4D-3890-AE42-97BE-1AB967183F70}"/>
              </a:ext>
            </a:extLst>
          </p:cNvPr>
          <p:cNvSpPr txBox="1"/>
          <p:nvPr/>
        </p:nvSpPr>
        <p:spPr>
          <a:xfrm>
            <a:off x="1429566" y="1785938"/>
            <a:ext cx="5154114" cy="477054"/>
          </a:xfrm>
          <a:prstGeom prst="rect">
            <a:avLst/>
          </a:prstGeom>
          <a:noFill/>
        </p:spPr>
        <p:txBody>
          <a:bodyPr wrap="square" rtlCol="0">
            <a:spAutoFit/>
          </a:bodyPr>
          <a:lstStyle/>
          <a:p>
            <a:r>
              <a:rPr lang="en-US" sz="2500" b="1" dirty="0">
                <a:solidFill>
                  <a:schemeClr val="bg1"/>
                </a:solidFill>
                <a:latin typeface="+mj-lt"/>
              </a:rPr>
              <a:t>Importance of property taxes</a:t>
            </a:r>
          </a:p>
        </p:txBody>
      </p:sp>
    </p:spTree>
    <p:extLst>
      <p:ext uri="{BB962C8B-B14F-4D97-AF65-F5344CB8AC3E}">
        <p14:creationId xmlns:p14="http://schemas.microsoft.com/office/powerpoint/2010/main" val="344132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74F2A-5F82-C04A-9DEA-ADADCC4EF828}"/>
              </a:ext>
            </a:extLst>
          </p:cNvPr>
          <p:cNvSpPr>
            <a:spLocks noGrp="1"/>
          </p:cNvSpPr>
          <p:nvPr>
            <p:ph type="title"/>
          </p:nvPr>
        </p:nvSpPr>
        <p:spPr>
          <a:xfrm>
            <a:off x="1211580" y="1374753"/>
            <a:ext cx="5045785" cy="1034217"/>
          </a:xfrm>
        </p:spPr>
        <p:txBody>
          <a:bodyPr>
            <a:normAutofit fontScale="90000"/>
          </a:bodyPr>
          <a:lstStyle/>
          <a:p>
            <a:r>
              <a:rPr lang="en-US" dirty="0">
                <a:solidFill>
                  <a:schemeClr val="bg1"/>
                </a:solidFill>
              </a:rPr>
              <a:t>Property tax Comparison of Montana to US Average</a:t>
            </a:r>
          </a:p>
        </p:txBody>
      </p:sp>
      <p:sp>
        <p:nvSpPr>
          <p:cNvPr id="9" name="Content Placeholder 8">
            <a:extLst>
              <a:ext uri="{FF2B5EF4-FFF2-40B4-BE49-F238E27FC236}">
                <a16:creationId xmlns:a16="http://schemas.microsoft.com/office/drawing/2014/main" id="{033174DE-0903-0222-4F50-5387A3380D9A}"/>
              </a:ext>
            </a:extLst>
          </p:cNvPr>
          <p:cNvSpPr>
            <a:spLocks noGrp="1"/>
          </p:cNvSpPr>
          <p:nvPr>
            <p:ph idx="1"/>
          </p:nvPr>
        </p:nvSpPr>
        <p:spPr>
          <a:xfrm>
            <a:off x="1429566" y="2662484"/>
            <a:ext cx="4666434" cy="2774820"/>
          </a:xfrm>
        </p:spPr>
        <p:txBody>
          <a:bodyPr>
            <a:normAutofit/>
          </a:bodyPr>
          <a:lstStyle/>
          <a:p>
            <a:r>
              <a:rPr lang="en-US" dirty="0">
                <a:solidFill>
                  <a:schemeClr val="bg1"/>
                </a:solidFill>
              </a:rPr>
              <a:t>Montana does not have sales tax, meaning they do not get the funding that other states do, hence the reliability on property tax</a:t>
            </a:r>
          </a:p>
        </p:txBody>
      </p:sp>
      <p:pic>
        <p:nvPicPr>
          <p:cNvPr id="5" name="Content Placeholder 4" descr="Chart, bar chart&#10;&#10;Description automatically generated">
            <a:extLst>
              <a:ext uri="{FF2B5EF4-FFF2-40B4-BE49-F238E27FC236}">
                <a16:creationId xmlns:a16="http://schemas.microsoft.com/office/drawing/2014/main" id="{AE10242D-98C5-4B45-BDC7-DE482FDCE6EC}"/>
              </a:ext>
            </a:extLst>
          </p:cNvPr>
          <p:cNvPicPr>
            <a:picLocks noChangeAspect="1"/>
          </p:cNvPicPr>
          <p:nvPr/>
        </p:nvPicPr>
        <p:blipFill>
          <a:blip r:embed="rId2"/>
          <a:stretch>
            <a:fillRect/>
          </a:stretch>
        </p:blipFill>
        <p:spPr>
          <a:xfrm>
            <a:off x="6858000" y="2006277"/>
            <a:ext cx="3824845" cy="2839947"/>
          </a:xfrm>
          <a:prstGeom prst="rect">
            <a:avLst/>
          </a:prstGeom>
        </p:spPr>
      </p:pic>
    </p:spTree>
    <p:extLst>
      <p:ext uri="{BB962C8B-B14F-4D97-AF65-F5344CB8AC3E}">
        <p14:creationId xmlns:p14="http://schemas.microsoft.com/office/powerpoint/2010/main" val="70743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055BEBF3-DFCD-47AA-B145-ADA107FAA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2B65E-DA51-BD4B-BAAE-EB7D7E833718}"/>
              </a:ext>
            </a:extLst>
          </p:cNvPr>
          <p:cNvSpPr>
            <a:spLocks noGrp="1"/>
          </p:cNvSpPr>
          <p:nvPr>
            <p:ph type="title"/>
          </p:nvPr>
        </p:nvSpPr>
        <p:spPr>
          <a:xfrm>
            <a:off x="1143000" y="1524000"/>
            <a:ext cx="3810000" cy="2156459"/>
          </a:xfrm>
        </p:spPr>
        <p:txBody>
          <a:bodyPr vert="horz" lIns="91440" tIns="45720" rIns="91440" bIns="45720" rtlCol="0" anchor="b">
            <a:normAutofit/>
          </a:bodyPr>
          <a:lstStyle/>
          <a:p>
            <a:pPr algn="ctr"/>
            <a:r>
              <a:rPr lang="en-US" dirty="0"/>
              <a:t>Property Tax Comparisons</a:t>
            </a:r>
            <a:endParaRPr lang="en-US"/>
          </a:p>
        </p:txBody>
      </p:sp>
      <p:sp>
        <p:nvSpPr>
          <p:cNvPr id="20" name="Content Placeholder 19">
            <a:extLst>
              <a:ext uri="{FF2B5EF4-FFF2-40B4-BE49-F238E27FC236}">
                <a16:creationId xmlns:a16="http://schemas.microsoft.com/office/drawing/2014/main" id="{82BA89DC-9B5B-A841-EA13-6F178BC5EF67}"/>
              </a:ext>
            </a:extLst>
          </p:cNvPr>
          <p:cNvSpPr>
            <a:spLocks noGrp="1"/>
          </p:cNvSpPr>
          <p:nvPr>
            <p:ph idx="1"/>
          </p:nvPr>
        </p:nvSpPr>
        <p:spPr>
          <a:xfrm>
            <a:off x="1398270" y="4283221"/>
            <a:ext cx="3299460" cy="731037"/>
          </a:xfrm>
        </p:spPr>
        <p:txBody>
          <a:bodyPr vert="horz" lIns="91440" tIns="45720" rIns="91440" bIns="45720" rtlCol="0">
            <a:normAutofit/>
          </a:bodyPr>
          <a:lstStyle/>
          <a:p>
            <a:pPr marL="0" indent="0" algn="ctr">
              <a:lnSpc>
                <a:spcPct val="120000"/>
              </a:lnSpc>
              <a:buNone/>
            </a:pPr>
            <a:r>
              <a:rPr lang="en-US" sz="1100"/>
              <a:t>Scan the QR code to discover more information about property taxes within the US.</a:t>
            </a:r>
          </a:p>
        </p:txBody>
      </p:sp>
      <p:sp>
        <p:nvSpPr>
          <p:cNvPr id="32" name="Rectangle 31">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7C83AF79-5A00-8644-A081-45553472A7AB}"/>
              </a:ext>
            </a:extLst>
          </p:cNvPr>
          <p:cNvPicPr>
            <a:picLocks noChangeAspect="1"/>
          </p:cNvPicPr>
          <p:nvPr/>
        </p:nvPicPr>
        <p:blipFill>
          <a:blip r:embed="rId2"/>
          <a:stretch>
            <a:fillRect/>
          </a:stretch>
        </p:blipFill>
        <p:spPr>
          <a:xfrm>
            <a:off x="7448541" y="762000"/>
            <a:ext cx="3385530" cy="2479901"/>
          </a:xfrm>
          <a:prstGeom prst="rect">
            <a:avLst/>
          </a:prstGeom>
        </p:spPr>
      </p:pic>
      <p:pic>
        <p:nvPicPr>
          <p:cNvPr id="7" name="Picture 6" descr="Qr code&#10;&#10;Description automatically generated">
            <a:extLst>
              <a:ext uri="{FF2B5EF4-FFF2-40B4-BE49-F238E27FC236}">
                <a16:creationId xmlns:a16="http://schemas.microsoft.com/office/drawing/2014/main" id="{00311310-DE3D-8B41-B9A5-7DC6AAAE6A24}"/>
              </a:ext>
            </a:extLst>
          </p:cNvPr>
          <p:cNvPicPr>
            <a:picLocks noChangeAspect="1"/>
          </p:cNvPicPr>
          <p:nvPr/>
        </p:nvPicPr>
        <p:blipFill>
          <a:blip r:embed="rId3"/>
          <a:stretch>
            <a:fillRect/>
          </a:stretch>
        </p:blipFill>
        <p:spPr>
          <a:xfrm>
            <a:off x="8122357" y="3563634"/>
            <a:ext cx="2036755" cy="2532366"/>
          </a:xfrm>
          <a:prstGeom prst="rect">
            <a:avLst/>
          </a:prstGeom>
        </p:spPr>
      </p:pic>
      <p:cxnSp>
        <p:nvCxnSpPr>
          <p:cNvPr id="34" name="Straight Connector 33">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93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056B-5820-4A42-BA8C-F0E332A45872}"/>
              </a:ext>
            </a:extLst>
          </p:cNvPr>
          <p:cNvSpPr>
            <a:spLocks noGrp="1"/>
          </p:cNvSpPr>
          <p:nvPr>
            <p:ph type="title"/>
          </p:nvPr>
        </p:nvSpPr>
        <p:spPr/>
        <p:txBody>
          <a:bodyPr/>
          <a:lstStyle/>
          <a:p>
            <a:r>
              <a:rPr lang="en-US" dirty="0"/>
              <a:t>Graduation Rates</a:t>
            </a:r>
          </a:p>
        </p:txBody>
      </p:sp>
      <p:sp>
        <p:nvSpPr>
          <p:cNvPr id="3" name="Content Placeholder 2">
            <a:extLst>
              <a:ext uri="{FF2B5EF4-FFF2-40B4-BE49-F238E27FC236}">
                <a16:creationId xmlns:a16="http://schemas.microsoft.com/office/drawing/2014/main" id="{0880830D-7889-DF4C-9153-3FF8DF1FD193}"/>
              </a:ext>
            </a:extLst>
          </p:cNvPr>
          <p:cNvSpPr>
            <a:spLocks noGrp="1"/>
          </p:cNvSpPr>
          <p:nvPr>
            <p:ph idx="1"/>
          </p:nvPr>
        </p:nvSpPr>
        <p:spPr/>
        <p:txBody>
          <a:bodyPr/>
          <a:lstStyle/>
          <a:p>
            <a:r>
              <a:rPr lang="en-US" dirty="0"/>
              <a:t>Montana compared to US average? </a:t>
            </a:r>
          </a:p>
          <a:p>
            <a:r>
              <a:rPr lang="en-US" dirty="0"/>
              <a:t>Why is graduating important?</a:t>
            </a:r>
          </a:p>
          <a:p>
            <a:r>
              <a:rPr lang="en-US" dirty="0"/>
              <a:t>Why leads students becoming more likely to dropout?</a:t>
            </a:r>
          </a:p>
          <a:p>
            <a:endParaRPr lang="en-US" dirty="0"/>
          </a:p>
          <a:p>
            <a:endParaRPr lang="en-US" dirty="0"/>
          </a:p>
          <a:p>
            <a:endParaRPr lang="en-US" dirty="0"/>
          </a:p>
        </p:txBody>
      </p:sp>
    </p:spTree>
    <p:extLst>
      <p:ext uri="{BB962C8B-B14F-4D97-AF65-F5344CB8AC3E}">
        <p14:creationId xmlns:p14="http://schemas.microsoft.com/office/powerpoint/2010/main" val="34403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4F2E-31BA-FC49-AC41-82103BDEC34A}"/>
              </a:ext>
            </a:extLst>
          </p:cNvPr>
          <p:cNvSpPr>
            <a:spLocks noGrp="1"/>
          </p:cNvSpPr>
          <p:nvPr>
            <p:ph type="title"/>
          </p:nvPr>
        </p:nvSpPr>
        <p:spPr/>
        <p:txBody>
          <a:bodyPr/>
          <a:lstStyle/>
          <a:p>
            <a:r>
              <a:rPr lang="en-US" dirty="0"/>
              <a:t>Why is graduating important? </a:t>
            </a:r>
            <a:r>
              <a:rPr lang="en-US" sz="600" dirty="0"/>
              <a:t>(Graduation counts)</a:t>
            </a:r>
            <a:endParaRPr lang="en-US" dirty="0"/>
          </a:p>
        </p:txBody>
      </p:sp>
      <p:sp>
        <p:nvSpPr>
          <p:cNvPr id="3" name="Content Placeholder 2">
            <a:extLst>
              <a:ext uri="{FF2B5EF4-FFF2-40B4-BE49-F238E27FC236}">
                <a16:creationId xmlns:a16="http://schemas.microsoft.com/office/drawing/2014/main" id="{AD28322E-3393-2644-B38D-7ED01D9CD5A8}"/>
              </a:ext>
            </a:extLst>
          </p:cNvPr>
          <p:cNvSpPr>
            <a:spLocks noGrp="1"/>
          </p:cNvSpPr>
          <p:nvPr>
            <p:ph idx="1"/>
          </p:nvPr>
        </p:nvSpPr>
        <p:spPr/>
        <p:txBody>
          <a:bodyPr>
            <a:normAutofit fontScale="92500" lnSpcReduction="20000"/>
          </a:bodyPr>
          <a:lstStyle/>
          <a:p>
            <a:r>
              <a:rPr lang="en-US" dirty="0"/>
              <a:t>Graduating high school is a right of passage, seen through graduation ceremonies, parties, gifts, familial and friend attendance, </a:t>
            </a:r>
            <a:r>
              <a:rPr lang="en-US" dirty="0" err="1"/>
              <a:t>etc</a:t>
            </a:r>
            <a:r>
              <a:rPr lang="en-US" dirty="0"/>
              <a:t>…</a:t>
            </a:r>
          </a:p>
          <a:p>
            <a:r>
              <a:rPr lang="en-US" dirty="0"/>
              <a:t>Schools receive more financial support when they have higher graduation rates</a:t>
            </a:r>
          </a:p>
          <a:p>
            <a:pPr lvl="0"/>
            <a:r>
              <a:rPr lang="en-US" dirty="0"/>
              <a:t>Students who do not graduate from high school are not able to add to the economy as effectively as those who do, there is a “loss to the national economy in terms of work participation, tax revenue, and wealth accumulation.”</a:t>
            </a:r>
          </a:p>
          <a:p>
            <a:pPr lvl="0"/>
            <a:r>
              <a:rPr lang="en-US" dirty="0"/>
              <a:t>Alliance for Excellent Education says, “improving our nation’s high school graduation rate is smart economic policy.”</a:t>
            </a:r>
          </a:p>
          <a:p>
            <a:pPr lvl="0"/>
            <a:r>
              <a:rPr lang="en-US" dirty="0"/>
              <a:t>There is a “direct connection between education and asset accumulation,” therefore those who do not graduate end up in the lower class, often leading to a harder time saving money and gaining wealth</a:t>
            </a:r>
          </a:p>
          <a:p>
            <a:endParaRPr lang="en-US" dirty="0"/>
          </a:p>
        </p:txBody>
      </p:sp>
    </p:spTree>
    <p:extLst>
      <p:ext uri="{BB962C8B-B14F-4D97-AF65-F5344CB8AC3E}">
        <p14:creationId xmlns:p14="http://schemas.microsoft.com/office/powerpoint/2010/main" val="95655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C0CD-9EB5-1842-B476-1A1C2F4ED1D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0E468F6-19A1-1245-88E9-7C3F46AD7CBE}"/>
              </a:ext>
            </a:extLst>
          </p:cNvPr>
          <p:cNvSpPr>
            <a:spLocks noGrp="1"/>
          </p:cNvSpPr>
          <p:nvPr>
            <p:ph idx="1"/>
          </p:nvPr>
        </p:nvSpPr>
        <p:spPr/>
        <p:txBody>
          <a:bodyPr/>
          <a:lstStyle/>
          <a:p>
            <a:r>
              <a:rPr lang="en-US" dirty="0"/>
              <a:t>Is there a way to change the funding of the education system to increase the graduation rate within Montana?</a:t>
            </a:r>
          </a:p>
          <a:p>
            <a:r>
              <a:rPr lang="en-US" dirty="0"/>
              <a:t>Does property tax have an impact on graduation rates in Montana?</a:t>
            </a:r>
          </a:p>
          <a:p>
            <a:r>
              <a:rPr lang="en-US" dirty="0"/>
              <a:t>Is there a connection between property taxes and graduation rates in Montana due to how the education system is funded? </a:t>
            </a:r>
          </a:p>
        </p:txBody>
      </p:sp>
    </p:spTree>
    <p:extLst>
      <p:ext uri="{BB962C8B-B14F-4D97-AF65-F5344CB8AC3E}">
        <p14:creationId xmlns:p14="http://schemas.microsoft.com/office/powerpoint/2010/main" val="239919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1121-9D19-FC46-95DD-4771BBC8E3C5}"/>
              </a:ext>
            </a:extLst>
          </p:cNvPr>
          <p:cNvSpPr>
            <a:spLocks noGrp="1"/>
          </p:cNvSpPr>
          <p:nvPr>
            <p:ph type="title"/>
          </p:nvPr>
        </p:nvSpPr>
        <p:spPr>
          <a:xfrm>
            <a:off x="1476783" y="36040"/>
            <a:ext cx="9238434" cy="857559"/>
          </a:xfrm>
        </p:spPr>
        <p:txBody>
          <a:bodyPr/>
          <a:lstStyle/>
          <a:p>
            <a:r>
              <a:rPr lang="en-US" dirty="0"/>
              <a:t>Why do students drop out?  </a:t>
            </a:r>
            <a:r>
              <a:rPr lang="en-US" sz="1000" dirty="0"/>
              <a:t>(graduation counts)</a:t>
            </a:r>
            <a:endParaRPr lang="en-US" dirty="0"/>
          </a:p>
        </p:txBody>
      </p:sp>
      <p:sp>
        <p:nvSpPr>
          <p:cNvPr id="3" name="Content Placeholder 2">
            <a:extLst>
              <a:ext uri="{FF2B5EF4-FFF2-40B4-BE49-F238E27FC236}">
                <a16:creationId xmlns:a16="http://schemas.microsoft.com/office/drawing/2014/main" id="{8EC67833-8E01-DE4D-A3FA-1696B118CCF7}"/>
              </a:ext>
            </a:extLst>
          </p:cNvPr>
          <p:cNvSpPr>
            <a:spLocks noGrp="1"/>
          </p:cNvSpPr>
          <p:nvPr>
            <p:ph idx="1"/>
          </p:nvPr>
        </p:nvSpPr>
        <p:spPr>
          <a:xfrm>
            <a:off x="605790" y="1325880"/>
            <a:ext cx="10972800" cy="5198900"/>
          </a:xfrm>
        </p:spPr>
        <p:txBody>
          <a:bodyPr>
            <a:normAutofit/>
          </a:bodyPr>
          <a:lstStyle/>
          <a:p>
            <a:pPr lvl="0"/>
            <a:r>
              <a:rPr lang="en-US" dirty="0"/>
              <a:t>Certain factors lead to a higher likelihood of a student dropping out such as repeating grades, being behind their cohort in performance, many suspensions or behavior problems, ongoing lack of engagement or attention, ongoing absenteeism, or tardiness</a:t>
            </a:r>
          </a:p>
          <a:p>
            <a:pPr lvl="0"/>
            <a:r>
              <a:rPr lang="en-US" dirty="0"/>
              <a:t>Improving the odds: Make sure to start from the ground up, support for low-income families, having community and family support starting at a young age</a:t>
            </a:r>
          </a:p>
          <a:p>
            <a:pPr lvl="0"/>
            <a:r>
              <a:rPr lang="en-US" dirty="0"/>
              <a:t>Graduation Matters Montana</a:t>
            </a:r>
          </a:p>
          <a:p>
            <a:pPr lvl="2"/>
            <a:r>
              <a:rPr lang="en-US" dirty="0"/>
              <a:t>Suggests policy review related to attendance, retaining, and promoting attendance, grading, and how or when a student is recommended to attain their GED or attend an alternative school</a:t>
            </a:r>
          </a:p>
          <a:p>
            <a:pPr lvl="2"/>
            <a:r>
              <a:rPr lang="en-US" dirty="0"/>
              <a:t>Policy review for nontraditional students who might have to work a full-time job, a lot of absences possibly due to raising a child, or struggling academically</a:t>
            </a:r>
          </a:p>
          <a:p>
            <a:pPr lvl="2"/>
            <a:r>
              <a:rPr lang="en-US" dirty="0"/>
              <a:t>There are also suggestions to add warning systems for students who might not be on track or at risk of dropping out with another system letting administration know when they are on-track again</a:t>
            </a:r>
          </a:p>
          <a:p>
            <a:pPr lvl="2"/>
            <a:r>
              <a:rPr lang="en-US" dirty="0"/>
              <a:t>Based on location, not one program for whole state</a:t>
            </a:r>
          </a:p>
          <a:p>
            <a:endParaRPr lang="en-US" dirty="0"/>
          </a:p>
        </p:txBody>
      </p:sp>
    </p:spTree>
    <p:extLst>
      <p:ext uri="{BB962C8B-B14F-4D97-AF65-F5344CB8AC3E}">
        <p14:creationId xmlns:p14="http://schemas.microsoft.com/office/powerpoint/2010/main" val="106950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494A0-8C22-D840-B930-40EE898D27F5}"/>
              </a:ext>
            </a:extLst>
          </p:cNvPr>
          <p:cNvSpPr>
            <a:spLocks noGrp="1"/>
          </p:cNvSpPr>
          <p:nvPr>
            <p:ph type="title"/>
          </p:nvPr>
        </p:nvSpPr>
        <p:spPr>
          <a:xfrm>
            <a:off x="1088569" y="1406387"/>
            <a:ext cx="3936275" cy="2231319"/>
          </a:xfrm>
        </p:spPr>
        <p:txBody>
          <a:bodyPr vert="horz" lIns="91440" tIns="45720" rIns="91440" bIns="45720" rtlCol="0" anchor="b">
            <a:normAutofit/>
          </a:bodyPr>
          <a:lstStyle/>
          <a:p>
            <a:pPr algn="ctr"/>
            <a:r>
              <a:rPr lang="en-US" dirty="0"/>
              <a:t>Missoula School Districts</a:t>
            </a:r>
          </a:p>
        </p:txBody>
      </p:sp>
      <p:sp>
        <p:nvSpPr>
          <p:cNvPr id="36" name="Rectangle 35">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85F1AA7D-BA9D-1344-A920-F4B705238634}"/>
              </a:ext>
            </a:extLst>
          </p:cNvPr>
          <p:cNvPicPr>
            <a:picLocks noGrp="1" noChangeAspect="1"/>
          </p:cNvPicPr>
          <p:nvPr>
            <p:ph idx="1"/>
          </p:nvPr>
        </p:nvPicPr>
        <p:blipFill>
          <a:blip r:embed="rId2">
            <a:alphaModFix/>
          </a:blip>
          <a:stretch>
            <a:fillRect/>
          </a:stretch>
        </p:blipFill>
        <p:spPr>
          <a:xfrm>
            <a:off x="6801803" y="297734"/>
            <a:ext cx="4728210" cy="6262531"/>
          </a:xfrm>
          <a:prstGeom prst="rect">
            <a:avLst/>
          </a:prstGeom>
        </p:spPr>
      </p:pic>
      <p:cxnSp>
        <p:nvCxnSpPr>
          <p:cNvPr id="38" name="Straight Connector 37">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0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81B766B-F6EB-7948-9886-0EC841BCEA99}"/>
              </a:ext>
            </a:extLst>
          </p:cNvPr>
          <p:cNvGraphicFramePr>
            <a:graphicFrameLocks/>
          </p:cNvGraphicFramePr>
          <p:nvPr>
            <p:extLst>
              <p:ext uri="{D42A27DB-BD31-4B8C-83A1-F6EECF244321}">
                <p14:modId xmlns:p14="http://schemas.microsoft.com/office/powerpoint/2010/main" val="247232848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003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146B2F9-3090-FE47-BE08-84AD43A0B628}"/>
              </a:ext>
            </a:extLst>
          </p:cNvPr>
          <p:cNvGraphicFramePr>
            <a:graphicFrameLocks/>
          </p:cNvGraphicFramePr>
          <p:nvPr>
            <p:extLst>
              <p:ext uri="{D42A27DB-BD31-4B8C-83A1-F6EECF244321}">
                <p14:modId xmlns:p14="http://schemas.microsoft.com/office/powerpoint/2010/main" val="3132068017"/>
              </p:ext>
            </p:extLst>
          </p:nvPr>
        </p:nvGraphicFramePr>
        <p:xfrm>
          <a:off x="0" y="0"/>
          <a:ext cx="12192000" cy="6858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51ED29F-C036-A841-9422-0AF760C63FCE}"/>
              </a:ext>
            </a:extLst>
          </p:cNvPr>
          <p:cNvGraphicFramePr>
            <a:graphicFrameLocks/>
          </p:cNvGraphicFramePr>
          <p:nvPr>
            <p:extLst>
              <p:ext uri="{D42A27DB-BD31-4B8C-83A1-F6EECF244321}">
                <p14:modId xmlns:p14="http://schemas.microsoft.com/office/powerpoint/2010/main" val="183745762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55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14D1A25-0EF8-FE40-BE90-3F45B5740FBA}"/>
              </a:ext>
            </a:extLst>
          </p:cNvPr>
          <p:cNvGraphicFramePr>
            <a:graphicFrameLocks/>
          </p:cNvGraphicFramePr>
          <p:nvPr>
            <p:extLst>
              <p:ext uri="{D42A27DB-BD31-4B8C-83A1-F6EECF244321}">
                <p14:modId xmlns:p14="http://schemas.microsoft.com/office/powerpoint/2010/main" val="189830098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771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35A724DD-BA58-456A-9B27-F8781305D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3">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Qr code&#10;&#10;Description automatically generated">
            <a:extLst>
              <a:ext uri="{FF2B5EF4-FFF2-40B4-BE49-F238E27FC236}">
                <a16:creationId xmlns:a16="http://schemas.microsoft.com/office/drawing/2014/main" id="{4797AB52-D564-2E4E-9BFF-AAFA61D54CC8}"/>
              </a:ext>
            </a:extLst>
          </p:cNvPr>
          <p:cNvPicPr>
            <a:picLocks noChangeAspect="1"/>
          </p:cNvPicPr>
          <p:nvPr/>
        </p:nvPicPr>
        <p:blipFill rotWithShape="1">
          <a:blip r:embed="rId2">
            <a:alphaModFix amt="50000"/>
          </a:blip>
          <a:srcRect t="5958" b="3560"/>
          <a:stretch/>
        </p:blipFill>
        <p:spPr>
          <a:xfrm>
            <a:off x="20" y="10"/>
            <a:ext cx="6095980" cy="6857990"/>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DCFB67BD-5188-1A47-8B86-F84B14875A45}"/>
              </a:ext>
            </a:extLst>
          </p:cNvPr>
          <p:cNvPicPr>
            <a:picLocks noChangeAspect="1"/>
          </p:cNvPicPr>
          <p:nvPr/>
        </p:nvPicPr>
        <p:blipFill rotWithShape="1">
          <a:blip r:embed="rId3">
            <a:alphaModFix amt="50000"/>
          </a:blip>
          <a:srcRect l="28507" r="27922"/>
          <a:stretch/>
        </p:blipFill>
        <p:spPr>
          <a:xfrm>
            <a:off x="6096000" y="2520"/>
            <a:ext cx="6096000" cy="6855480"/>
          </a:xfrm>
          <a:prstGeom prst="rect">
            <a:avLst/>
          </a:prstGeom>
        </p:spPr>
      </p:pic>
      <p:sp>
        <p:nvSpPr>
          <p:cNvPr id="29" name="Content Placeholder 28">
            <a:extLst>
              <a:ext uri="{FF2B5EF4-FFF2-40B4-BE49-F238E27FC236}">
                <a16:creationId xmlns:a16="http://schemas.microsoft.com/office/drawing/2014/main" id="{39F03E05-0C2D-ACAE-4337-7DB5E4DDB690}"/>
              </a:ext>
            </a:extLst>
          </p:cNvPr>
          <p:cNvSpPr>
            <a:spLocks noGrp="1"/>
          </p:cNvSpPr>
          <p:nvPr>
            <p:ph idx="1"/>
          </p:nvPr>
        </p:nvSpPr>
        <p:spPr>
          <a:xfrm>
            <a:off x="7062157" y="1073427"/>
            <a:ext cx="4048666" cy="4691270"/>
          </a:xfrm>
        </p:spPr>
        <p:txBody>
          <a:bodyPr anchor="ctr">
            <a:normAutofit/>
          </a:bodyPr>
          <a:lstStyle/>
          <a:p>
            <a:r>
              <a:rPr lang="en-US" sz="2800" dirty="0">
                <a:solidFill>
                  <a:srgbClr val="FFFFFF"/>
                </a:solidFill>
              </a:rPr>
              <a:t>Scan the QR code to explore more information about Montana graduation rates, dropout rates, student characteristics, and more</a:t>
            </a:r>
          </a:p>
        </p:txBody>
      </p:sp>
    </p:spTree>
    <p:extLst>
      <p:ext uri="{BB962C8B-B14F-4D97-AF65-F5344CB8AC3E}">
        <p14:creationId xmlns:p14="http://schemas.microsoft.com/office/powerpoint/2010/main" val="142033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BE1F7E-8D81-425E-A546-F57DADBDB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FE36419C-8519-AC47-A8A4-986066D54C57}"/>
              </a:ext>
            </a:extLst>
          </p:cNvPr>
          <p:cNvPicPr>
            <a:picLocks noGrp="1" noChangeAspect="1"/>
          </p:cNvPicPr>
          <p:nvPr>
            <p:ph idx="1"/>
          </p:nvPr>
        </p:nvPicPr>
        <p:blipFill rotWithShape="1">
          <a:blip r:embed="rId2"/>
          <a:srcRect t="1961"/>
          <a:stretch/>
        </p:blipFill>
        <p:spPr>
          <a:xfrm>
            <a:off x="762000" y="762000"/>
            <a:ext cx="10668000" cy="5334000"/>
          </a:xfrm>
          <a:prstGeom prst="rect">
            <a:avLst/>
          </a:prstGeom>
        </p:spPr>
      </p:pic>
    </p:spTree>
    <p:extLst>
      <p:ext uri="{BB962C8B-B14F-4D97-AF65-F5344CB8AC3E}">
        <p14:creationId xmlns:p14="http://schemas.microsoft.com/office/powerpoint/2010/main" val="3534818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E2B2-26DA-9F48-A83A-71464CAA813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D90C3AA-D9C0-DF4C-A678-893EA13CCF47}"/>
              </a:ext>
            </a:extLst>
          </p:cNvPr>
          <p:cNvSpPr>
            <a:spLocks noGrp="1"/>
          </p:cNvSpPr>
          <p:nvPr>
            <p:ph idx="1"/>
          </p:nvPr>
        </p:nvSpPr>
        <p:spPr/>
        <p:txBody>
          <a:bodyPr/>
          <a:lstStyle/>
          <a:p>
            <a:r>
              <a:rPr lang="en-US" dirty="0"/>
              <a:t>Montana is doing a great job of getting students to graduate and the formula for property taxes in Montana, although different than other states, functions properly and efficiently to help fund the education system. </a:t>
            </a:r>
          </a:p>
        </p:txBody>
      </p:sp>
    </p:spTree>
    <p:extLst>
      <p:ext uri="{BB962C8B-B14F-4D97-AF65-F5344CB8AC3E}">
        <p14:creationId xmlns:p14="http://schemas.microsoft.com/office/powerpoint/2010/main" val="303192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1C11-C880-A740-BCF6-31A546C154FF}"/>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28A28B71-57E5-8A46-A38F-CF636F1F3912}"/>
              </a:ext>
            </a:extLst>
          </p:cNvPr>
          <p:cNvSpPr>
            <a:spLocks noGrp="1"/>
          </p:cNvSpPr>
          <p:nvPr>
            <p:ph idx="1"/>
          </p:nvPr>
        </p:nvSpPr>
        <p:spPr/>
        <p:txBody>
          <a:bodyPr/>
          <a:lstStyle/>
          <a:p>
            <a:pPr marL="0" indent="0">
              <a:buNone/>
            </a:pPr>
            <a:endParaRPr lang="en-US" dirty="0"/>
          </a:p>
          <a:p>
            <a:r>
              <a:rPr lang="en-US" dirty="0"/>
              <a:t>Where are students who benefit from free and reduced lunch graduating from/attending school?</a:t>
            </a:r>
          </a:p>
          <a:p>
            <a:r>
              <a:rPr lang="en-US" dirty="0"/>
              <a:t>What are the high school demographics for counties in Montana?</a:t>
            </a:r>
          </a:p>
          <a:p>
            <a:r>
              <a:rPr lang="en-US" dirty="0"/>
              <a:t>How are property tax funds being allocated to the education system?</a:t>
            </a:r>
          </a:p>
          <a:p>
            <a:r>
              <a:rPr lang="en-US" dirty="0"/>
              <a:t>What programs exist to help students graduate?</a:t>
            </a:r>
          </a:p>
          <a:p>
            <a:endParaRPr lang="en-US" dirty="0"/>
          </a:p>
        </p:txBody>
      </p:sp>
    </p:spTree>
    <p:extLst>
      <p:ext uri="{BB962C8B-B14F-4D97-AF65-F5344CB8AC3E}">
        <p14:creationId xmlns:p14="http://schemas.microsoft.com/office/powerpoint/2010/main" val="210971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0DBC-85EC-6043-BF2F-5F6CDE8326C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8994C6A-3A16-1746-8D66-86D14924FA5A}"/>
              </a:ext>
            </a:extLst>
          </p:cNvPr>
          <p:cNvSpPr>
            <a:spLocks noGrp="1"/>
          </p:cNvSpPr>
          <p:nvPr>
            <p:ph idx="1"/>
          </p:nvPr>
        </p:nvSpPr>
        <p:spPr/>
        <p:txBody>
          <a:bodyPr/>
          <a:lstStyle/>
          <a:p>
            <a:r>
              <a:rPr lang="en-US" dirty="0"/>
              <a:t>The data has potential for incorrect reporting, making it incorrect.</a:t>
            </a:r>
          </a:p>
          <a:p>
            <a:r>
              <a:rPr lang="en-US" dirty="0"/>
              <a:t>This could be due to Native American Reservations having a different reporting system, improper data collection, COVID-19 related issues, and improper data reporting to the state.</a:t>
            </a:r>
          </a:p>
          <a:p>
            <a:r>
              <a:rPr lang="en-US" dirty="0"/>
              <a:t>As the researcher, I likely bring a bias to the research conducted</a:t>
            </a:r>
          </a:p>
        </p:txBody>
      </p:sp>
    </p:spTree>
    <p:extLst>
      <p:ext uri="{BB962C8B-B14F-4D97-AF65-F5344CB8AC3E}">
        <p14:creationId xmlns:p14="http://schemas.microsoft.com/office/powerpoint/2010/main" val="14480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FE4B-505D-F941-BEF2-6C1CD7ED571C}"/>
              </a:ext>
            </a:extLst>
          </p:cNvPr>
          <p:cNvSpPr>
            <a:spLocks noGrp="1"/>
          </p:cNvSpPr>
          <p:nvPr>
            <p:ph type="title"/>
          </p:nvPr>
        </p:nvSpPr>
        <p:spPr/>
        <p:txBody>
          <a:bodyPr/>
          <a:lstStyle/>
          <a:p>
            <a:r>
              <a:rPr lang="en-US" dirty="0"/>
              <a:t>Thank you for your guidance and help!</a:t>
            </a:r>
          </a:p>
        </p:txBody>
      </p:sp>
      <p:sp>
        <p:nvSpPr>
          <p:cNvPr id="3" name="Content Placeholder 2">
            <a:extLst>
              <a:ext uri="{FF2B5EF4-FFF2-40B4-BE49-F238E27FC236}">
                <a16:creationId xmlns:a16="http://schemas.microsoft.com/office/drawing/2014/main" id="{0927672D-F28A-1F4C-B465-91E77DDD2B03}"/>
              </a:ext>
            </a:extLst>
          </p:cNvPr>
          <p:cNvSpPr>
            <a:spLocks noGrp="1"/>
          </p:cNvSpPr>
          <p:nvPr>
            <p:ph idx="1"/>
          </p:nvPr>
        </p:nvSpPr>
        <p:spPr/>
        <p:txBody>
          <a:bodyPr>
            <a:normAutofit/>
          </a:bodyPr>
          <a:lstStyle/>
          <a:p>
            <a:r>
              <a:rPr lang="en-US" dirty="0"/>
              <a:t>Tobin Shearer</a:t>
            </a:r>
          </a:p>
          <a:p>
            <a:pPr lvl="1"/>
            <a:r>
              <a:rPr lang="en-US" sz="1800" dirty="0"/>
              <a:t>	University of Montana</a:t>
            </a:r>
          </a:p>
          <a:p>
            <a:pPr lvl="3"/>
            <a:r>
              <a:rPr lang="en-US" sz="1800" dirty="0"/>
              <a:t>		Connected me to Preston Parrish and informed me of Montana Budget and Policy, Missoula County JEDI program, and connected me to Ashley </a:t>
            </a:r>
            <a:r>
              <a:rPr lang="en-US" sz="1800" dirty="0" err="1"/>
              <a:t>Brittner</a:t>
            </a:r>
            <a:r>
              <a:rPr lang="en-US" sz="1800" dirty="0"/>
              <a:t> Wells</a:t>
            </a:r>
          </a:p>
          <a:p>
            <a:r>
              <a:rPr lang="en-US" dirty="0"/>
              <a:t>Ashley </a:t>
            </a:r>
            <a:r>
              <a:rPr lang="en-US" dirty="0" err="1"/>
              <a:t>Brittner</a:t>
            </a:r>
            <a:r>
              <a:rPr lang="en-US" dirty="0"/>
              <a:t> Wells</a:t>
            </a:r>
          </a:p>
          <a:p>
            <a:pPr lvl="1"/>
            <a:r>
              <a:rPr lang="en-US" sz="1800" dirty="0"/>
              <a:t>	Baucus Leaders Montana</a:t>
            </a:r>
          </a:p>
          <a:p>
            <a:pPr lvl="1"/>
            <a:r>
              <a:rPr lang="en-US" sz="1800" dirty="0"/>
              <a:t>		Fellow and National League of Cities JEDI Coordinator – City of Missoula </a:t>
            </a:r>
          </a:p>
          <a:p>
            <a:endParaRPr lang="en-US" dirty="0"/>
          </a:p>
        </p:txBody>
      </p:sp>
    </p:spTree>
    <p:extLst>
      <p:ext uri="{BB962C8B-B14F-4D97-AF65-F5344CB8AC3E}">
        <p14:creationId xmlns:p14="http://schemas.microsoft.com/office/powerpoint/2010/main" val="273804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FE88-A02E-844D-B332-B842A974C23A}"/>
              </a:ext>
            </a:extLst>
          </p:cNvPr>
          <p:cNvSpPr>
            <a:spLocks noGrp="1"/>
          </p:cNvSpPr>
          <p:nvPr>
            <p:ph type="title"/>
          </p:nvPr>
        </p:nvSpPr>
        <p:spPr/>
        <p:txBody>
          <a:bodyPr/>
          <a:lstStyle/>
          <a:p>
            <a:r>
              <a:rPr lang="en-US" dirty="0"/>
              <a:t>Thank you for your guidance and help!</a:t>
            </a:r>
          </a:p>
        </p:txBody>
      </p:sp>
      <p:sp>
        <p:nvSpPr>
          <p:cNvPr id="3" name="Content Placeholder 2">
            <a:extLst>
              <a:ext uri="{FF2B5EF4-FFF2-40B4-BE49-F238E27FC236}">
                <a16:creationId xmlns:a16="http://schemas.microsoft.com/office/drawing/2014/main" id="{DC874978-409F-CB47-8128-338AB328C3E2}"/>
              </a:ext>
            </a:extLst>
          </p:cNvPr>
          <p:cNvSpPr>
            <a:spLocks noGrp="1"/>
          </p:cNvSpPr>
          <p:nvPr>
            <p:ph idx="1"/>
          </p:nvPr>
        </p:nvSpPr>
        <p:spPr/>
        <p:txBody>
          <a:bodyPr>
            <a:normAutofit/>
          </a:bodyPr>
          <a:lstStyle/>
          <a:p>
            <a:r>
              <a:rPr lang="en-US" dirty="0"/>
              <a:t>Preston Parrish</a:t>
            </a:r>
          </a:p>
          <a:p>
            <a:pPr lvl="1"/>
            <a:r>
              <a:rPr lang="en-US" sz="1800" dirty="0"/>
              <a:t>	Montana Budget and Policy Center</a:t>
            </a:r>
          </a:p>
          <a:p>
            <a:pPr lvl="1"/>
            <a:r>
              <a:rPr lang="en-US" sz="1800" dirty="0"/>
              <a:t>		Deputy Director, Equity Policy, &amp; Programs</a:t>
            </a:r>
          </a:p>
          <a:p>
            <a:r>
              <a:rPr lang="en-US" dirty="0"/>
              <a:t>Rose Bender</a:t>
            </a:r>
          </a:p>
          <a:p>
            <a:pPr lvl="1"/>
            <a:r>
              <a:rPr lang="en-US" sz="1800" dirty="0"/>
              <a:t>	Montana Budget and Policy Center</a:t>
            </a:r>
          </a:p>
          <a:p>
            <a:pPr lvl="1"/>
            <a:r>
              <a:rPr lang="en-US" sz="1800" dirty="0"/>
              <a:t>		Deputy Director of Research</a:t>
            </a:r>
          </a:p>
          <a:p>
            <a:pPr lvl="3"/>
            <a:r>
              <a:rPr lang="en-US" sz="1800" dirty="0"/>
              <a:t>			Has helped make sure I narrow down what I am asking</a:t>
            </a:r>
          </a:p>
          <a:p>
            <a:pPr lvl="3"/>
            <a:r>
              <a:rPr lang="en-US" sz="1800" dirty="0"/>
              <a:t>			Connected me to Dylan Cole</a:t>
            </a:r>
          </a:p>
          <a:p>
            <a:endParaRPr lang="en-US" dirty="0"/>
          </a:p>
        </p:txBody>
      </p:sp>
    </p:spTree>
    <p:extLst>
      <p:ext uri="{BB962C8B-B14F-4D97-AF65-F5344CB8AC3E}">
        <p14:creationId xmlns:p14="http://schemas.microsoft.com/office/powerpoint/2010/main" val="240576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1644-E5D4-5D48-9DE4-30769727736D}"/>
              </a:ext>
            </a:extLst>
          </p:cNvPr>
          <p:cNvSpPr>
            <a:spLocks noGrp="1"/>
          </p:cNvSpPr>
          <p:nvPr>
            <p:ph type="title"/>
          </p:nvPr>
        </p:nvSpPr>
        <p:spPr/>
        <p:txBody>
          <a:bodyPr/>
          <a:lstStyle/>
          <a:p>
            <a:r>
              <a:rPr lang="en-US" dirty="0"/>
              <a:t>Thank you for your guidance and help!</a:t>
            </a:r>
          </a:p>
        </p:txBody>
      </p:sp>
      <p:sp>
        <p:nvSpPr>
          <p:cNvPr id="3" name="Content Placeholder 2">
            <a:extLst>
              <a:ext uri="{FF2B5EF4-FFF2-40B4-BE49-F238E27FC236}">
                <a16:creationId xmlns:a16="http://schemas.microsoft.com/office/drawing/2014/main" id="{F32338FF-7B1F-D840-90DC-092D333DEA73}"/>
              </a:ext>
            </a:extLst>
          </p:cNvPr>
          <p:cNvSpPr>
            <a:spLocks noGrp="1"/>
          </p:cNvSpPr>
          <p:nvPr>
            <p:ph idx="1"/>
          </p:nvPr>
        </p:nvSpPr>
        <p:spPr/>
        <p:txBody>
          <a:bodyPr>
            <a:normAutofit lnSpcReduction="10000"/>
          </a:bodyPr>
          <a:lstStyle/>
          <a:p>
            <a:r>
              <a:rPr lang="en-US" dirty="0"/>
              <a:t>Dylan Cole</a:t>
            </a:r>
          </a:p>
          <a:p>
            <a:pPr lvl="1"/>
            <a:r>
              <a:rPr lang="en-US" sz="1800" dirty="0"/>
              <a:t>	Department of Revenue</a:t>
            </a:r>
          </a:p>
          <a:p>
            <a:r>
              <a:rPr lang="en-US" dirty="0"/>
              <a:t>Katie LaPointe</a:t>
            </a:r>
          </a:p>
          <a:p>
            <a:pPr lvl="1"/>
            <a:r>
              <a:rPr lang="en-US" sz="1800" dirty="0"/>
              <a:t>	Missoula County Public Schools</a:t>
            </a:r>
          </a:p>
          <a:p>
            <a:pPr lvl="1"/>
            <a:r>
              <a:rPr lang="en-US" sz="1800" dirty="0"/>
              <a:t>		New Faculty Coach</a:t>
            </a:r>
          </a:p>
          <a:p>
            <a:r>
              <a:rPr lang="en-US" dirty="0"/>
              <a:t>Deb Pengelly</a:t>
            </a:r>
          </a:p>
          <a:p>
            <a:pPr lvl="1"/>
            <a:r>
              <a:rPr lang="en-US" sz="1800" dirty="0"/>
              <a:t>	Missoula County Public Schools</a:t>
            </a:r>
          </a:p>
          <a:p>
            <a:pPr lvl="1"/>
            <a:r>
              <a:rPr lang="en-US" sz="1800" dirty="0"/>
              <a:t>		Records Clerk Big Sky High School</a:t>
            </a:r>
          </a:p>
          <a:p>
            <a:pPr lvl="1"/>
            <a:r>
              <a:rPr lang="en-US" sz="1800" dirty="0"/>
              <a:t>		Extremely helpful in guiding my research!</a:t>
            </a:r>
          </a:p>
          <a:p>
            <a:endParaRPr lang="en-US" dirty="0"/>
          </a:p>
        </p:txBody>
      </p:sp>
    </p:spTree>
    <p:extLst>
      <p:ext uri="{BB962C8B-B14F-4D97-AF65-F5344CB8AC3E}">
        <p14:creationId xmlns:p14="http://schemas.microsoft.com/office/powerpoint/2010/main" val="3269049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F127-78DC-0443-9B49-22E4EBE858F4}"/>
              </a:ext>
            </a:extLst>
          </p:cNvPr>
          <p:cNvSpPr>
            <a:spLocks noGrp="1"/>
          </p:cNvSpPr>
          <p:nvPr>
            <p:ph type="title"/>
          </p:nvPr>
        </p:nvSpPr>
        <p:spPr>
          <a:xfrm>
            <a:off x="762000" y="279635"/>
            <a:ext cx="9238434" cy="857559"/>
          </a:xfrm>
        </p:spPr>
        <p:txBody>
          <a:bodyPr/>
          <a:lstStyle/>
          <a:p>
            <a:r>
              <a:rPr lang="en-US" dirty="0"/>
              <a:t>Resources!</a:t>
            </a:r>
          </a:p>
        </p:txBody>
      </p:sp>
      <p:sp>
        <p:nvSpPr>
          <p:cNvPr id="3" name="Content Placeholder 2">
            <a:extLst>
              <a:ext uri="{FF2B5EF4-FFF2-40B4-BE49-F238E27FC236}">
                <a16:creationId xmlns:a16="http://schemas.microsoft.com/office/drawing/2014/main" id="{FD388AF3-90C4-0B48-98FB-69F912C5A613}"/>
              </a:ext>
            </a:extLst>
          </p:cNvPr>
          <p:cNvSpPr>
            <a:spLocks noGrp="1"/>
          </p:cNvSpPr>
          <p:nvPr>
            <p:ph idx="1"/>
          </p:nvPr>
        </p:nvSpPr>
        <p:spPr>
          <a:xfrm>
            <a:off x="762000" y="1280160"/>
            <a:ext cx="10668000" cy="5577840"/>
          </a:xfrm>
        </p:spPr>
        <p:txBody>
          <a:bodyPr>
            <a:normAutofit fontScale="70000" lnSpcReduction="20000"/>
          </a:bodyPr>
          <a:lstStyle/>
          <a:p>
            <a:r>
              <a:rPr lang="en-US" dirty="0"/>
              <a:t>“Cities of Opportunity.” </a:t>
            </a:r>
            <a:r>
              <a:rPr lang="en-US" i="1" dirty="0"/>
              <a:t>National League of Cities</a:t>
            </a:r>
            <a:r>
              <a:rPr lang="en-US" dirty="0"/>
              <a:t>, 23 Jan. 2021, </a:t>
            </a:r>
            <a:r>
              <a:rPr lang="en-US" dirty="0" err="1"/>
              <a:t>www.nlc.org</a:t>
            </a:r>
            <a:r>
              <a:rPr lang="en-US" dirty="0"/>
              <a:t>/initiative/cities-of-opportunity.</a:t>
            </a:r>
          </a:p>
          <a:p>
            <a:r>
              <a:rPr lang="en-US" dirty="0"/>
              <a:t>The Future of U.S. Public School Revenue from the Property Tax  https://www.lincolninst.edu/sites/default/files/pubfiles/future-us-public-school-revenue-policy-brief_0.pdf</a:t>
            </a:r>
          </a:p>
          <a:p>
            <a:r>
              <a:rPr lang="en-US" dirty="0"/>
              <a:t>Graduation Counts: Connection Between Education and Economy (2012)  https://www.proquest.com/docview/1223514318?fromopenview=true&amp;pq-origsite=gscholar</a:t>
            </a:r>
          </a:p>
          <a:p>
            <a:r>
              <a:rPr lang="en-US" dirty="0"/>
              <a:t>“Graduation Requirements / Graduation Requirements.” </a:t>
            </a:r>
            <a:r>
              <a:rPr lang="en-US" i="1" dirty="0"/>
              <a:t>Missoula County Public Schools</a:t>
            </a:r>
            <a:r>
              <a:rPr lang="en-US" dirty="0"/>
              <a:t>, </a:t>
            </a:r>
            <a:r>
              <a:rPr lang="en-US" dirty="0" err="1"/>
              <a:t>www.mcpsmt.org</a:t>
            </a:r>
            <a:r>
              <a:rPr lang="en-US" dirty="0"/>
              <a:t>/domain/2385. Accessed 19 Apr. 2022.</a:t>
            </a:r>
          </a:p>
          <a:p>
            <a:r>
              <a:rPr lang="en-US" dirty="0"/>
              <a:t>“Graduation Matters Missoula Initiative / GMM Introduction.” </a:t>
            </a:r>
            <a:r>
              <a:rPr lang="en-US" i="1" dirty="0"/>
              <a:t>Missoula County Public Schools</a:t>
            </a:r>
            <a:r>
              <a:rPr lang="en-US" dirty="0"/>
              <a:t>, </a:t>
            </a:r>
            <a:r>
              <a:rPr lang="en-US" dirty="0" err="1"/>
              <a:t>www.mcpsmt.org</a:t>
            </a:r>
            <a:r>
              <a:rPr lang="en-US" dirty="0"/>
              <a:t>/Page/9087. Accessed 19 Apr. 2022.</a:t>
            </a:r>
          </a:p>
          <a:p>
            <a:r>
              <a:rPr lang="en-US" dirty="0"/>
              <a:t>“Justice, Equity, Diversity, and Inclusion.” </a:t>
            </a:r>
            <a:r>
              <a:rPr lang="en-US" i="1" dirty="0"/>
              <a:t>Engage Missoula</a:t>
            </a:r>
            <a:r>
              <a:rPr lang="en-US" dirty="0"/>
              <a:t>, </a:t>
            </a:r>
            <a:r>
              <a:rPr lang="en-US" dirty="0" err="1"/>
              <a:t>www.engagemissoula.com</a:t>
            </a:r>
            <a:r>
              <a:rPr lang="en-US" dirty="0"/>
              <a:t>/jedi. Accessed 19 Apr. 2022.</a:t>
            </a:r>
          </a:p>
          <a:p>
            <a:r>
              <a:rPr lang="en-US" dirty="0"/>
              <a:t>“Montana Budget and Policy Center | Tuition Tax Credits: A Threat to Montana-Based Education Solutions.” </a:t>
            </a:r>
            <a:r>
              <a:rPr lang="en-US" i="1" dirty="0"/>
              <a:t>Montana Budget and Policy Center</a:t>
            </a:r>
            <a:r>
              <a:rPr lang="en-US" dirty="0"/>
              <a:t>, 3 Dec. 2021, </a:t>
            </a:r>
            <a:r>
              <a:rPr lang="en-US" dirty="0" err="1"/>
              <a:t>montanabudget.org</a:t>
            </a:r>
            <a:r>
              <a:rPr lang="en-US" dirty="0"/>
              <a:t>/report/tuition-tax-credits-2021.</a:t>
            </a:r>
          </a:p>
          <a:p>
            <a:r>
              <a:rPr lang="en-US" dirty="0"/>
              <a:t>Montana Graduation Rates tick up to new record, but fall short of goals in federal plan   https://www.proquest.com/docview/2334870824?pq-origsite=primo&amp;accountid=14593</a:t>
            </a:r>
          </a:p>
          <a:p>
            <a:r>
              <a:rPr lang="en-US" dirty="0"/>
              <a:t>Montana Property Taxes – Rising Property Taxes: What You Should Know   https://leg.mt.gov/content/Committees/Interim/2019-2020/Revenue/Meetings/January-2020/young-Montana%20Property-Taxes%202019.pdf</a:t>
            </a:r>
          </a:p>
          <a:p>
            <a:r>
              <a:rPr lang="en-US" dirty="0"/>
              <a:t>MT Biennial Report Property Taxes   https://www.lincolninst.edu/sites/default/files/tax_rate/mt_2018_2020_biennial_report_department_of_revenue.pdf</a:t>
            </a:r>
          </a:p>
          <a:p>
            <a:r>
              <a:rPr lang="en-US" dirty="0"/>
              <a:t>Superintendent Elsie </a:t>
            </a:r>
            <a:r>
              <a:rPr lang="en-US" dirty="0" err="1"/>
              <a:t>Arntzen</a:t>
            </a:r>
            <a:r>
              <a:rPr lang="en-US" dirty="0"/>
              <a:t> Announces Graduation Rates and Dropout Rates with Proposed Solutions   https://news.mt.gov/Office-of-Public-Instruction/Superintendent-Elsie-Arntzen-Announces-Graduation-Rates-and-Dropout-Rates-with-Proposed-Solutions</a:t>
            </a:r>
          </a:p>
        </p:txBody>
      </p:sp>
    </p:spTree>
    <p:extLst>
      <p:ext uri="{BB962C8B-B14F-4D97-AF65-F5344CB8AC3E}">
        <p14:creationId xmlns:p14="http://schemas.microsoft.com/office/powerpoint/2010/main" val="81520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1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21">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9" y="-786"/>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25">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50857-B514-2241-8D8F-20D9A2C1C5D5}"/>
              </a:ext>
            </a:extLst>
          </p:cNvPr>
          <p:cNvSpPr>
            <a:spLocks noGrp="1"/>
          </p:cNvSpPr>
          <p:nvPr>
            <p:ph type="title"/>
          </p:nvPr>
        </p:nvSpPr>
        <p:spPr>
          <a:xfrm>
            <a:off x="1088569" y="2286000"/>
            <a:ext cx="3936275" cy="1351706"/>
          </a:xfrm>
        </p:spPr>
        <p:txBody>
          <a:bodyPr vert="horz" lIns="91440" tIns="45720" rIns="91440" bIns="45720" rtlCol="0" anchor="b">
            <a:normAutofit/>
          </a:bodyPr>
          <a:lstStyle/>
          <a:p>
            <a:pPr algn="ctr"/>
            <a:r>
              <a:rPr lang="en-US"/>
              <a:t>Property Taxes</a:t>
            </a:r>
          </a:p>
        </p:txBody>
      </p:sp>
      <p:sp>
        <p:nvSpPr>
          <p:cNvPr id="3" name="Content Placeholder 2">
            <a:extLst>
              <a:ext uri="{FF2B5EF4-FFF2-40B4-BE49-F238E27FC236}">
                <a16:creationId xmlns:a16="http://schemas.microsoft.com/office/drawing/2014/main" id="{D114A2B4-4053-4A4A-8DE3-BDD7BB5F670C}"/>
              </a:ext>
            </a:extLst>
          </p:cNvPr>
          <p:cNvSpPr>
            <a:spLocks noGrp="1"/>
          </p:cNvSpPr>
          <p:nvPr>
            <p:ph idx="1"/>
          </p:nvPr>
        </p:nvSpPr>
        <p:spPr>
          <a:xfrm>
            <a:off x="1524000" y="4249360"/>
            <a:ext cx="3048000" cy="877585"/>
          </a:xfrm>
        </p:spPr>
        <p:txBody>
          <a:bodyPr vert="horz" lIns="91440" tIns="45720" rIns="91440" bIns="45720" rtlCol="0">
            <a:normAutofit/>
          </a:bodyPr>
          <a:lstStyle/>
          <a:p>
            <a:pPr marL="0" indent="0" algn="ctr">
              <a:lnSpc>
                <a:spcPct val="120000"/>
              </a:lnSpc>
              <a:buNone/>
            </a:pPr>
            <a:r>
              <a:rPr lang="en-US" sz="1400" dirty="0"/>
              <a:t>What are they?</a:t>
            </a:r>
          </a:p>
        </p:txBody>
      </p:sp>
      <p:cxnSp>
        <p:nvCxnSpPr>
          <p:cNvPr id="28" name="Straight Connector 27">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A122BECE-0891-BC45-989B-0C5FA35DAA42}"/>
              </a:ext>
            </a:extLst>
          </p:cNvPr>
          <p:cNvGraphicFramePr>
            <a:graphicFrameLocks/>
          </p:cNvGraphicFramePr>
          <p:nvPr>
            <p:extLst>
              <p:ext uri="{D42A27DB-BD31-4B8C-83A1-F6EECF244321}">
                <p14:modId xmlns:p14="http://schemas.microsoft.com/office/powerpoint/2010/main" val="4238734133"/>
              </p:ext>
            </p:extLst>
          </p:nvPr>
        </p:nvGraphicFramePr>
        <p:xfrm>
          <a:off x="6858000" y="762001"/>
          <a:ext cx="4572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33440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 waterfall chart&#10;&#10;Description automatically generated">
            <a:extLst>
              <a:ext uri="{FF2B5EF4-FFF2-40B4-BE49-F238E27FC236}">
                <a16:creationId xmlns:a16="http://schemas.microsoft.com/office/drawing/2014/main" id="{D0684B3C-B486-744F-A3E0-82ED8EF7D5A7}"/>
              </a:ext>
            </a:extLst>
          </p:cNvPr>
          <p:cNvPicPr>
            <a:picLocks noGrp="1" noChangeAspect="1"/>
          </p:cNvPicPr>
          <p:nvPr>
            <p:ph idx="1"/>
          </p:nvPr>
        </p:nvPicPr>
        <p:blipFill>
          <a:blip r:embed="rId2"/>
          <a:stretch>
            <a:fillRect/>
          </a:stretch>
        </p:blipFill>
        <p:spPr>
          <a:xfrm>
            <a:off x="251619" y="452437"/>
            <a:ext cx="7937500" cy="5953125"/>
          </a:xfrm>
        </p:spPr>
      </p:pic>
      <p:sp>
        <p:nvSpPr>
          <p:cNvPr id="6" name="TextBox 5">
            <a:extLst>
              <a:ext uri="{FF2B5EF4-FFF2-40B4-BE49-F238E27FC236}">
                <a16:creationId xmlns:a16="http://schemas.microsoft.com/office/drawing/2014/main" id="{4A8613BB-C4C5-3D44-A18C-6E462C86707A}"/>
              </a:ext>
            </a:extLst>
          </p:cNvPr>
          <p:cNvSpPr txBox="1"/>
          <p:nvPr/>
        </p:nvSpPr>
        <p:spPr>
          <a:xfrm>
            <a:off x="8443913" y="452437"/>
            <a:ext cx="3496467" cy="1323439"/>
          </a:xfrm>
          <a:prstGeom prst="rect">
            <a:avLst/>
          </a:prstGeom>
          <a:noFill/>
        </p:spPr>
        <p:txBody>
          <a:bodyPr wrap="square" rtlCol="0">
            <a:spAutoFit/>
          </a:bodyPr>
          <a:lstStyle/>
          <a:p>
            <a:r>
              <a:rPr lang="en-US" sz="2800" dirty="0"/>
              <a:t>How is market value established? </a:t>
            </a:r>
            <a:r>
              <a:rPr lang="en-US" sz="2400" dirty="0"/>
              <a:t>Montana Specific</a:t>
            </a:r>
          </a:p>
        </p:txBody>
      </p:sp>
      <p:sp>
        <p:nvSpPr>
          <p:cNvPr id="7" name="TextBox 6">
            <a:extLst>
              <a:ext uri="{FF2B5EF4-FFF2-40B4-BE49-F238E27FC236}">
                <a16:creationId xmlns:a16="http://schemas.microsoft.com/office/drawing/2014/main" id="{B04D742D-A83D-644A-B121-6046673E1563}"/>
              </a:ext>
            </a:extLst>
          </p:cNvPr>
          <p:cNvSpPr txBox="1"/>
          <p:nvPr/>
        </p:nvSpPr>
        <p:spPr>
          <a:xfrm>
            <a:off x="8572500" y="2251710"/>
            <a:ext cx="3223260" cy="369332"/>
          </a:xfrm>
          <a:prstGeom prst="rect">
            <a:avLst/>
          </a:prstGeom>
          <a:noFill/>
        </p:spPr>
        <p:txBody>
          <a:bodyPr wrap="square" rtlCol="0">
            <a:spAutoFit/>
          </a:bodyPr>
          <a:lstStyle/>
          <a:p>
            <a:r>
              <a:rPr lang="en-US" dirty="0"/>
              <a:t>Market value established by….</a:t>
            </a:r>
          </a:p>
        </p:txBody>
      </p:sp>
    </p:spTree>
    <p:extLst>
      <p:ext uri="{BB962C8B-B14F-4D97-AF65-F5344CB8AC3E}">
        <p14:creationId xmlns:p14="http://schemas.microsoft.com/office/powerpoint/2010/main" val="3978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A38AB-810A-254D-B5F8-A5D43D3E3F37}"/>
              </a:ext>
            </a:extLst>
          </p:cNvPr>
          <p:cNvSpPr>
            <a:spLocks noGrp="1"/>
          </p:cNvSpPr>
          <p:nvPr>
            <p:ph type="title"/>
          </p:nvPr>
        </p:nvSpPr>
        <p:spPr>
          <a:xfrm>
            <a:off x="1396100" y="1129861"/>
            <a:ext cx="4827799" cy="1034217"/>
          </a:xfrm>
        </p:spPr>
        <p:txBody>
          <a:bodyPr>
            <a:normAutofit fontScale="90000"/>
          </a:bodyPr>
          <a:lstStyle/>
          <a:p>
            <a:r>
              <a:rPr lang="en-US" dirty="0">
                <a:solidFill>
                  <a:schemeClr val="bg1"/>
                </a:solidFill>
              </a:rPr>
              <a:t>Property taxes compared to market value (Montana)</a:t>
            </a:r>
          </a:p>
        </p:txBody>
      </p:sp>
      <p:sp>
        <p:nvSpPr>
          <p:cNvPr id="9" name="Content Placeholder 8">
            <a:extLst>
              <a:ext uri="{FF2B5EF4-FFF2-40B4-BE49-F238E27FC236}">
                <a16:creationId xmlns:a16="http://schemas.microsoft.com/office/drawing/2014/main" id="{5A3936A5-1D62-8316-D153-1D839A083DAE}"/>
              </a:ext>
            </a:extLst>
          </p:cNvPr>
          <p:cNvSpPr>
            <a:spLocks noGrp="1"/>
          </p:cNvSpPr>
          <p:nvPr>
            <p:ph idx="1"/>
          </p:nvPr>
        </p:nvSpPr>
        <p:spPr>
          <a:xfrm>
            <a:off x="1040945" y="2408970"/>
            <a:ext cx="5073749" cy="3591780"/>
          </a:xfrm>
        </p:spPr>
        <p:txBody>
          <a:bodyPr>
            <a:normAutofit fontScale="92500" lnSpcReduction="20000"/>
          </a:bodyPr>
          <a:lstStyle/>
          <a:p>
            <a:r>
              <a:rPr lang="en-US" dirty="0">
                <a:solidFill>
                  <a:schemeClr val="bg1"/>
                </a:solidFill>
              </a:rPr>
              <a:t>Value of the property is decided by the combination of that department, the Legislature, and local government and schools that sets the level of taxes</a:t>
            </a:r>
          </a:p>
          <a:p>
            <a:pPr lvl="0"/>
            <a:r>
              <a:rPr lang="en-US" dirty="0">
                <a:solidFill>
                  <a:schemeClr val="bg1"/>
                </a:solidFill>
              </a:rPr>
              <a:t>Property tax is an </a:t>
            </a:r>
            <a:r>
              <a:rPr lang="en-US" i="1" dirty="0">
                <a:solidFill>
                  <a:schemeClr val="bg1"/>
                </a:solidFill>
              </a:rPr>
              <a:t>ad valorem</a:t>
            </a:r>
            <a:r>
              <a:rPr lang="en-US" dirty="0">
                <a:solidFill>
                  <a:schemeClr val="bg1"/>
                </a:solidFill>
              </a:rPr>
              <a:t> tax, meaning the tax is levied in proportion to the value of each property relative to the total value within each taxing jurisdiction.</a:t>
            </a:r>
          </a:p>
          <a:p>
            <a:pPr lvl="0"/>
            <a:r>
              <a:rPr lang="en-US" dirty="0">
                <a:solidFill>
                  <a:schemeClr val="bg1"/>
                </a:solidFill>
              </a:rPr>
              <a:t>Therefore, the total amount of property taxes remains the same so if one certain property taxes shift, others must increase within that jurisdiction.</a:t>
            </a:r>
          </a:p>
        </p:txBody>
      </p:sp>
      <p:pic>
        <p:nvPicPr>
          <p:cNvPr id="5" name="Content Placeholder 4" descr="Chart, bar chart&#10;&#10;Description automatically generated">
            <a:extLst>
              <a:ext uri="{FF2B5EF4-FFF2-40B4-BE49-F238E27FC236}">
                <a16:creationId xmlns:a16="http://schemas.microsoft.com/office/drawing/2014/main" id="{ECC11B3A-4A0A-6444-BEAE-CFD0FA8BE6A7}"/>
              </a:ext>
            </a:extLst>
          </p:cNvPr>
          <p:cNvPicPr>
            <a:picLocks noChangeAspect="1"/>
          </p:cNvPicPr>
          <p:nvPr/>
        </p:nvPicPr>
        <p:blipFill>
          <a:blip r:embed="rId2"/>
          <a:stretch>
            <a:fillRect/>
          </a:stretch>
        </p:blipFill>
        <p:spPr>
          <a:xfrm>
            <a:off x="6858000" y="2034964"/>
            <a:ext cx="3824845" cy="2782574"/>
          </a:xfrm>
          <a:prstGeom prst="rect">
            <a:avLst/>
          </a:prstGeom>
        </p:spPr>
      </p:pic>
    </p:spTree>
    <p:extLst>
      <p:ext uri="{BB962C8B-B14F-4D97-AF65-F5344CB8AC3E}">
        <p14:creationId xmlns:p14="http://schemas.microsoft.com/office/powerpoint/2010/main" val="7574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B6A46-0555-9146-969F-5F7E816981E7}"/>
              </a:ext>
            </a:extLst>
          </p:cNvPr>
          <p:cNvSpPr>
            <a:spLocks noGrp="1"/>
          </p:cNvSpPr>
          <p:nvPr>
            <p:ph type="title"/>
          </p:nvPr>
        </p:nvSpPr>
        <p:spPr>
          <a:xfrm>
            <a:off x="1088569" y="1406387"/>
            <a:ext cx="3936275" cy="2231319"/>
          </a:xfrm>
        </p:spPr>
        <p:txBody>
          <a:bodyPr vert="horz" lIns="91440" tIns="45720" rIns="91440" bIns="45720" rtlCol="0" anchor="b">
            <a:normAutofit/>
          </a:bodyPr>
          <a:lstStyle/>
          <a:p>
            <a:pPr algn="ctr"/>
            <a:r>
              <a:rPr lang="en-US" dirty="0"/>
              <a:t>Mill Importance and how it affects property tax</a:t>
            </a:r>
          </a:p>
        </p:txBody>
      </p:sp>
      <p:sp>
        <p:nvSpPr>
          <p:cNvPr id="14" name="Rectangle 13">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bar chart&#10;&#10;Description automatically generated">
            <a:extLst>
              <a:ext uri="{FF2B5EF4-FFF2-40B4-BE49-F238E27FC236}">
                <a16:creationId xmlns:a16="http://schemas.microsoft.com/office/drawing/2014/main" id="{6EF6041B-6DB5-A449-83BC-4F96B252DF33}"/>
              </a:ext>
            </a:extLst>
          </p:cNvPr>
          <p:cNvPicPr>
            <a:picLocks noGrp="1" noChangeAspect="1"/>
          </p:cNvPicPr>
          <p:nvPr>
            <p:ph idx="1"/>
          </p:nvPr>
        </p:nvPicPr>
        <p:blipFill>
          <a:blip r:embed="rId2">
            <a:alphaModFix/>
          </a:blip>
          <a:stretch>
            <a:fillRect/>
          </a:stretch>
        </p:blipFill>
        <p:spPr>
          <a:xfrm>
            <a:off x="6858000" y="1691641"/>
            <a:ext cx="4572000" cy="3474719"/>
          </a:xfrm>
          <a:prstGeom prst="rect">
            <a:avLst/>
          </a:prstGeom>
        </p:spPr>
      </p:pic>
      <p:cxnSp>
        <p:nvCxnSpPr>
          <p:cNvPr id="16" name="Straight Connector 15">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8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A229D-4882-0941-92F0-84A204A36273}"/>
              </a:ext>
            </a:extLst>
          </p:cNvPr>
          <p:cNvSpPr>
            <a:spLocks noGrp="1"/>
          </p:cNvSpPr>
          <p:nvPr>
            <p:ph type="title"/>
          </p:nvPr>
        </p:nvSpPr>
        <p:spPr>
          <a:xfrm>
            <a:off x="1429566" y="1374753"/>
            <a:ext cx="4827799" cy="1034217"/>
          </a:xfrm>
        </p:spPr>
        <p:txBody>
          <a:bodyPr>
            <a:normAutofit fontScale="90000"/>
          </a:bodyPr>
          <a:lstStyle/>
          <a:p>
            <a:r>
              <a:rPr lang="en-US" dirty="0">
                <a:solidFill>
                  <a:schemeClr val="bg1"/>
                </a:solidFill>
              </a:rPr>
              <a:t>Why do we want mills levied?</a:t>
            </a:r>
          </a:p>
        </p:txBody>
      </p:sp>
      <p:sp>
        <p:nvSpPr>
          <p:cNvPr id="9" name="Content Placeholder 8">
            <a:extLst>
              <a:ext uri="{FF2B5EF4-FFF2-40B4-BE49-F238E27FC236}">
                <a16:creationId xmlns:a16="http://schemas.microsoft.com/office/drawing/2014/main" id="{CF65C805-F3BF-7006-7CD7-725A3C5B6E6C}"/>
              </a:ext>
            </a:extLst>
          </p:cNvPr>
          <p:cNvSpPr>
            <a:spLocks noGrp="1"/>
          </p:cNvSpPr>
          <p:nvPr>
            <p:ph idx="1"/>
          </p:nvPr>
        </p:nvSpPr>
        <p:spPr>
          <a:xfrm>
            <a:off x="1429566" y="2662484"/>
            <a:ext cx="4666434" cy="2774820"/>
          </a:xfrm>
        </p:spPr>
        <p:txBody>
          <a:bodyPr>
            <a:normAutofit fontScale="92500"/>
          </a:bodyPr>
          <a:lstStyle/>
          <a:p>
            <a:r>
              <a:rPr lang="en-US" dirty="0">
                <a:solidFill>
                  <a:schemeClr val="bg1"/>
                </a:solidFill>
              </a:rPr>
              <a:t>It leads to more funding!</a:t>
            </a:r>
          </a:p>
          <a:p>
            <a:r>
              <a:rPr lang="en-US" dirty="0">
                <a:solidFill>
                  <a:schemeClr val="bg1"/>
                </a:solidFill>
              </a:rPr>
              <a:t>Total amount of mills that may be levied vary depending on state, local government, and school districts. State’s mills are statutorily fixed but local governments and school districts set their mills depending on the taxing jurisdiction and specific tax base.</a:t>
            </a:r>
          </a:p>
          <a:p>
            <a:endParaRPr lang="en-US" dirty="0">
              <a:solidFill>
                <a:schemeClr val="bg1"/>
              </a:solidFill>
            </a:endParaRPr>
          </a:p>
        </p:txBody>
      </p:sp>
      <p:pic>
        <p:nvPicPr>
          <p:cNvPr id="5" name="Content Placeholder 4" descr="Chart, bar chart&#10;&#10;Description automatically generated">
            <a:extLst>
              <a:ext uri="{FF2B5EF4-FFF2-40B4-BE49-F238E27FC236}">
                <a16:creationId xmlns:a16="http://schemas.microsoft.com/office/drawing/2014/main" id="{F2B14DD6-C54B-484C-AD8A-16ACC89E6953}"/>
              </a:ext>
            </a:extLst>
          </p:cNvPr>
          <p:cNvPicPr>
            <a:picLocks noChangeAspect="1"/>
          </p:cNvPicPr>
          <p:nvPr/>
        </p:nvPicPr>
        <p:blipFill>
          <a:blip r:embed="rId2"/>
          <a:stretch>
            <a:fillRect/>
          </a:stretch>
        </p:blipFill>
        <p:spPr>
          <a:xfrm>
            <a:off x="6858000" y="2015839"/>
            <a:ext cx="3824845" cy="2820823"/>
          </a:xfrm>
          <a:prstGeom prst="rect">
            <a:avLst/>
          </a:prstGeom>
        </p:spPr>
      </p:pic>
    </p:spTree>
    <p:extLst>
      <p:ext uri="{BB962C8B-B14F-4D97-AF65-F5344CB8AC3E}">
        <p14:creationId xmlns:p14="http://schemas.microsoft.com/office/powerpoint/2010/main" val="185712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EE74-2E56-CE4C-ACC2-C85BA0C9E754}"/>
              </a:ext>
            </a:extLst>
          </p:cNvPr>
          <p:cNvSpPr>
            <a:spLocks noGrp="1"/>
          </p:cNvSpPr>
          <p:nvPr>
            <p:ph type="title"/>
          </p:nvPr>
        </p:nvSpPr>
        <p:spPr>
          <a:xfrm>
            <a:off x="906780" y="1079735"/>
            <a:ext cx="10378440" cy="857559"/>
          </a:xfrm>
        </p:spPr>
        <p:txBody>
          <a:bodyPr/>
          <a:lstStyle/>
          <a:p>
            <a:r>
              <a:rPr lang="en-US" dirty="0"/>
              <a:t>Sources of funding for the education system</a:t>
            </a:r>
          </a:p>
        </p:txBody>
      </p:sp>
      <p:pic>
        <p:nvPicPr>
          <p:cNvPr id="5" name="Content Placeholder 4" descr="Chart&#10;&#10;Description automatically generated with medium confidence">
            <a:extLst>
              <a:ext uri="{FF2B5EF4-FFF2-40B4-BE49-F238E27FC236}">
                <a16:creationId xmlns:a16="http://schemas.microsoft.com/office/drawing/2014/main" id="{2D982F4F-3628-574A-A15C-3396895B4989}"/>
              </a:ext>
            </a:extLst>
          </p:cNvPr>
          <p:cNvPicPr>
            <a:picLocks noGrp="1" noChangeAspect="1"/>
          </p:cNvPicPr>
          <p:nvPr>
            <p:ph idx="1"/>
          </p:nvPr>
        </p:nvPicPr>
        <p:blipFill>
          <a:blip r:embed="rId2"/>
          <a:stretch>
            <a:fillRect/>
          </a:stretch>
        </p:blipFill>
        <p:spPr>
          <a:xfrm>
            <a:off x="2000538" y="2286000"/>
            <a:ext cx="8097261" cy="3810000"/>
          </a:xfrm>
        </p:spPr>
      </p:pic>
    </p:spTree>
    <p:extLst>
      <p:ext uri="{BB962C8B-B14F-4D97-AF65-F5344CB8AC3E}">
        <p14:creationId xmlns:p14="http://schemas.microsoft.com/office/powerpoint/2010/main" val="1540523241"/>
      </p:ext>
    </p:extLst>
  </p:cSld>
  <p:clrMapOvr>
    <a:masterClrMapping/>
  </p:clrMapOvr>
</p:sld>
</file>

<file path=ppt/theme/theme1.xml><?xml version="1.0" encoding="utf-8"?>
<a:theme xmlns:a="http://schemas.openxmlformats.org/drawingml/2006/main" name="PortalVTI">
  <a:themeElements>
    <a:clrScheme name="AnalogousFromRegularSeed_2SEEDS">
      <a:dk1>
        <a:srgbClr val="000000"/>
      </a:dk1>
      <a:lt1>
        <a:srgbClr val="FFFFFF"/>
      </a:lt1>
      <a:dk2>
        <a:srgbClr val="2F2F1B"/>
      </a:dk2>
      <a:lt2>
        <a:srgbClr val="F3F3F0"/>
      </a:lt2>
      <a:accent1>
        <a:srgbClr val="3349DA"/>
      </a:accent1>
      <a:accent2>
        <a:srgbClr val="2990E7"/>
      </a:accent2>
      <a:accent3>
        <a:srgbClr val="6029E7"/>
      </a:accent3>
      <a:accent4>
        <a:srgbClr val="D56B17"/>
      </a:accent4>
      <a:accent5>
        <a:srgbClr val="C4AD23"/>
      </a:accent5>
      <a:accent6>
        <a:srgbClr val="8DBB14"/>
      </a:accent6>
      <a:hlink>
        <a:srgbClr val="9A8D33"/>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emplate>{12B84237-3831-F444-9B59-596E357B9CD1}tf10001064</Template>
  <TotalTime>5391</TotalTime>
  <Words>1403</Words>
  <Application>Microsoft Macintosh PowerPoint</Application>
  <PresentationFormat>Widescreen</PresentationFormat>
  <Paragraphs>105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Trade Gothic Next Cond</vt:lpstr>
      <vt:lpstr>Trade Gothic Next Light</vt:lpstr>
      <vt:lpstr>PortalVTI</vt:lpstr>
      <vt:lpstr>Graduation Rates and Property Taxes in Montana Impacting Accessibility to Education</vt:lpstr>
      <vt:lpstr>Question?</vt:lpstr>
      <vt:lpstr>Disclaimer</vt:lpstr>
      <vt:lpstr>Property Taxes</vt:lpstr>
      <vt:lpstr>PowerPoint Presentation</vt:lpstr>
      <vt:lpstr>Property taxes compared to market value (Montana)</vt:lpstr>
      <vt:lpstr>Mill Importance and how it affects property tax</vt:lpstr>
      <vt:lpstr>Why do we want mills levied?</vt:lpstr>
      <vt:lpstr>Sources of funding for the education system</vt:lpstr>
      <vt:lpstr>Montana Property Tax</vt:lpstr>
      <vt:lpstr>Property Taxes turning into funding</vt:lpstr>
      <vt:lpstr>Changes in Property tax over time</vt:lpstr>
      <vt:lpstr>PowerPoint Presentation</vt:lpstr>
      <vt:lpstr>PowerPoint Presentation</vt:lpstr>
      <vt:lpstr>PowerPoint Presentation</vt:lpstr>
      <vt:lpstr>Property tax Comparison of Montana to US Average</vt:lpstr>
      <vt:lpstr>Property Tax Comparisons</vt:lpstr>
      <vt:lpstr>Graduation Rates</vt:lpstr>
      <vt:lpstr>Why is graduating important? (Graduation counts)</vt:lpstr>
      <vt:lpstr>Why do students drop out?  (graduation counts)</vt:lpstr>
      <vt:lpstr>Missoula School Districts</vt:lpstr>
      <vt:lpstr>PowerPoint Presentation</vt:lpstr>
      <vt:lpstr>PowerPoint Presentation</vt:lpstr>
      <vt:lpstr>PowerPoint Presentation</vt:lpstr>
      <vt:lpstr>PowerPoint Presentation</vt:lpstr>
      <vt:lpstr>PowerPoint Presentation</vt:lpstr>
      <vt:lpstr>PowerPoint Presentation</vt:lpstr>
      <vt:lpstr>Conclusion</vt:lpstr>
      <vt:lpstr>Where do we go from here?</vt:lpstr>
      <vt:lpstr>Thank you for your guidance and help!</vt:lpstr>
      <vt:lpstr>Thank you for your guidance and help!</vt:lpstr>
      <vt:lpstr>Thank you for your guidance and help!</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Rates and Property Taxes in Montana Impacting Accessibility to Education</dc:title>
  <dc:creator>Microsoft Office User</dc:creator>
  <cp:lastModifiedBy>Microsoft Office User</cp:lastModifiedBy>
  <cp:revision>15</cp:revision>
  <dcterms:created xsi:type="dcterms:W3CDTF">2022-04-18T00:21:16Z</dcterms:created>
  <dcterms:modified xsi:type="dcterms:W3CDTF">2022-04-21T18:13:03Z</dcterms:modified>
</cp:coreProperties>
</file>