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7"/>
  </p:notesMasterIdLst>
  <p:sldIdLst>
    <p:sldId id="256" r:id="rId2"/>
    <p:sldId id="257" r:id="rId3"/>
    <p:sldId id="258" r:id="rId4"/>
    <p:sldId id="265" r:id="rId5"/>
    <p:sldId id="266" r:id="rId6"/>
    <p:sldId id="259" r:id="rId7"/>
    <p:sldId id="267" r:id="rId8"/>
    <p:sldId id="268" r:id="rId9"/>
    <p:sldId id="262" r:id="rId10"/>
    <p:sldId id="263" r:id="rId11"/>
    <p:sldId id="271" r:id="rId12"/>
    <p:sldId id="272" r:id="rId13"/>
    <p:sldId id="264" r:id="rId14"/>
    <p:sldId id="27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76A123-6967-404E-ABEC-FDBEE3C05FDF}" v="1226" dt="2023-04-21T14:06:56.165"/>
    <p1510:client id="{7F42D420-9137-092A-37CA-EDFE60AA5778}" v="117" dt="2023-04-20T19:19:24.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31"/>
    <p:restoredTop sz="94676"/>
  </p:normalViewPr>
  <p:slideViewPr>
    <p:cSldViewPr snapToGrid="0">
      <p:cViewPr varScale="1">
        <p:scale>
          <a:sx n="106" d="100"/>
          <a:sy n="106" d="100"/>
        </p:scale>
        <p:origin x="68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41F72-1AE2-FD41-BC2E-9FF89A984230}" type="datetimeFigureOut">
              <a:rPr lang="en-US" smtClean="0"/>
              <a:t>4/21/23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2B9C53-0540-6542-808C-2BBF881547B1}" type="slidenum">
              <a:rPr lang="en-US" smtClean="0"/>
              <a:t>‹#›</a:t>
            </a:fld>
            <a:endParaRPr lang="en-US"/>
          </a:p>
        </p:txBody>
      </p:sp>
    </p:spTree>
    <p:extLst>
      <p:ext uri="{BB962C8B-B14F-4D97-AF65-F5344CB8AC3E}">
        <p14:creationId xmlns:p14="http://schemas.microsoft.com/office/powerpoint/2010/main" val="224059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6850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212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1574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20435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31546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963928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27151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78180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30985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059042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4/21/23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236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4/21/23</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9336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0E52DF2-6802-459B-AC2A-AF976DEB1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73CF87-AE46-2744-A3EE-A19D6362A980}"/>
              </a:ext>
            </a:extLst>
          </p:cNvPr>
          <p:cNvSpPr>
            <a:spLocks noGrp="1"/>
          </p:cNvSpPr>
          <p:nvPr>
            <p:ph type="ctrTitle"/>
          </p:nvPr>
        </p:nvSpPr>
        <p:spPr>
          <a:xfrm>
            <a:off x="8002184" y="2386295"/>
            <a:ext cx="3730839" cy="3569150"/>
          </a:xfrm>
        </p:spPr>
        <p:txBody>
          <a:bodyPr anchor="b">
            <a:normAutofit/>
          </a:bodyPr>
          <a:lstStyle/>
          <a:p>
            <a:r>
              <a:rPr lang="en-US" sz="4000"/>
              <a:t>Depictions of Strikes on Social Media</a:t>
            </a:r>
          </a:p>
        </p:txBody>
      </p:sp>
      <p:sp>
        <p:nvSpPr>
          <p:cNvPr id="3" name="Subtitle 2">
            <a:extLst>
              <a:ext uri="{FF2B5EF4-FFF2-40B4-BE49-F238E27FC236}">
                <a16:creationId xmlns:a16="http://schemas.microsoft.com/office/drawing/2014/main" id="{1B9C06CB-E9C6-A1CE-5D00-1B15AC64B4A3}"/>
              </a:ext>
            </a:extLst>
          </p:cNvPr>
          <p:cNvSpPr>
            <a:spLocks noGrp="1"/>
          </p:cNvSpPr>
          <p:nvPr>
            <p:ph type="subTitle" idx="1"/>
          </p:nvPr>
        </p:nvSpPr>
        <p:spPr>
          <a:xfrm>
            <a:off x="8115300" y="1208146"/>
            <a:ext cx="3137031" cy="979680"/>
          </a:xfrm>
        </p:spPr>
        <p:txBody>
          <a:bodyPr anchor="t">
            <a:normAutofit/>
          </a:bodyPr>
          <a:lstStyle/>
          <a:p>
            <a:r>
              <a:rPr lang="en-US" sz="2200"/>
              <a:t>Zach Mangels</a:t>
            </a:r>
          </a:p>
        </p:txBody>
      </p:sp>
      <p:pic>
        <p:nvPicPr>
          <p:cNvPr id="4" name="Picture 3">
            <a:extLst>
              <a:ext uri="{FF2B5EF4-FFF2-40B4-BE49-F238E27FC236}">
                <a16:creationId xmlns:a16="http://schemas.microsoft.com/office/drawing/2014/main" id="{FBF4985A-2A5C-5BFF-771B-9535AA375AB2}"/>
              </a:ext>
            </a:extLst>
          </p:cNvPr>
          <p:cNvPicPr>
            <a:picLocks noChangeAspect="1"/>
          </p:cNvPicPr>
          <p:nvPr/>
        </p:nvPicPr>
        <p:blipFill rotWithShape="1">
          <a:blip r:embed="rId2"/>
          <a:srcRect r="28745" b="-1"/>
          <a:stretch/>
        </p:blipFill>
        <p:spPr>
          <a:xfrm>
            <a:off x="20" y="10"/>
            <a:ext cx="7320707" cy="6857985"/>
          </a:xfrm>
          <a:prstGeom prst="rect">
            <a:avLst/>
          </a:prstGeom>
        </p:spPr>
      </p:pic>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767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9F2C-A946-7DFF-D089-0D21674C54ED}"/>
              </a:ext>
            </a:extLst>
          </p:cNvPr>
          <p:cNvSpPr>
            <a:spLocks noGrp="1"/>
          </p:cNvSpPr>
          <p:nvPr>
            <p:ph type="title"/>
          </p:nvPr>
        </p:nvSpPr>
        <p:spPr/>
        <p:txBody>
          <a:bodyPr/>
          <a:lstStyle/>
          <a:p>
            <a:r>
              <a:rPr lang="en-US"/>
              <a:t>Types of messages</a:t>
            </a:r>
          </a:p>
        </p:txBody>
      </p:sp>
      <p:sp>
        <p:nvSpPr>
          <p:cNvPr id="3" name="Content Placeholder 2">
            <a:extLst>
              <a:ext uri="{FF2B5EF4-FFF2-40B4-BE49-F238E27FC236}">
                <a16:creationId xmlns:a16="http://schemas.microsoft.com/office/drawing/2014/main" id="{61BEA2A5-3172-2752-6D4F-2A73A4E99839}"/>
              </a:ext>
            </a:extLst>
          </p:cNvPr>
          <p:cNvSpPr>
            <a:spLocks noGrp="1"/>
          </p:cNvSpPr>
          <p:nvPr>
            <p:ph idx="1"/>
          </p:nvPr>
        </p:nvSpPr>
        <p:spPr>
          <a:xfrm>
            <a:off x="700635" y="2293126"/>
            <a:ext cx="10790729" cy="3636088"/>
          </a:xfrm>
        </p:spPr>
        <p:txBody>
          <a:bodyPr vert="horz" lIns="91440" tIns="45720" rIns="91440" bIns="45720" rtlCol="0" anchor="t">
            <a:normAutofit fontScale="85000" lnSpcReduction="20000"/>
          </a:bodyPr>
          <a:lstStyle/>
          <a:p>
            <a:r>
              <a:rPr lang="en-US"/>
              <a:t>Support</a:t>
            </a:r>
          </a:p>
          <a:p>
            <a:pPr lvl="1"/>
            <a:r>
              <a:rPr lang="en-US"/>
              <a:t>Solidarity: “solidarity my puzzling comrades” “✊🫡” “NO links NO clicks NO games #</a:t>
            </a:r>
            <a:r>
              <a:rPr lang="en-US" err="1"/>
              <a:t>SolidarityWithStrikes</a:t>
            </a:r>
            <a:r>
              <a:rPr lang="en-US"/>
              <a:t>”</a:t>
            </a:r>
          </a:p>
          <a:p>
            <a:pPr lvl="1"/>
            <a:r>
              <a:rPr lang="en-US"/>
              <a:t>General Support: “incredible” “Beautiful 😍” “I support </a:t>
            </a:r>
            <a:r>
              <a:rPr lang="en-US" err="1"/>
              <a:t>NYTimesGuild</a:t>
            </a:r>
            <a:r>
              <a:rPr lang="en-US"/>
              <a:t>”</a:t>
            </a:r>
          </a:p>
          <a:p>
            <a:pPr lvl="1"/>
            <a:r>
              <a:rPr lang="en-US"/>
              <a:t>Information: “hi, does this include The Athletic? Support your cause and don't want to be crossing any picket lines” “Is the strike over? So I may play wordle again.”</a:t>
            </a:r>
          </a:p>
          <a:p>
            <a:r>
              <a:rPr lang="en-US"/>
              <a:t>Opposition</a:t>
            </a:r>
          </a:p>
          <a:p>
            <a:pPr lvl="1"/>
            <a:r>
              <a:rPr lang="en-US"/>
              <a:t>Anti Media: “Please come back to work What would we do without the </a:t>
            </a:r>
            <a:r>
              <a:rPr lang="en-US" err="1"/>
              <a:t>ny</a:t>
            </a:r>
            <a:r>
              <a:rPr lang="en-US"/>
              <a:t> times who would give us in writing all the lies and fake news” “You lie to us daily and now we’re supposed to support </a:t>
            </a:r>
            <a:r>
              <a:rPr lang="en-US" err="1"/>
              <a:t>you?..good</a:t>
            </a:r>
            <a:r>
              <a:rPr lang="en-US"/>
              <a:t> luck with that..”</a:t>
            </a:r>
          </a:p>
          <a:p>
            <a:pPr lvl="1"/>
            <a:r>
              <a:rPr lang="en-US"/>
              <a:t>Anti Solidarity: “Let’s all get over to the failing @</a:t>
            </a:r>
            <a:r>
              <a:rPr lang="en-US" err="1"/>
              <a:t>nytimes</a:t>
            </a:r>
            <a:r>
              <a:rPr lang="en-US"/>
              <a:t> websites to make sure their viewership stays up during the strike. This the same company that blares on and on about the benefits of belonging to a union, except when that union represents employees of the New York Times. 🤡🤡🤡”</a:t>
            </a:r>
          </a:p>
          <a:p>
            <a:pPr lvl="1"/>
            <a:r>
              <a:rPr lang="en-US"/>
              <a:t>General Opposition: “so sorry, don't care” “😂😂😂😂😂🖕”</a:t>
            </a:r>
          </a:p>
        </p:txBody>
      </p:sp>
    </p:spTree>
    <p:extLst>
      <p:ext uri="{BB962C8B-B14F-4D97-AF65-F5344CB8AC3E}">
        <p14:creationId xmlns:p14="http://schemas.microsoft.com/office/powerpoint/2010/main" val="22823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87C3B-DDE6-A776-5BA7-4370F6F4A17E}"/>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Results</a:t>
            </a:r>
          </a:p>
        </p:txBody>
      </p:sp>
      <p:cxnSp>
        <p:nvCxnSpPr>
          <p:cNvPr id="15" name="Straight Connector 14">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54439CA-C3DA-96FD-BE30-2FAA1F3161ED}"/>
              </a:ext>
            </a:extLst>
          </p:cNvPr>
          <p:cNvPicPr>
            <a:picLocks noChangeAspect="1"/>
          </p:cNvPicPr>
          <p:nvPr/>
        </p:nvPicPr>
        <p:blipFill>
          <a:blip r:embed="rId2"/>
          <a:stretch>
            <a:fillRect/>
          </a:stretch>
        </p:blipFill>
        <p:spPr>
          <a:xfrm>
            <a:off x="256304" y="798326"/>
            <a:ext cx="5602467" cy="3300984"/>
          </a:xfrm>
          <a:prstGeom prst="rect">
            <a:avLst/>
          </a:prstGeom>
        </p:spPr>
      </p:pic>
      <p:pic>
        <p:nvPicPr>
          <p:cNvPr id="5" name="Picture 4">
            <a:extLst>
              <a:ext uri="{FF2B5EF4-FFF2-40B4-BE49-F238E27FC236}">
                <a16:creationId xmlns:a16="http://schemas.microsoft.com/office/drawing/2014/main" id="{FD24135A-06E8-A987-3D2A-1BDA87F739B1}"/>
              </a:ext>
            </a:extLst>
          </p:cNvPr>
          <p:cNvPicPr>
            <a:picLocks noChangeAspect="1"/>
          </p:cNvPicPr>
          <p:nvPr/>
        </p:nvPicPr>
        <p:blipFill>
          <a:blip r:embed="rId3"/>
          <a:stretch>
            <a:fillRect/>
          </a:stretch>
        </p:blipFill>
        <p:spPr>
          <a:xfrm>
            <a:off x="5858771" y="798326"/>
            <a:ext cx="5602467" cy="3300984"/>
          </a:xfrm>
          <a:prstGeom prst="rect">
            <a:avLst/>
          </a:prstGeom>
        </p:spPr>
      </p:pic>
    </p:spTree>
    <p:extLst>
      <p:ext uri="{BB962C8B-B14F-4D97-AF65-F5344CB8AC3E}">
        <p14:creationId xmlns:p14="http://schemas.microsoft.com/office/powerpoint/2010/main" val="23335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9F2C-A946-7DFF-D089-0D21674C54ED}"/>
              </a:ext>
            </a:extLst>
          </p:cNvPr>
          <p:cNvSpPr>
            <a:spLocks noGrp="1"/>
          </p:cNvSpPr>
          <p:nvPr>
            <p:ph type="title"/>
          </p:nvPr>
        </p:nvSpPr>
        <p:spPr/>
        <p:txBody>
          <a:bodyPr/>
          <a:lstStyle/>
          <a:p>
            <a:r>
              <a:rPr lang="en-US"/>
              <a:t>Types of messages</a:t>
            </a:r>
          </a:p>
        </p:txBody>
      </p:sp>
      <p:sp>
        <p:nvSpPr>
          <p:cNvPr id="3" name="Content Placeholder 2">
            <a:extLst>
              <a:ext uri="{FF2B5EF4-FFF2-40B4-BE49-F238E27FC236}">
                <a16:creationId xmlns:a16="http://schemas.microsoft.com/office/drawing/2014/main" id="{61BEA2A5-3172-2752-6D4F-2A73A4E99839}"/>
              </a:ext>
            </a:extLst>
          </p:cNvPr>
          <p:cNvSpPr>
            <a:spLocks noGrp="1"/>
          </p:cNvSpPr>
          <p:nvPr>
            <p:ph idx="1"/>
          </p:nvPr>
        </p:nvSpPr>
        <p:spPr>
          <a:xfrm>
            <a:off x="700635" y="2293126"/>
            <a:ext cx="10790729" cy="3636088"/>
          </a:xfrm>
        </p:spPr>
        <p:txBody>
          <a:bodyPr vert="horz" lIns="91440" tIns="45720" rIns="91440" bIns="45720" rtlCol="0" anchor="t">
            <a:normAutofit fontScale="85000" lnSpcReduction="20000"/>
          </a:bodyPr>
          <a:lstStyle/>
          <a:p>
            <a:r>
              <a:rPr lang="en-US"/>
              <a:t>Support</a:t>
            </a:r>
          </a:p>
          <a:p>
            <a:pPr lvl="1"/>
            <a:r>
              <a:rPr lang="en-US"/>
              <a:t>Safety: “Better late than never” “Thank you for your work and fight for safe staffing for NYC patients. #</a:t>
            </a:r>
            <a:r>
              <a:rPr lang="en-US" err="1"/>
              <a:t>NYCNurseStrike</a:t>
            </a:r>
            <a:r>
              <a:rPr lang="en-US"/>
              <a:t>”</a:t>
            </a:r>
          </a:p>
          <a:p>
            <a:pPr lvl="1"/>
            <a:r>
              <a:rPr lang="en-US"/>
              <a:t>Pay: “healthcare admins all over are pushing ridiculously unsafe staffing while lining their pockets. congrats on the successful strike! 💪💪💪💪” “</a:t>
            </a:r>
            <a:r>
              <a:rPr lang="en-US" err="1"/>
              <a:t>Lolllll</a:t>
            </a:r>
            <a:r>
              <a:rPr lang="en-US"/>
              <a:t> this hospital is a joke. They get 8-10k per Covid death at there hospital, they can pay travel nurses 2x. But you can’t give </a:t>
            </a:r>
            <a:r>
              <a:rPr lang="en-US" err="1"/>
              <a:t>ur</a:t>
            </a:r>
            <a:r>
              <a:rPr lang="en-US"/>
              <a:t> current employees safe staffing and a raise that’s probably a rounding error on your taxes. Makes me sick. Do the right thing”</a:t>
            </a:r>
          </a:p>
          <a:p>
            <a:pPr lvl="1"/>
            <a:r>
              <a:rPr lang="en-US"/>
              <a:t>General Support: “I totally support the Nurses!#</a:t>
            </a:r>
            <a:r>
              <a:rPr lang="en-US" err="1"/>
              <a:t>StandWithNurses</a:t>
            </a:r>
            <a:r>
              <a:rPr lang="en-US"/>
              <a:t> #</a:t>
            </a:r>
            <a:r>
              <a:rPr lang="en-US" err="1"/>
              <a:t>SafeStaffingSavesLives</a:t>
            </a:r>
            <a:r>
              <a:rPr lang="en-US"/>
              <a:t>” “Congratulations 🎈”</a:t>
            </a:r>
          </a:p>
          <a:p>
            <a:r>
              <a:rPr lang="en-US"/>
              <a:t>Opposition</a:t>
            </a:r>
          </a:p>
          <a:p>
            <a:pPr lvl="1"/>
            <a:r>
              <a:rPr lang="en-US"/>
              <a:t>Safety: “BS you don't give a crap about patients or you'd be inside taking care of them instead of letting them go unattended or attended by some temp worker. You should quit and look for another job if you don't like that huge paycheck you get every week. Most wish they made that much.”</a:t>
            </a:r>
          </a:p>
          <a:p>
            <a:pPr lvl="1"/>
            <a:r>
              <a:rPr lang="en-US"/>
              <a:t>General Opposition: “Why is healthcare so expensive? Greedy nurses and medical residents”</a:t>
            </a:r>
          </a:p>
          <a:p>
            <a:pPr lvl="1"/>
            <a:r>
              <a:rPr lang="en-US"/>
              <a:t>Anti Vax: “You should have held out to reinstate your fellow co-workers who were fired for the mandates”</a:t>
            </a:r>
          </a:p>
        </p:txBody>
      </p:sp>
    </p:spTree>
    <p:extLst>
      <p:ext uri="{BB962C8B-B14F-4D97-AF65-F5344CB8AC3E}">
        <p14:creationId xmlns:p14="http://schemas.microsoft.com/office/powerpoint/2010/main" val="8937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87C3B-DDE6-A776-5BA7-4370F6F4A17E}"/>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Results</a:t>
            </a:r>
          </a:p>
        </p:txBody>
      </p:sp>
      <p:cxnSp>
        <p:nvCxnSpPr>
          <p:cNvPr id="15" name="Straight Connector 14">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199D76C2-7586-01C1-3A7B-A6B14D7CD068}"/>
              </a:ext>
            </a:extLst>
          </p:cNvPr>
          <p:cNvSpPr>
            <a:spLocks noGrp="1"/>
          </p:cNvSpPr>
          <p:nvPr>
            <p:ph idx="1"/>
          </p:nvPr>
        </p:nvSpPr>
        <p:spPr/>
        <p:txBody>
          <a:bodyPr vert="horz" lIns="91440" tIns="45720" rIns="91440" bIns="45720" rtlCol="0" anchor="t">
            <a:normAutofit/>
          </a:bodyPr>
          <a:lstStyle/>
          <a:p>
            <a:r>
              <a:rPr lang="en-US" dirty="0"/>
              <a:t>Why was response to nurses strike more positive?</a:t>
            </a:r>
          </a:p>
          <a:p>
            <a:pPr lvl="1"/>
            <a:r>
              <a:rPr lang="en-US" dirty="0"/>
              <a:t>Employer behavior on social media </a:t>
            </a:r>
          </a:p>
          <a:p>
            <a:pPr lvl="1"/>
            <a:r>
              <a:rPr lang="en-US" dirty="0"/>
              <a:t>Prior positive experience with nurses (Naughton 2022; Hertel-Fernandez 2021)</a:t>
            </a:r>
          </a:p>
          <a:p>
            <a:r>
              <a:rPr lang="en-US" dirty="0"/>
              <a:t>Lack of (explicit) gendered language in tweets</a:t>
            </a:r>
          </a:p>
        </p:txBody>
      </p:sp>
    </p:spTree>
    <p:extLst>
      <p:ext uri="{BB962C8B-B14F-4D97-AF65-F5344CB8AC3E}">
        <p14:creationId xmlns:p14="http://schemas.microsoft.com/office/powerpoint/2010/main" val="394992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87C3B-DDE6-A776-5BA7-4370F6F4A17E}"/>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Limitations and next steps</a:t>
            </a:r>
          </a:p>
        </p:txBody>
      </p:sp>
      <p:cxnSp>
        <p:nvCxnSpPr>
          <p:cNvPr id="15" name="Straight Connector 14">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199D76C2-7586-01C1-3A7B-A6B14D7CD068}"/>
              </a:ext>
            </a:extLst>
          </p:cNvPr>
          <p:cNvSpPr>
            <a:spLocks noGrp="1"/>
          </p:cNvSpPr>
          <p:nvPr>
            <p:ph idx="1"/>
          </p:nvPr>
        </p:nvSpPr>
        <p:spPr/>
        <p:txBody>
          <a:bodyPr vert="horz" lIns="91440" tIns="45720" rIns="91440" bIns="45720" rtlCol="0" anchor="t">
            <a:normAutofit/>
          </a:bodyPr>
          <a:lstStyle/>
          <a:p>
            <a:r>
              <a:rPr lang="en-US" dirty="0"/>
              <a:t>Geography</a:t>
            </a:r>
          </a:p>
          <a:p>
            <a:r>
              <a:rPr lang="en-US" dirty="0"/>
              <a:t>Twitter</a:t>
            </a:r>
          </a:p>
          <a:p>
            <a:r>
              <a:rPr lang="en-US" dirty="0"/>
              <a:t>Professions</a:t>
            </a:r>
          </a:p>
        </p:txBody>
      </p:sp>
    </p:spTree>
    <p:extLst>
      <p:ext uri="{BB962C8B-B14F-4D97-AF65-F5344CB8AC3E}">
        <p14:creationId xmlns:p14="http://schemas.microsoft.com/office/powerpoint/2010/main" val="323800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817F6-F50D-C7C2-1902-6F43D1C3C407}"/>
              </a:ext>
            </a:extLst>
          </p:cNvPr>
          <p:cNvSpPr>
            <a:spLocks noGrp="1"/>
          </p:cNvSpPr>
          <p:nvPr>
            <p:ph type="title"/>
          </p:nvPr>
        </p:nvSpPr>
        <p:spPr>
          <a:xfrm>
            <a:off x="700635" y="922096"/>
            <a:ext cx="10691265" cy="557788"/>
          </a:xfrm>
        </p:spPr>
        <p:txBody>
          <a:bodyPr>
            <a:normAutofit fontScale="90000"/>
          </a:bodyPr>
          <a:lstStyle/>
          <a:p>
            <a:r>
              <a:rPr lang="en-US" dirty="0"/>
              <a:t>Works cited</a:t>
            </a:r>
          </a:p>
        </p:txBody>
      </p:sp>
      <p:sp>
        <p:nvSpPr>
          <p:cNvPr id="3" name="Content Placeholder 2">
            <a:extLst>
              <a:ext uri="{FF2B5EF4-FFF2-40B4-BE49-F238E27FC236}">
                <a16:creationId xmlns:a16="http://schemas.microsoft.com/office/drawing/2014/main" id="{D166B29B-A181-95F5-A51C-70F455DCE740}"/>
              </a:ext>
            </a:extLst>
          </p:cNvPr>
          <p:cNvSpPr>
            <a:spLocks noGrp="1"/>
          </p:cNvSpPr>
          <p:nvPr>
            <p:ph idx="1"/>
          </p:nvPr>
        </p:nvSpPr>
        <p:spPr>
          <a:xfrm>
            <a:off x="700635" y="1479884"/>
            <a:ext cx="10691265" cy="4449330"/>
          </a:xfrm>
        </p:spPr>
        <p:txBody>
          <a:bodyPr>
            <a:normAutofit fontScale="25000" lnSpcReduction="20000"/>
          </a:bodyPr>
          <a:lstStyle/>
          <a:p>
            <a:pPr marL="0" indent="-457200">
              <a:buNone/>
            </a:pPr>
            <a:r>
              <a:rPr lang="en-US" sz="2800" dirty="0"/>
              <a:t>Aleks, R., </a:t>
            </a:r>
            <a:r>
              <a:rPr lang="en-US" sz="2800" dirty="0" err="1"/>
              <a:t>Saksida</a:t>
            </a:r>
            <a:r>
              <a:rPr lang="en-US" sz="2800" dirty="0"/>
              <a:t>, T., &amp; Wolf, A. S. (2021). Hero or villain? A cohort and generational analysis of how youth attitudes towards unions have changed over time. </a:t>
            </a:r>
            <a:r>
              <a:rPr lang="en-US" sz="2800" i="1" dirty="0"/>
              <a:t>British Journal of Industrial Relations, 59</a:t>
            </a:r>
            <a:r>
              <a:rPr lang="en-US" sz="2800" dirty="0"/>
              <a:t>(2), 532-567.</a:t>
            </a:r>
          </a:p>
          <a:p>
            <a:pPr marL="0" indent="-457200">
              <a:buNone/>
            </a:pPr>
            <a:r>
              <a:rPr lang="en-US" sz="2800" dirty="0"/>
              <a:t>Bruno, R. (2009). Evidence of bias in the </a:t>
            </a:r>
            <a:r>
              <a:rPr lang="en-US" sz="2800" i="1" dirty="0"/>
              <a:t>Chicago Tribune </a:t>
            </a:r>
            <a:r>
              <a:rPr lang="en-US" sz="2800" dirty="0"/>
              <a:t>coverage of organized labor. </a:t>
            </a:r>
            <a:r>
              <a:rPr lang="en-US" sz="2800" i="1" dirty="0"/>
              <a:t>Labor Studies Journal, 34</a:t>
            </a:r>
            <a:r>
              <a:rPr lang="en-US" sz="2800" dirty="0"/>
              <a:t>(3), 385-407. </a:t>
            </a:r>
          </a:p>
          <a:p>
            <a:pPr marL="0" indent="-457200">
              <a:buNone/>
            </a:pPr>
            <a:r>
              <a:rPr lang="en-US" sz="2800" dirty="0" err="1"/>
              <a:t>Carreiro</a:t>
            </a:r>
            <a:r>
              <a:rPr lang="en-US" sz="2800" dirty="0"/>
              <a:t>, J. L. (2005). Newspaper coverage of the U.S. labor movement: The case of anti-union firings. </a:t>
            </a:r>
            <a:r>
              <a:rPr lang="en-US" sz="2800" i="1" dirty="0"/>
              <a:t>Labor Studies Journal, 30</a:t>
            </a:r>
            <a:r>
              <a:rPr lang="en-US" sz="2800" dirty="0"/>
              <a:t>(3), 1-20.</a:t>
            </a:r>
          </a:p>
          <a:p>
            <a:pPr marL="0" indent="-457200">
              <a:buNone/>
            </a:pPr>
            <a:r>
              <a:rPr lang="en-US" sz="2800" dirty="0"/>
              <a:t>Day, A. L., Stinson, V., </a:t>
            </a:r>
            <a:r>
              <a:rPr lang="en-US" sz="2800" dirty="0" err="1"/>
              <a:t>Catano</a:t>
            </a:r>
            <a:r>
              <a:rPr lang="en-US" sz="2800" dirty="0"/>
              <a:t>, V. M., &amp; </a:t>
            </a:r>
            <a:r>
              <a:rPr lang="en-US" sz="2800" dirty="0" err="1"/>
              <a:t>Kelloway</a:t>
            </a:r>
            <a:r>
              <a:rPr lang="en-US" sz="2800" dirty="0"/>
              <a:t>, E. K. (2006). Third-party attitudes and strain reactions to the threat of a labor strike. </a:t>
            </a:r>
            <a:r>
              <a:rPr lang="en-US" sz="2800" i="1" dirty="0"/>
              <a:t>Journal of Occupational Health Psychology, 11</a:t>
            </a:r>
            <a:r>
              <a:rPr lang="en-US" sz="2800" dirty="0"/>
              <a:t>(1), 3-12.</a:t>
            </a:r>
          </a:p>
          <a:p>
            <a:pPr marL="0" indent="-457200">
              <a:buNone/>
            </a:pPr>
            <a:r>
              <a:rPr lang="en-US" sz="2800" dirty="0"/>
              <a:t>Edwards, P. K., &amp; Bain, G. S. (1988). Why are trade unions becoming more popular? Unions and public opinion in Britain. </a:t>
            </a:r>
            <a:r>
              <a:rPr lang="en-US" sz="2800" i="1" dirty="0"/>
              <a:t>British Journal of Industrial Relations, 26</a:t>
            </a:r>
            <a:r>
              <a:rPr lang="en-US" sz="2800" dirty="0"/>
              <a:t>(1), 311-326.</a:t>
            </a:r>
          </a:p>
          <a:p>
            <a:pPr marL="0" indent="-457200">
              <a:buNone/>
            </a:pPr>
            <a:r>
              <a:rPr lang="en-US" sz="2800" dirty="0"/>
              <a:t>Hertel-Fernandez, A., Naidu, S., &amp; Reich, A. Schooled by strikes? The effects of large-scale labor unrest on mass attitudes toward the labor movement. </a:t>
            </a:r>
            <a:r>
              <a:rPr lang="en-US" sz="2800" i="1" dirty="0"/>
              <a:t>Perspectives on Politics, 19</a:t>
            </a:r>
            <a:r>
              <a:rPr lang="en-US" sz="2800" dirty="0"/>
              <a:t>(1), 73-91.</a:t>
            </a:r>
          </a:p>
          <a:p>
            <a:pPr marL="0" indent="-457200">
              <a:buNone/>
            </a:pPr>
            <a:r>
              <a:rPr lang="en-US" sz="2800" dirty="0" err="1"/>
              <a:t>Jarley</a:t>
            </a:r>
            <a:r>
              <a:rPr lang="en-US" sz="2800" dirty="0"/>
              <a:t>, P., &amp; Kuruvilla, S. (1994). American trade unions and public approval: Can unions please all of the people all of the time? </a:t>
            </a:r>
            <a:r>
              <a:rPr lang="en-US" sz="2800" i="1" dirty="0"/>
              <a:t>Journal of Labor Research, 15</a:t>
            </a:r>
            <a:r>
              <a:rPr lang="en-US" sz="2800" dirty="0"/>
              <a:t>(1), 97-116.</a:t>
            </a:r>
          </a:p>
          <a:p>
            <a:pPr marL="0" indent="-457200">
              <a:buNone/>
            </a:pPr>
            <a:r>
              <a:rPr lang="en-US" sz="2800" dirty="0"/>
              <a:t>Kane, J. V., &amp; Newman, B. J. (2019). Organized labor as the new undeserving rich?: Mass media, class-based anti-union rhetoric and public support for unions in the United States. </a:t>
            </a:r>
            <a:r>
              <a:rPr lang="en-US" sz="2800" i="1" dirty="0"/>
              <a:t>British Journal of Political Science, 49</a:t>
            </a:r>
            <a:r>
              <a:rPr lang="en-US" sz="2800" dirty="0"/>
              <a:t>(3), 997-1026.</a:t>
            </a:r>
          </a:p>
          <a:p>
            <a:pPr marL="0" indent="-457200">
              <a:buNone/>
            </a:pPr>
            <a:r>
              <a:rPr lang="en-US" sz="2800" dirty="0" err="1"/>
              <a:t>Kelloway</a:t>
            </a:r>
            <a:r>
              <a:rPr lang="en-US" sz="2800" dirty="0"/>
              <a:t>, E. K., Francis, L., </a:t>
            </a:r>
            <a:r>
              <a:rPr lang="en-US" sz="2800" dirty="0" err="1"/>
              <a:t>Catano</a:t>
            </a:r>
            <a:r>
              <a:rPr lang="en-US" sz="2800" dirty="0"/>
              <a:t>, V. M., Dupré, K. E. (2008). Third-party support for strike action. </a:t>
            </a:r>
            <a:r>
              <a:rPr lang="en-US" sz="2800" i="1" dirty="0"/>
              <a:t>Journal of Applied Psychology, 93</a:t>
            </a:r>
            <a:r>
              <a:rPr lang="en-US" sz="2800" dirty="0"/>
              <a:t>(4), 806-817.</a:t>
            </a:r>
          </a:p>
          <a:p>
            <a:pPr marL="0" indent="-457200">
              <a:buNone/>
            </a:pPr>
            <a:r>
              <a:rPr lang="en-US" sz="2800" dirty="0"/>
              <a:t>Lyon, G. (2022). Citizenship, work, and labor policy preferences. </a:t>
            </a:r>
            <a:r>
              <a:rPr lang="en-US" sz="2800" i="1" dirty="0"/>
              <a:t>Politics, Groups, and Identities, 10</a:t>
            </a:r>
            <a:r>
              <a:rPr lang="en-US" sz="2800" dirty="0"/>
              <a:t>(5), 817-827.</a:t>
            </a:r>
          </a:p>
          <a:p>
            <a:pPr marL="0" indent="-457200">
              <a:buNone/>
            </a:pPr>
            <a:r>
              <a:rPr lang="en-US" sz="2800" dirty="0"/>
              <a:t>Moon, J. (2022). </a:t>
            </a:r>
            <a:r>
              <a:rPr lang="en-US" sz="2800" i="1" dirty="0"/>
              <a:t>Stacy Cowley holds a sign outside the New York Times building in Manhattan, New York, U.S.</a:t>
            </a:r>
            <a:r>
              <a:rPr lang="en-US" sz="2800" dirty="0"/>
              <a:t> CNN. Retrieved April 19, 2023, from https://</a:t>
            </a:r>
            <a:r>
              <a:rPr lang="en-US" sz="2800" dirty="0" err="1"/>
              <a:t>www.cnn.com</a:t>
            </a:r>
            <a:r>
              <a:rPr lang="en-US" sz="2800" dirty="0"/>
              <a:t>/2022/12/07/media/new-</a:t>
            </a:r>
            <a:r>
              <a:rPr lang="en-US" sz="2800" dirty="0" err="1"/>
              <a:t>york</a:t>
            </a:r>
            <a:r>
              <a:rPr lang="en-US" sz="2800" dirty="0"/>
              <a:t>-times-strike/</a:t>
            </a:r>
            <a:r>
              <a:rPr lang="en-US" sz="2800" dirty="0" err="1"/>
              <a:t>index.html</a:t>
            </a:r>
            <a:r>
              <a:rPr lang="en-US" sz="2800" dirty="0"/>
              <a:t>.</a:t>
            </a:r>
          </a:p>
          <a:p>
            <a:pPr marL="0" indent="-457200">
              <a:buNone/>
            </a:pPr>
            <a:r>
              <a:rPr lang="en-US" sz="2800" dirty="0"/>
              <a:t>McAleese, O., &amp; Day, M. V. (2022). Some psychological determinants of broad union attitudes. </a:t>
            </a:r>
            <a:r>
              <a:rPr lang="en-US" sz="2800" i="1" dirty="0"/>
              <a:t>Journal of Social and Political Psychology, 10</a:t>
            </a:r>
            <a:r>
              <a:rPr lang="en-US" sz="2800" dirty="0"/>
              <a:t>(2), 588-606.</a:t>
            </a:r>
          </a:p>
          <a:p>
            <a:pPr marL="0" indent="-457200">
              <a:buNone/>
            </a:pPr>
            <a:r>
              <a:rPr lang="en-US" sz="2800" dirty="0"/>
              <a:t>Naughton, M. (2022). </a:t>
            </a:r>
            <a:r>
              <a:rPr lang="en-US" sz="2800" dirty="0" err="1"/>
              <a:t>Mobilising</a:t>
            </a:r>
            <a:r>
              <a:rPr lang="en-US" sz="2800" dirty="0"/>
              <a:t> societal power: Understanding public support for nursing strikes. </a:t>
            </a:r>
            <a:r>
              <a:rPr lang="en-US" sz="2800" i="1" dirty="0"/>
              <a:t>Industrial Relations Journal, 53</a:t>
            </a:r>
            <a:r>
              <a:rPr lang="en-US" sz="2800" dirty="0"/>
              <a:t>(2), 93-109.</a:t>
            </a:r>
          </a:p>
          <a:p>
            <a:pPr marL="0" indent="-457200">
              <a:buNone/>
            </a:pPr>
            <a:r>
              <a:rPr lang="en-US" sz="2800" dirty="0"/>
              <a:t>Newman, B. J., &amp; Kane, J. V. (2017). Economic inequality and public support for organized labor. </a:t>
            </a:r>
            <a:r>
              <a:rPr lang="en-US" sz="2800" i="1" dirty="0"/>
              <a:t>Political Research Quarterly, 70</a:t>
            </a:r>
            <a:r>
              <a:rPr lang="en-US" sz="2800" dirty="0"/>
              <a:t>(4), 918-932.</a:t>
            </a:r>
          </a:p>
          <a:p>
            <a:pPr marL="0" indent="-457200">
              <a:buNone/>
            </a:pPr>
            <a:r>
              <a:rPr lang="en-US" sz="2800" dirty="0" err="1">
                <a:effectLst/>
              </a:rPr>
              <a:t>Reveilhac</a:t>
            </a:r>
            <a:r>
              <a:rPr lang="en-US" sz="2800" dirty="0">
                <a:effectLst/>
              </a:rPr>
              <a:t>, M., &amp; Eisner, L. (2022). Political polarization on gender equality: The case of the Swiss women’s strike on Twitter. </a:t>
            </a:r>
            <a:r>
              <a:rPr lang="en-US" sz="2800" i="1" dirty="0"/>
              <a:t>Statistics, Politics, and Policy, 13</a:t>
            </a:r>
            <a:r>
              <a:rPr lang="en-US" sz="2800" dirty="0"/>
              <a:t>(3), 255-278.</a:t>
            </a:r>
            <a:endParaRPr lang="en-US" sz="2800" dirty="0">
              <a:effectLst/>
            </a:endParaRPr>
          </a:p>
          <a:p>
            <a:pPr marL="0" indent="-457200">
              <a:buNone/>
            </a:pPr>
            <a:r>
              <a:rPr lang="en-US" sz="2800">
                <a:effectLst/>
              </a:rPr>
              <a:t>Roper Center . </a:t>
            </a:r>
            <a:r>
              <a:rPr lang="en-US" sz="2800" dirty="0">
                <a:effectLst/>
              </a:rPr>
              <a:t>(2014, August 29). </a:t>
            </a:r>
            <a:r>
              <a:rPr lang="en-US" sz="2800" i="1" dirty="0">
                <a:effectLst/>
              </a:rPr>
              <a:t>The public and labor unions</a:t>
            </a:r>
            <a:r>
              <a:rPr lang="en-US" sz="2800" dirty="0">
                <a:effectLst/>
              </a:rPr>
              <a:t>. https://</a:t>
            </a:r>
            <a:r>
              <a:rPr lang="en-US" sz="2800" dirty="0" err="1">
                <a:effectLst/>
              </a:rPr>
              <a:t>ropercenter.cornell.edu</a:t>
            </a:r>
            <a:r>
              <a:rPr lang="en-US" sz="2800" dirty="0">
                <a:effectLst/>
              </a:rPr>
              <a:t>/public-and-labor-unions</a:t>
            </a:r>
          </a:p>
          <a:p>
            <a:pPr marL="0" indent="-457200">
              <a:buNone/>
            </a:pPr>
            <a:r>
              <a:rPr lang="en-US" sz="2800" dirty="0">
                <a:effectLst/>
              </a:rPr>
              <a:t>Santiago, M. M. (2023). </a:t>
            </a:r>
            <a:r>
              <a:rPr lang="en-US" sz="2800" i="1" dirty="0">
                <a:effectLst/>
              </a:rPr>
              <a:t>Nurses from Mount Sinai Hospital strike outside the hospital on Monday in the Upper East Side neighborhood of New York City.</a:t>
            </a:r>
            <a:r>
              <a:rPr lang="en-US" sz="2800" dirty="0">
                <a:effectLst/>
              </a:rPr>
              <a:t> NPR. Retrieved April 19, 2023, from https://</a:t>
            </a:r>
            <a:r>
              <a:rPr lang="en-US" sz="2800" dirty="0" err="1">
                <a:effectLst/>
              </a:rPr>
              <a:t>www.npr.org</a:t>
            </a:r>
            <a:r>
              <a:rPr lang="en-US" sz="2800" dirty="0">
                <a:effectLst/>
              </a:rPr>
              <a:t>/2023/01/12/1148648031/new-</a:t>
            </a:r>
            <a:r>
              <a:rPr lang="en-US" sz="2800" dirty="0" err="1">
                <a:effectLst/>
              </a:rPr>
              <a:t>york</a:t>
            </a:r>
            <a:r>
              <a:rPr lang="en-US" sz="2800" dirty="0">
                <a:effectLst/>
              </a:rPr>
              <a:t>-nurses-strike-mount-</a:t>
            </a:r>
            <a:r>
              <a:rPr lang="en-US" sz="2800" dirty="0" err="1">
                <a:effectLst/>
              </a:rPr>
              <a:t>sinai</a:t>
            </a:r>
            <a:r>
              <a:rPr lang="en-US" sz="2800" dirty="0">
                <a:effectLst/>
              </a:rPr>
              <a:t>-</a:t>
            </a:r>
            <a:r>
              <a:rPr lang="en-US" sz="2800" dirty="0" err="1">
                <a:effectLst/>
              </a:rPr>
              <a:t>montefiore</a:t>
            </a:r>
            <a:r>
              <a:rPr lang="en-US" sz="2800" dirty="0">
                <a:effectLst/>
              </a:rPr>
              <a:t>-agreement. </a:t>
            </a:r>
            <a:endParaRPr lang="en-US" sz="2800" dirty="0"/>
          </a:p>
          <a:p>
            <a:pPr marL="0" indent="-457200">
              <a:buNone/>
            </a:pPr>
            <a:r>
              <a:rPr lang="en-US" sz="2800" dirty="0"/>
              <a:t>Schmidt, D. E. (1993). Public opinion and media coverage of labor unions. </a:t>
            </a:r>
            <a:r>
              <a:rPr lang="en-US" sz="2800" i="1" dirty="0"/>
              <a:t>Journal of Labor Research, 14</a:t>
            </a:r>
            <a:r>
              <a:rPr lang="en-US" sz="2800" dirty="0"/>
              <a:t>(2), 151-164.</a:t>
            </a:r>
          </a:p>
          <a:p>
            <a:pPr marL="0" indent="-457200">
              <a:buNone/>
            </a:pPr>
            <a:r>
              <a:rPr lang="en-US" sz="2800" dirty="0"/>
              <a:t>Velarde, E. (2023). </a:t>
            </a:r>
            <a:r>
              <a:rPr lang="en-US" sz="2800" i="1" dirty="0"/>
              <a:t>Nurses strike at Mount Sinai Hospital in Manhattan on Jan. 6, 2023</a:t>
            </a:r>
            <a:r>
              <a:rPr lang="en-US" sz="2800" dirty="0"/>
              <a:t>. NY1. Retrieved April 19, 2023, from https://www.ny1.com/</a:t>
            </a:r>
            <a:r>
              <a:rPr lang="en-US" sz="2800" dirty="0" err="1"/>
              <a:t>nyc</a:t>
            </a:r>
            <a:r>
              <a:rPr lang="en-US" sz="2800" dirty="0"/>
              <a:t>/all-boroughs/health/2023/01/09/nurses-strike-at-mount-sinai-and-montefiore-hospitals-in-new-york-city.</a:t>
            </a:r>
          </a:p>
          <a:p>
            <a:pPr marL="0" indent="0">
              <a:buNone/>
            </a:pPr>
            <a:endParaRPr lang="en-US" dirty="0"/>
          </a:p>
        </p:txBody>
      </p:sp>
    </p:spTree>
    <p:extLst>
      <p:ext uri="{BB962C8B-B14F-4D97-AF65-F5344CB8AC3E}">
        <p14:creationId xmlns:p14="http://schemas.microsoft.com/office/powerpoint/2010/main" val="1682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81F1-2E64-4D7B-E58E-22096D4C4A34}"/>
              </a:ext>
            </a:extLst>
          </p:cNvPr>
          <p:cNvSpPr>
            <a:spLocks noGrp="1"/>
          </p:cNvSpPr>
          <p:nvPr>
            <p:ph type="title"/>
          </p:nvPr>
        </p:nvSpPr>
        <p:spPr/>
        <p:txBody>
          <a:bodyPr/>
          <a:lstStyle/>
          <a:p>
            <a:r>
              <a:rPr lang="en-US"/>
              <a:t>Abstract</a:t>
            </a:r>
          </a:p>
        </p:txBody>
      </p:sp>
      <p:sp>
        <p:nvSpPr>
          <p:cNvPr id="3" name="Content Placeholder 2">
            <a:extLst>
              <a:ext uri="{FF2B5EF4-FFF2-40B4-BE49-F238E27FC236}">
                <a16:creationId xmlns:a16="http://schemas.microsoft.com/office/drawing/2014/main" id="{1A1F4929-DC0F-8C5B-82D9-79B639C21C4A}"/>
              </a:ext>
            </a:extLst>
          </p:cNvPr>
          <p:cNvSpPr>
            <a:spLocks noGrp="1"/>
          </p:cNvSpPr>
          <p:nvPr>
            <p:ph idx="1"/>
          </p:nvPr>
        </p:nvSpPr>
        <p:spPr/>
        <p:txBody>
          <a:bodyPr/>
          <a:lstStyle/>
          <a:p>
            <a:r>
              <a:rPr lang="en-US"/>
              <a:t>Social media: useful for understanding social movements</a:t>
            </a:r>
          </a:p>
          <a:p>
            <a:r>
              <a:rPr lang="en-US"/>
              <a:t>Organized labor is one type of social movement</a:t>
            </a:r>
          </a:p>
          <a:p>
            <a:r>
              <a:rPr lang="en-US"/>
              <a:t>Right now, unions are more popular than ever </a:t>
            </a:r>
          </a:p>
          <a:p>
            <a:r>
              <a:rPr lang="en-US" b="1" u="sng"/>
              <a:t>Does the profession of workers on strike influence how the public reacts to the movement?</a:t>
            </a:r>
          </a:p>
          <a:p>
            <a:r>
              <a:rPr lang="en-US"/>
              <a:t>Two strikes:</a:t>
            </a:r>
          </a:p>
          <a:p>
            <a:pPr lvl="1"/>
            <a:r>
              <a:rPr lang="en-US"/>
              <a:t>Journalists at </a:t>
            </a:r>
            <a:r>
              <a:rPr lang="en-US" i="1"/>
              <a:t>The New York Times</a:t>
            </a:r>
            <a:r>
              <a:rPr lang="en-US"/>
              <a:t>: Strike on December 8, 2022</a:t>
            </a:r>
          </a:p>
          <a:p>
            <a:pPr lvl="1"/>
            <a:r>
              <a:rPr lang="en-US"/>
              <a:t>Nurses at Montefiore Medical Center and Mount Sinai Medical Center: Strike from January 9, 2023 to January 11, 2023</a:t>
            </a:r>
          </a:p>
          <a:p>
            <a:pPr lvl="1"/>
            <a:endParaRPr lang="en-US"/>
          </a:p>
        </p:txBody>
      </p:sp>
    </p:spTree>
    <p:extLst>
      <p:ext uri="{BB962C8B-B14F-4D97-AF65-F5344CB8AC3E}">
        <p14:creationId xmlns:p14="http://schemas.microsoft.com/office/powerpoint/2010/main" val="307695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720E-6B66-6278-482E-140690E008B0}"/>
              </a:ext>
            </a:extLst>
          </p:cNvPr>
          <p:cNvSpPr>
            <a:spLocks noGrp="1"/>
          </p:cNvSpPr>
          <p:nvPr>
            <p:ph type="title"/>
          </p:nvPr>
        </p:nvSpPr>
        <p:spPr/>
        <p:txBody>
          <a:bodyPr/>
          <a:lstStyle/>
          <a:p>
            <a:r>
              <a:rPr lang="en-US"/>
              <a:t>Literature Review</a:t>
            </a:r>
          </a:p>
        </p:txBody>
      </p:sp>
      <p:sp>
        <p:nvSpPr>
          <p:cNvPr id="3" name="Content Placeholder 2">
            <a:extLst>
              <a:ext uri="{FF2B5EF4-FFF2-40B4-BE49-F238E27FC236}">
                <a16:creationId xmlns:a16="http://schemas.microsoft.com/office/drawing/2014/main" id="{64847DDA-67B1-D688-9A6F-B334A2C790BE}"/>
              </a:ext>
            </a:extLst>
          </p:cNvPr>
          <p:cNvSpPr>
            <a:spLocks noGrp="1"/>
          </p:cNvSpPr>
          <p:nvPr>
            <p:ph idx="1"/>
          </p:nvPr>
        </p:nvSpPr>
        <p:spPr>
          <a:xfrm>
            <a:off x="700636" y="2293126"/>
            <a:ext cx="5868116" cy="3636088"/>
          </a:xfrm>
        </p:spPr>
        <p:txBody>
          <a:bodyPr>
            <a:normAutofit/>
          </a:bodyPr>
          <a:lstStyle/>
          <a:p>
            <a:r>
              <a:rPr lang="en-US" dirty="0"/>
              <a:t>What influences public support for organized labor?</a:t>
            </a:r>
          </a:p>
          <a:p>
            <a:pPr lvl="1"/>
            <a:r>
              <a:rPr lang="en-US" dirty="0"/>
              <a:t>Economic conditions (Edwards &amp; Bain, 1988; </a:t>
            </a:r>
            <a:r>
              <a:rPr lang="en-US" dirty="0" err="1"/>
              <a:t>Jarley</a:t>
            </a:r>
            <a:r>
              <a:rPr lang="en-US" dirty="0"/>
              <a:t> &amp; Kuruvilla, 1994)</a:t>
            </a:r>
          </a:p>
          <a:p>
            <a:pPr lvl="1"/>
            <a:r>
              <a:rPr lang="en-US" dirty="0"/>
              <a:t>Proximity to inequality (Newman &amp; Kane, 2017)</a:t>
            </a:r>
          </a:p>
          <a:p>
            <a:pPr lvl="1"/>
            <a:r>
              <a:rPr lang="en-US" dirty="0"/>
              <a:t>The media (Schmidt, 1993; </a:t>
            </a:r>
            <a:r>
              <a:rPr lang="en-US" dirty="0" err="1"/>
              <a:t>Carreiro</a:t>
            </a:r>
            <a:r>
              <a:rPr lang="en-US" dirty="0"/>
              <a:t>, 2005; Bruno, 2009; Kane &amp; Newman, 2019)</a:t>
            </a:r>
          </a:p>
          <a:p>
            <a:pPr lvl="1"/>
            <a:r>
              <a:rPr lang="en-US" dirty="0"/>
              <a:t>Miscellaneous (Aleks et al., 2021; Lyon, 2022; McAleese &amp; Day, 2022)</a:t>
            </a:r>
          </a:p>
          <a:p>
            <a:pPr lvl="1"/>
            <a:endParaRPr lang="en-US" dirty="0"/>
          </a:p>
          <a:p>
            <a:pPr lvl="1"/>
            <a:endParaRPr lang="en-US" dirty="0"/>
          </a:p>
        </p:txBody>
      </p:sp>
      <p:sp>
        <p:nvSpPr>
          <p:cNvPr id="5" name="TextBox 4">
            <a:extLst>
              <a:ext uri="{FF2B5EF4-FFF2-40B4-BE49-F238E27FC236}">
                <a16:creationId xmlns:a16="http://schemas.microsoft.com/office/drawing/2014/main" id="{8CD32EDB-C07C-FED5-FB06-C4C5F1056292}"/>
              </a:ext>
            </a:extLst>
          </p:cNvPr>
          <p:cNvSpPr txBox="1"/>
          <p:nvPr/>
        </p:nvSpPr>
        <p:spPr>
          <a:xfrm>
            <a:off x="8399556" y="5049717"/>
            <a:ext cx="1947601" cy="369332"/>
          </a:xfrm>
          <a:prstGeom prst="rect">
            <a:avLst/>
          </a:prstGeom>
          <a:noFill/>
        </p:spPr>
        <p:txBody>
          <a:bodyPr wrap="square">
            <a:spAutoFit/>
          </a:bodyPr>
          <a:lstStyle/>
          <a:p>
            <a:r>
              <a:rPr lang="en-US"/>
              <a:t>(Santiago, 2023)</a:t>
            </a:r>
          </a:p>
        </p:txBody>
      </p:sp>
      <p:pic>
        <p:nvPicPr>
          <p:cNvPr id="6" name="Picture 2">
            <a:extLst>
              <a:ext uri="{FF2B5EF4-FFF2-40B4-BE49-F238E27FC236}">
                <a16:creationId xmlns:a16="http://schemas.microsoft.com/office/drawing/2014/main" id="{6B483BFE-FD28-5BF2-2C8F-6473743D4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782" y="1242978"/>
            <a:ext cx="4969148" cy="372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55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720E-6B66-6278-482E-140690E008B0}"/>
              </a:ext>
            </a:extLst>
          </p:cNvPr>
          <p:cNvSpPr>
            <a:spLocks noGrp="1"/>
          </p:cNvSpPr>
          <p:nvPr>
            <p:ph type="title"/>
          </p:nvPr>
        </p:nvSpPr>
        <p:spPr/>
        <p:txBody>
          <a:bodyPr/>
          <a:lstStyle/>
          <a:p>
            <a:pPr algn="r"/>
            <a:r>
              <a:rPr lang="en-US"/>
              <a:t>Literature </a:t>
            </a:r>
            <a:r>
              <a:rPr lang="en-US" err="1"/>
              <a:t>REview</a:t>
            </a:r>
            <a:endParaRPr lang="en-US"/>
          </a:p>
        </p:txBody>
      </p:sp>
      <p:sp>
        <p:nvSpPr>
          <p:cNvPr id="3" name="Content Placeholder 2">
            <a:extLst>
              <a:ext uri="{FF2B5EF4-FFF2-40B4-BE49-F238E27FC236}">
                <a16:creationId xmlns:a16="http://schemas.microsoft.com/office/drawing/2014/main" id="{64847DDA-67B1-D688-9A6F-B334A2C790BE}"/>
              </a:ext>
            </a:extLst>
          </p:cNvPr>
          <p:cNvSpPr>
            <a:spLocks noGrp="1"/>
          </p:cNvSpPr>
          <p:nvPr>
            <p:ph idx="1"/>
          </p:nvPr>
        </p:nvSpPr>
        <p:spPr>
          <a:xfrm>
            <a:off x="5523784" y="2331005"/>
            <a:ext cx="5868116" cy="3636088"/>
          </a:xfrm>
        </p:spPr>
        <p:txBody>
          <a:bodyPr>
            <a:normAutofit/>
          </a:bodyPr>
          <a:lstStyle/>
          <a:p>
            <a:r>
              <a:rPr lang="en-US"/>
              <a:t>What influences public support for strikes?</a:t>
            </a:r>
          </a:p>
          <a:p>
            <a:pPr lvl="1"/>
            <a:r>
              <a:rPr lang="en-US"/>
              <a:t>Whether someone is directly affected (Day et al., 2006; </a:t>
            </a:r>
            <a:r>
              <a:rPr lang="en-US" err="1"/>
              <a:t>Kelloway</a:t>
            </a:r>
            <a:r>
              <a:rPr lang="en-US"/>
              <a:t> et al., 2008)</a:t>
            </a:r>
          </a:p>
          <a:p>
            <a:pPr lvl="1"/>
            <a:r>
              <a:rPr lang="en-US"/>
              <a:t>Profession</a:t>
            </a:r>
          </a:p>
          <a:p>
            <a:pPr lvl="2"/>
            <a:r>
              <a:rPr lang="en-US"/>
              <a:t>Previous positive experiences (Naughton, 2022; Hertel-Fernandez et al., 2021)</a:t>
            </a:r>
          </a:p>
          <a:p>
            <a:pPr lvl="2"/>
            <a:r>
              <a:rPr lang="en-US"/>
              <a:t>Wages/salary</a:t>
            </a:r>
          </a:p>
          <a:p>
            <a:pPr lvl="2"/>
            <a:r>
              <a:rPr lang="en-US"/>
              <a:t>Safety</a:t>
            </a:r>
          </a:p>
        </p:txBody>
      </p:sp>
      <p:sp>
        <p:nvSpPr>
          <p:cNvPr id="4" name="TextBox 3">
            <a:extLst>
              <a:ext uri="{FF2B5EF4-FFF2-40B4-BE49-F238E27FC236}">
                <a16:creationId xmlns:a16="http://schemas.microsoft.com/office/drawing/2014/main" id="{2AB3BAB6-8E77-7589-C10A-7020F8F63936}"/>
              </a:ext>
            </a:extLst>
          </p:cNvPr>
          <p:cNvSpPr txBox="1"/>
          <p:nvPr/>
        </p:nvSpPr>
        <p:spPr>
          <a:xfrm>
            <a:off x="1929500" y="5426242"/>
            <a:ext cx="1527982" cy="369332"/>
          </a:xfrm>
          <a:prstGeom prst="rect">
            <a:avLst/>
          </a:prstGeom>
          <a:noFill/>
        </p:spPr>
        <p:txBody>
          <a:bodyPr wrap="none" rtlCol="0">
            <a:spAutoFit/>
          </a:bodyPr>
          <a:lstStyle/>
          <a:p>
            <a:r>
              <a:rPr lang="en-US"/>
              <a:t>(Moon, 2022)</a:t>
            </a:r>
          </a:p>
        </p:txBody>
      </p:sp>
      <p:pic>
        <p:nvPicPr>
          <p:cNvPr id="5" name="Picture 2" descr="Stacy Cowley holds a sign outside the New York Times building in Manhattan, New York, U.S., December 8, 2022.  ">
            <a:extLst>
              <a:ext uri="{FF2B5EF4-FFF2-40B4-BE49-F238E27FC236}">
                <a16:creationId xmlns:a16="http://schemas.microsoft.com/office/drawing/2014/main" id="{B13C52D0-BAAA-0665-4014-82446D187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974" y="2201779"/>
            <a:ext cx="5261810" cy="295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49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4720E-6B66-6278-482E-140690E008B0}"/>
              </a:ext>
            </a:extLst>
          </p:cNvPr>
          <p:cNvSpPr>
            <a:spLocks noGrp="1"/>
          </p:cNvSpPr>
          <p:nvPr>
            <p:ph type="title"/>
          </p:nvPr>
        </p:nvSpPr>
        <p:spPr>
          <a:xfrm>
            <a:off x="695325" y="907037"/>
            <a:ext cx="3819821" cy="1955690"/>
          </a:xfrm>
        </p:spPr>
        <p:txBody>
          <a:bodyPr>
            <a:normAutofit/>
          </a:bodyPr>
          <a:lstStyle/>
          <a:p>
            <a:r>
              <a:rPr lang="en-US"/>
              <a:t>Limitations</a:t>
            </a:r>
          </a:p>
        </p:txBody>
      </p:sp>
      <p:cxnSp>
        <p:nvCxnSpPr>
          <p:cNvPr id="3081" name="Straight Connector 308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35287"/>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847DDA-67B1-D688-9A6F-B334A2C790BE}"/>
              </a:ext>
            </a:extLst>
          </p:cNvPr>
          <p:cNvSpPr>
            <a:spLocks noGrp="1"/>
          </p:cNvSpPr>
          <p:nvPr>
            <p:ph idx="1"/>
          </p:nvPr>
        </p:nvSpPr>
        <p:spPr>
          <a:xfrm>
            <a:off x="695325" y="2083639"/>
            <a:ext cx="3706113" cy="3372250"/>
          </a:xfrm>
        </p:spPr>
        <p:txBody>
          <a:bodyPr>
            <a:normAutofit fontScale="92500" lnSpcReduction="10000"/>
          </a:bodyPr>
          <a:lstStyle/>
          <a:p>
            <a:r>
              <a:rPr lang="en-US" dirty="0"/>
              <a:t>Studies typically done of public sector employees</a:t>
            </a:r>
          </a:p>
          <a:p>
            <a:r>
              <a:rPr lang="en-US" dirty="0"/>
              <a:t>Little study of the influence of demographics or occupation of strikers on public opinion</a:t>
            </a:r>
          </a:p>
          <a:p>
            <a:r>
              <a:rPr lang="en-US" dirty="0"/>
              <a:t>Little study of organized labor and/on social media</a:t>
            </a:r>
          </a:p>
          <a:p>
            <a:pPr lvl="1"/>
            <a:r>
              <a:rPr lang="en-US" dirty="0"/>
              <a:t>Naughton (2022)</a:t>
            </a:r>
          </a:p>
          <a:p>
            <a:pPr lvl="1"/>
            <a:r>
              <a:rPr lang="en-US" dirty="0" err="1"/>
              <a:t>Reveilhac</a:t>
            </a:r>
            <a:r>
              <a:rPr lang="en-US" dirty="0"/>
              <a:t> &amp; Eisner (2022)</a:t>
            </a:r>
          </a:p>
          <a:p>
            <a:pPr lvl="1"/>
            <a:endParaRPr lang="en-US" dirty="0"/>
          </a:p>
          <a:p>
            <a:pPr lvl="1"/>
            <a:endParaRPr lang="en-US" dirty="0"/>
          </a:p>
        </p:txBody>
      </p:sp>
      <p:pic>
        <p:nvPicPr>
          <p:cNvPr id="3076" name="Picture 4" descr="Nurses strike at Mount Sinai Hospital in Manhattan on Jan. 9, 2023.">
            <a:extLst>
              <a:ext uri="{FF2B5EF4-FFF2-40B4-BE49-F238E27FC236}">
                <a16:creationId xmlns:a16="http://schemas.microsoft.com/office/drawing/2014/main" id="{EF458928-93A2-DBDA-AE83-21BBEF6CE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338" y="1471285"/>
            <a:ext cx="6960762" cy="39154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04305F-8078-3FCF-398C-7B99B92632AC}"/>
              </a:ext>
            </a:extLst>
          </p:cNvPr>
          <p:cNvSpPr txBox="1"/>
          <p:nvPr/>
        </p:nvSpPr>
        <p:spPr>
          <a:xfrm>
            <a:off x="7442949" y="5568359"/>
            <a:ext cx="1707539" cy="369332"/>
          </a:xfrm>
          <a:prstGeom prst="rect">
            <a:avLst/>
          </a:prstGeom>
          <a:noFill/>
        </p:spPr>
        <p:txBody>
          <a:bodyPr wrap="square">
            <a:spAutoFit/>
          </a:bodyPr>
          <a:lstStyle/>
          <a:p>
            <a:r>
              <a:rPr lang="en-US"/>
              <a:t>(Velarde, 2023)</a:t>
            </a:r>
          </a:p>
        </p:txBody>
      </p:sp>
    </p:spTree>
    <p:extLst>
      <p:ext uri="{BB962C8B-B14F-4D97-AF65-F5344CB8AC3E}">
        <p14:creationId xmlns:p14="http://schemas.microsoft.com/office/powerpoint/2010/main" val="16704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7C3B-DDE6-A776-5BA7-4370F6F4A17E}"/>
              </a:ext>
            </a:extLst>
          </p:cNvPr>
          <p:cNvSpPr>
            <a:spLocks noGrp="1"/>
          </p:cNvSpPr>
          <p:nvPr>
            <p:ph type="title"/>
          </p:nvPr>
        </p:nvSpPr>
        <p:spPr/>
        <p:txBody>
          <a:bodyPr/>
          <a:lstStyle/>
          <a:p>
            <a:r>
              <a:rPr lang="en-US"/>
              <a:t>Methods</a:t>
            </a:r>
          </a:p>
        </p:txBody>
      </p:sp>
      <p:sp>
        <p:nvSpPr>
          <p:cNvPr id="3" name="Content Placeholder 2">
            <a:extLst>
              <a:ext uri="{FF2B5EF4-FFF2-40B4-BE49-F238E27FC236}">
                <a16:creationId xmlns:a16="http://schemas.microsoft.com/office/drawing/2014/main" id="{95113DF0-B7D6-F3A0-B512-E7392C202D97}"/>
              </a:ext>
            </a:extLst>
          </p:cNvPr>
          <p:cNvSpPr>
            <a:spLocks noGrp="1"/>
          </p:cNvSpPr>
          <p:nvPr>
            <p:ph idx="1"/>
          </p:nvPr>
        </p:nvSpPr>
        <p:spPr>
          <a:xfrm>
            <a:off x="700635" y="2293126"/>
            <a:ext cx="6410028" cy="3636088"/>
          </a:xfrm>
        </p:spPr>
        <p:txBody>
          <a:bodyPr>
            <a:normAutofit fontScale="85000" lnSpcReduction="10000"/>
          </a:bodyPr>
          <a:lstStyle/>
          <a:p>
            <a:r>
              <a:rPr lang="en-US"/>
              <a:t>Twitter Advanced Search</a:t>
            </a:r>
          </a:p>
          <a:p>
            <a:r>
              <a:rPr lang="en-US"/>
              <a:t>Data collected from:</a:t>
            </a:r>
          </a:p>
          <a:p>
            <a:pPr lvl="1"/>
            <a:r>
              <a:rPr lang="en-US"/>
              <a:t>Tweets from between the day before the strike began and the day after it ended</a:t>
            </a:r>
          </a:p>
          <a:p>
            <a:pPr lvl="1"/>
            <a:r>
              <a:rPr lang="en-US"/>
              <a:t>Tweets mentioning the union’s Twitter account</a:t>
            </a:r>
          </a:p>
          <a:p>
            <a:pPr lvl="1"/>
            <a:r>
              <a:rPr lang="en-US"/>
              <a:t>Tweets mentioning the employer’s Twitter account</a:t>
            </a:r>
          </a:p>
          <a:p>
            <a:pPr lvl="1"/>
            <a:r>
              <a:rPr lang="en-US"/>
              <a:t>Tweets containing the word “strike” or “walk out” or “walkout”</a:t>
            </a:r>
          </a:p>
          <a:p>
            <a:r>
              <a:rPr lang="en-US"/>
              <a:t>Copy-and-paste text into spreadsheet</a:t>
            </a:r>
          </a:p>
          <a:p>
            <a:pPr lvl="1"/>
            <a:r>
              <a:rPr lang="en-US"/>
              <a:t>Included descriptions of images of GIFs that were tweeted</a:t>
            </a:r>
          </a:p>
          <a:p>
            <a:pPr lvl="1"/>
            <a:r>
              <a:rPr lang="en-US"/>
              <a:t>Coding: Position and sentiment</a:t>
            </a:r>
          </a:p>
          <a:p>
            <a:pPr marL="457200" lvl="1" indent="0">
              <a:buNone/>
            </a:pPr>
            <a:endParaRPr lang="en-US"/>
          </a:p>
        </p:txBody>
      </p:sp>
      <p:pic>
        <p:nvPicPr>
          <p:cNvPr id="5" name="Picture 4" descr="Graphical user interface, text&#10;&#10;Description automatically generated with medium confidence">
            <a:extLst>
              <a:ext uri="{FF2B5EF4-FFF2-40B4-BE49-F238E27FC236}">
                <a16:creationId xmlns:a16="http://schemas.microsoft.com/office/drawing/2014/main" id="{432F2D68-7335-07A6-6C63-2A77ECE06E85}"/>
              </a:ext>
            </a:extLst>
          </p:cNvPr>
          <p:cNvPicPr>
            <a:picLocks noChangeAspect="1"/>
          </p:cNvPicPr>
          <p:nvPr/>
        </p:nvPicPr>
        <p:blipFill>
          <a:blip r:embed="rId2"/>
          <a:stretch>
            <a:fillRect/>
          </a:stretch>
        </p:blipFill>
        <p:spPr>
          <a:xfrm>
            <a:off x="7253331" y="1182942"/>
            <a:ext cx="4138569" cy="4492115"/>
          </a:xfrm>
          <a:prstGeom prst="rect">
            <a:avLst/>
          </a:prstGeom>
        </p:spPr>
      </p:pic>
    </p:spTree>
    <p:extLst>
      <p:ext uri="{BB962C8B-B14F-4D97-AF65-F5344CB8AC3E}">
        <p14:creationId xmlns:p14="http://schemas.microsoft.com/office/powerpoint/2010/main" val="14429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12356-CFEF-D1AF-38BA-9BA00A94F09A}"/>
              </a:ext>
            </a:extLst>
          </p:cNvPr>
          <p:cNvSpPr>
            <a:spLocks noGrp="1"/>
          </p:cNvSpPr>
          <p:nvPr>
            <p:ph type="title"/>
          </p:nvPr>
        </p:nvSpPr>
        <p:spPr>
          <a:xfrm>
            <a:off x="700088" y="909637"/>
            <a:ext cx="5958216" cy="1362073"/>
          </a:xfrm>
        </p:spPr>
        <p:txBody>
          <a:bodyPr>
            <a:normAutofit/>
          </a:bodyPr>
          <a:lstStyle/>
          <a:p>
            <a:r>
              <a:rPr lang="en-US"/>
              <a:t>Results</a:t>
            </a:r>
          </a:p>
        </p:txBody>
      </p:sp>
      <p:cxnSp>
        <p:nvCxnSpPr>
          <p:cNvPr id="25" name="Straight Connector 25">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10EE9AC-7791-7704-8888-07F1EAC337F1}"/>
              </a:ext>
            </a:extLst>
          </p:cNvPr>
          <p:cNvSpPr>
            <a:spLocks noGrp="1"/>
          </p:cNvSpPr>
          <p:nvPr>
            <p:ph idx="1"/>
          </p:nvPr>
        </p:nvSpPr>
        <p:spPr>
          <a:xfrm>
            <a:off x="800100" y="2956644"/>
            <a:ext cx="4509586" cy="1360340"/>
          </a:xfrm>
        </p:spPr>
        <p:txBody>
          <a:bodyPr>
            <a:normAutofit/>
          </a:bodyPr>
          <a:lstStyle/>
          <a:p>
            <a:r>
              <a:rPr lang="en-US"/>
              <a:t>N = 1825 Tweets</a:t>
            </a:r>
          </a:p>
          <a:p>
            <a:pPr lvl="1"/>
            <a:r>
              <a:rPr lang="en-US"/>
              <a:t>N = 1001 for </a:t>
            </a:r>
            <a:r>
              <a:rPr lang="en-US" i="1"/>
              <a:t>The New York Times</a:t>
            </a:r>
          </a:p>
          <a:p>
            <a:pPr lvl="1"/>
            <a:r>
              <a:rPr lang="en-US"/>
              <a:t>N = 824 for Nurses</a:t>
            </a:r>
          </a:p>
          <a:p>
            <a:pPr marL="0" indent="0">
              <a:buNone/>
            </a:pPr>
            <a:endParaRPr lang="en-US"/>
          </a:p>
        </p:txBody>
      </p:sp>
      <p:pic>
        <p:nvPicPr>
          <p:cNvPr id="17" name="Picture 16" descr="Chart, pie chart&#10;&#10;Description automatically generated">
            <a:extLst>
              <a:ext uri="{FF2B5EF4-FFF2-40B4-BE49-F238E27FC236}">
                <a16:creationId xmlns:a16="http://schemas.microsoft.com/office/drawing/2014/main" id="{E5FA7D56-7A3F-3E15-AA41-F81E2E8BEF10}"/>
              </a:ext>
            </a:extLst>
          </p:cNvPr>
          <p:cNvPicPr>
            <a:picLocks noChangeAspect="1"/>
          </p:cNvPicPr>
          <p:nvPr/>
        </p:nvPicPr>
        <p:blipFill>
          <a:blip r:embed="rId2"/>
          <a:stretch>
            <a:fillRect/>
          </a:stretch>
        </p:blipFill>
        <p:spPr>
          <a:xfrm>
            <a:off x="6485806" y="3524091"/>
            <a:ext cx="5261626" cy="3104360"/>
          </a:xfrm>
          <a:prstGeom prst="rect">
            <a:avLst/>
          </a:prstGeom>
        </p:spPr>
      </p:pic>
      <p:cxnSp>
        <p:nvCxnSpPr>
          <p:cNvPr id="28" name="Straight Connector 27">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descr="Chart, pie chart&#10;&#10;Description automatically generated">
            <a:extLst>
              <a:ext uri="{FF2B5EF4-FFF2-40B4-BE49-F238E27FC236}">
                <a16:creationId xmlns:a16="http://schemas.microsoft.com/office/drawing/2014/main" id="{1E47C9B8-2E85-0213-3299-718A7C7B26E2}"/>
              </a:ext>
            </a:extLst>
          </p:cNvPr>
          <p:cNvPicPr>
            <a:picLocks noChangeAspect="1"/>
          </p:cNvPicPr>
          <p:nvPr/>
        </p:nvPicPr>
        <p:blipFill>
          <a:blip r:embed="rId3"/>
          <a:stretch>
            <a:fillRect/>
          </a:stretch>
        </p:blipFill>
        <p:spPr>
          <a:xfrm>
            <a:off x="6515100" y="324640"/>
            <a:ext cx="5261626" cy="3104360"/>
          </a:xfrm>
          <a:prstGeom prst="rect">
            <a:avLst/>
          </a:prstGeom>
        </p:spPr>
      </p:pic>
    </p:spTree>
    <p:extLst>
      <p:ext uri="{BB962C8B-B14F-4D97-AF65-F5344CB8AC3E}">
        <p14:creationId xmlns:p14="http://schemas.microsoft.com/office/powerpoint/2010/main" val="306058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Rectangle 17">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BCFC6-75F9-63D0-C629-B98C849924D9}"/>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Results</a:t>
            </a:r>
          </a:p>
        </p:txBody>
      </p:sp>
      <p:pic>
        <p:nvPicPr>
          <p:cNvPr id="7" name="Content Placeholder 6" descr="Table&#10;&#10;Description automatically generated">
            <a:extLst>
              <a:ext uri="{FF2B5EF4-FFF2-40B4-BE49-F238E27FC236}">
                <a16:creationId xmlns:a16="http://schemas.microsoft.com/office/drawing/2014/main" id="{9DDAB46C-A660-85F5-A17E-8A7C4C6DB98F}"/>
              </a:ext>
            </a:extLst>
          </p:cNvPr>
          <p:cNvPicPr>
            <a:picLocks noGrp="1" noChangeAspect="1"/>
          </p:cNvPicPr>
          <p:nvPr>
            <p:ph idx="1"/>
          </p:nvPr>
        </p:nvPicPr>
        <p:blipFill>
          <a:blip r:embed="rId2"/>
          <a:stretch>
            <a:fillRect/>
          </a:stretch>
        </p:blipFill>
        <p:spPr>
          <a:xfrm>
            <a:off x="338139" y="1806670"/>
            <a:ext cx="5915007" cy="2144188"/>
          </a:xfrm>
          <a:prstGeom prst="rect">
            <a:avLst/>
          </a:prstGeom>
        </p:spPr>
      </p:pic>
      <p:pic>
        <p:nvPicPr>
          <p:cNvPr id="9" name="Picture 8" descr="Table&#10;&#10;Description automatically generated">
            <a:extLst>
              <a:ext uri="{FF2B5EF4-FFF2-40B4-BE49-F238E27FC236}">
                <a16:creationId xmlns:a16="http://schemas.microsoft.com/office/drawing/2014/main" id="{421C5406-A30C-5F19-D495-6C1D1955BC1D}"/>
              </a:ext>
            </a:extLst>
          </p:cNvPr>
          <p:cNvPicPr>
            <a:picLocks noChangeAspect="1"/>
          </p:cNvPicPr>
          <p:nvPr/>
        </p:nvPicPr>
        <p:blipFill>
          <a:blip r:embed="rId3"/>
          <a:stretch>
            <a:fillRect/>
          </a:stretch>
        </p:blipFill>
        <p:spPr>
          <a:xfrm>
            <a:off x="6734773" y="1806670"/>
            <a:ext cx="5119088" cy="2623532"/>
          </a:xfrm>
          <a:prstGeom prst="rect">
            <a:avLst/>
          </a:prstGeom>
        </p:spPr>
      </p:pic>
      <p:cxnSp>
        <p:nvCxnSpPr>
          <p:cNvPr id="30" name="Straight Connector 19">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556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87C3B-DDE6-A776-5BA7-4370F6F4A17E}"/>
              </a:ext>
            </a:extLst>
          </p:cNvPr>
          <p:cNvSpPr>
            <a:spLocks noGrp="1"/>
          </p:cNvSpPr>
          <p:nvPr>
            <p:ph type="title"/>
          </p:nvPr>
        </p:nvSpPr>
        <p:spPr>
          <a:xfrm>
            <a:off x="695326" y="4742029"/>
            <a:ext cx="10765912" cy="925950"/>
          </a:xfrm>
        </p:spPr>
        <p:txBody>
          <a:bodyPr vert="horz" lIns="91440" tIns="45720" rIns="91440" bIns="45720" rtlCol="0" anchor="t">
            <a:normAutofit/>
          </a:bodyPr>
          <a:lstStyle/>
          <a:p>
            <a:r>
              <a:rPr lang="en-US" sz="5400"/>
              <a:t>Results</a:t>
            </a:r>
          </a:p>
        </p:txBody>
      </p:sp>
      <p:cxnSp>
        <p:nvCxnSpPr>
          <p:cNvPr id="15" name="Straight Connector 14">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667603"/>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DA3D02D-5547-8BA9-116F-CB1CADD67F0C}"/>
              </a:ext>
            </a:extLst>
          </p:cNvPr>
          <p:cNvPicPr>
            <a:picLocks noChangeAspect="1"/>
          </p:cNvPicPr>
          <p:nvPr/>
        </p:nvPicPr>
        <p:blipFill>
          <a:blip r:embed="rId2"/>
          <a:stretch>
            <a:fillRect/>
          </a:stretch>
        </p:blipFill>
        <p:spPr>
          <a:xfrm>
            <a:off x="358941" y="723899"/>
            <a:ext cx="5605717" cy="3302899"/>
          </a:xfrm>
          <a:prstGeom prst="rect">
            <a:avLst/>
          </a:prstGeom>
        </p:spPr>
      </p:pic>
      <p:pic>
        <p:nvPicPr>
          <p:cNvPr id="10" name="Picture 9">
            <a:extLst>
              <a:ext uri="{FF2B5EF4-FFF2-40B4-BE49-F238E27FC236}">
                <a16:creationId xmlns:a16="http://schemas.microsoft.com/office/drawing/2014/main" id="{7593BFEF-4C43-3640-A7BA-9156EE8899C3}"/>
              </a:ext>
            </a:extLst>
          </p:cNvPr>
          <p:cNvPicPr>
            <a:picLocks noChangeAspect="1"/>
          </p:cNvPicPr>
          <p:nvPr/>
        </p:nvPicPr>
        <p:blipFill>
          <a:blip r:embed="rId3"/>
          <a:stretch>
            <a:fillRect/>
          </a:stretch>
        </p:blipFill>
        <p:spPr>
          <a:xfrm>
            <a:off x="6227344" y="725814"/>
            <a:ext cx="5602467" cy="3300984"/>
          </a:xfrm>
          <a:prstGeom prst="rect">
            <a:avLst/>
          </a:prstGeom>
        </p:spPr>
      </p:pic>
    </p:spTree>
    <p:extLst>
      <p:ext uri="{BB962C8B-B14F-4D97-AF65-F5344CB8AC3E}">
        <p14:creationId xmlns:p14="http://schemas.microsoft.com/office/powerpoint/2010/main" val="241865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ronicleVTI">
  <a:themeElements>
    <a:clrScheme name="AnalogousFromDarkSeedLeftStep">
      <a:dk1>
        <a:srgbClr val="000000"/>
      </a:dk1>
      <a:lt1>
        <a:srgbClr val="FFFFFF"/>
      </a:lt1>
      <a:dk2>
        <a:srgbClr val="1B252F"/>
      </a:dk2>
      <a:lt2>
        <a:srgbClr val="F3F3F0"/>
      </a:lt2>
      <a:accent1>
        <a:srgbClr val="4F29E7"/>
      </a:accent1>
      <a:accent2>
        <a:srgbClr val="1A42D5"/>
      </a:accent2>
      <a:accent3>
        <a:srgbClr val="29A1E7"/>
      </a:accent3>
      <a:accent4>
        <a:srgbClr val="15C0B7"/>
      </a:accent4>
      <a:accent5>
        <a:srgbClr val="23C67A"/>
      </a:accent5>
      <a:accent6>
        <a:srgbClr val="16C72A"/>
      </a:accent6>
      <a:hlink>
        <a:srgbClr val="349D7D"/>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1556</Words>
  <Application>Microsoft Macintosh PowerPoint</Application>
  <PresentationFormat>Widescreen</PresentationFormat>
  <Paragraphs>96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Calisto MT</vt:lpstr>
      <vt:lpstr>Univers Condensed</vt:lpstr>
      <vt:lpstr>ChronicleVTI</vt:lpstr>
      <vt:lpstr>Depictions of Strikes on Social Media</vt:lpstr>
      <vt:lpstr>Abstract</vt:lpstr>
      <vt:lpstr>Literature Review</vt:lpstr>
      <vt:lpstr>Literature REview</vt:lpstr>
      <vt:lpstr>Limitations</vt:lpstr>
      <vt:lpstr>Methods</vt:lpstr>
      <vt:lpstr>Results</vt:lpstr>
      <vt:lpstr>Results</vt:lpstr>
      <vt:lpstr>Results</vt:lpstr>
      <vt:lpstr>Types of messages</vt:lpstr>
      <vt:lpstr>Results</vt:lpstr>
      <vt:lpstr>Types of messages</vt:lpstr>
      <vt:lpstr>Results</vt:lpstr>
      <vt:lpstr>Limitations and next steps</vt:lpstr>
      <vt:lpstr>Works cited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Depictions of Strikes on Social Media</dc:title>
  <dc:creator>Mangels, Zachary</dc:creator>
  <cp:lastModifiedBy>Mangels, Zachary</cp:lastModifiedBy>
  <cp:revision>2</cp:revision>
  <cp:lastPrinted>2023-04-18T20:18:19Z</cp:lastPrinted>
  <dcterms:created xsi:type="dcterms:W3CDTF">2023-04-12T15:19:31Z</dcterms:created>
  <dcterms:modified xsi:type="dcterms:W3CDTF">2023-04-21T14:09:16Z</dcterms:modified>
</cp:coreProperties>
</file>