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Oswald" panose="00000500000000000000" pitchFamily="2" charset="0"/>
      <p:regular r:id="rId20"/>
      <p:bold r:id="rId21"/>
    </p:embeddedFont>
    <p:embeddedFont>
      <p:font typeface="Oswald Medium" panose="00000600000000000000" pitchFamily="2" charset="0"/>
      <p:regular r:id="rId22"/>
      <p:bold r:id="rId23"/>
    </p:embeddedFont>
    <p:embeddedFont>
      <p:font typeface="Oswald SemiBold" panose="00000700000000000000"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E4CD44-C90C-459F-B024-27A9A6D634DC}">
  <a:tblStyle styleId="{53E4CD44-C90C-459F-B024-27A9A6D634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a4e88b69b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a4e88b69b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Jazzelle</a:t>
            </a:r>
            <a:endParaRPr/>
          </a:p>
          <a:p>
            <a:pPr marL="0" lvl="0" indent="0" algn="l" rtl="0">
              <a:spcBef>
                <a:spcPts val="0"/>
              </a:spcBef>
              <a:spcAft>
                <a:spcPts val="0"/>
              </a:spcAft>
              <a:buNone/>
            </a:pPr>
            <a:endParaRPr/>
          </a:p>
          <a:p>
            <a:pPr marL="0" lvl="0" indent="457200" algn="l" rtl="0">
              <a:lnSpc>
                <a:spcPct val="150000"/>
              </a:lnSpc>
              <a:spcBef>
                <a:spcPts val="0"/>
              </a:spcBef>
              <a:spcAft>
                <a:spcPts val="10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result informed the recommendation for the CORR process to include a defined timeline to set clear time expectations. This lowers the risk of participant frustration and encourages participants to stay engaged for the duration of the process. In our Toolkit, we included a suggested timeline to help communities with this aspect.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a36cfc368a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a36cfc368a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a:t>
            </a:r>
            <a:endParaRPr sz="1200">
              <a:solidFill>
                <a:schemeClr val="dk1"/>
              </a:solidFill>
            </a:endParaRPr>
          </a:p>
          <a:p>
            <a:pPr marL="0" lvl="0" indent="0" algn="l" rtl="0">
              <a:spcBef>
                <a:spcPts val="0"/>
              </a:spcBef>
              <a:spcAft>
                <a:spcPts val="0"/>
              </a:spcAft>
              <a:buNone/>
            </a:pPr>
            <a:endParaRPr sz="1200">
              <a:solidFill>
                <a:schemeClr val="dk1"/>
              </a:solidFill>
            </a:endParaRPr>
          </a:p>
          <a:p>
            <a:pPr marL="457200" lvl="0" indent="-306959" algn="l" rtl="0">
              <a:lnSpc>
                <a:spcPct val="105000"/>
              </a:lnSpc>
              <a:spcBef>
                <a:spcPts val="0"/>
              </a:spcBef>
              <a:spcAft>
                <a:spcPts val="0"/>
              </a:spcAft>
              <a:buClr>
                <a:srgbClr val="070807"/>
              </a:buClr>
              <a:buSzPts val="1234"/>
              <a:buFont typeface="Times New Roman"/>
              <a:buChar char="●"/>
            </a:pPr>
            <a:r>
              <a:rPr lang="en" sz="1234">
                <a:solidFill>
                  <a:srgbClr val="070807"/>
                </a:solidFill>
                <a:latin typeface="Times New Roman"/>
                <a:ea typeface="Times New Roman"/>
                <a:cs typeface="Times New Roman"/>
                <a:sym typeface="Times New Roman"/>
              </a:rPr>
              <a:t>Team leaders are necessary with the lack of facilitators/The CORR team to lead pilot communities and getting others motivated.  </a:t>
            </a:r>
            <a:endParaRPr sz="8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070807"/>
              </a:buClr>
              <a:buSzPts val="1200"/>
              <a:buFont typeface="Times New Roman"/>
              <a:buChar char="●"/>
            </a:pPr>
            <a:r>
              <a:rPr lang="en" sz="1200">
                <a:solidFill>
                  <a:srgbClr val="070807"/>
                </a:solidFill>
                <a:latin typeface="Times New Roman"/>
                <a:ea typeface="Times New Roman"/>
                <a:cs typeface="Times New Roman"/>
                <a:sym typeface="Times New Roman"/>
              </a:rPr>
              <a:t>Getting people to show up to the meetings was the hardest part. The team usually consisted of community members that volunteer for everything.</a:t>
            </a:r>
            <a:endParaRPr sz="1200">
              <a:solidFill>
                <a:srgbClr val="070807"/>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070807"/>
              </a:buClr>
              <a:buSzPts val="1200"/>
              <a:buFont typeface="Times New Roman"/>
              <a:buChar char="●"/>
            </a:pPr>
            <a:r>
              <a:rPr lang="en" sz="1200">
                <a:solidFill>
                  <a:srgbClr val="070807"/>
                </a:solidFill>
                <a:latin typeface="Times New Roman"/>
                <a:ea typeface="Times New Roman"/>
                <a:cs typeface="Times New Roman"/>
                <a:sym typeface="Times New Roman"/>
              </a:rPr>
              <a:t>These people can provide roles and responsibilities to reach the take action step. </a:t>
            </a:r>
            <a:endParaRPr sz="8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aca351fc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aca351fc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a36cfc368a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a36cfc368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Jazzelle</a:t>
            </a:r>
            <a:endParaRPr/>
          </a:p>
          <a:p>
            <a:pPr marL="0" lvl="0" indent="0" algn="l" rtl="0">
              <a:spcBef>
                <a:spcPts val="0"/>
              </a:spcBef>
              <a:spcAft>
                <a:spcPts val="0"/>
              </a:spcAft>
              <a:buNone/>
            </a:pPr>
            <a:endParaRPr/>
          </a:p>
          <a:p>
            <a:pPr marL="0" lvl="0" indent="457200" algn="l" rtl="0">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One result we found was a lack of resources for rural communities. In our interviews, the CORR facilitators and community members all acknowledged the challenges that come from the lack of applicable and accessible resources. In the same vein, we found that communities were struggling to imagine the CORR process without a proper facilitator. The CORR facilitators played a major role in these pilot communities.</a:t>
            </a:r>
            <a:endParaRPr sz="1200">
              <a:solidFill>
                <a:schemeClr val="dk1"/>
              </a:solidFill>
              <a:latin typeface="Times New Roman"/>
              <a:ea typeface="Times New Roman"/>
              <a:cs typeface="Times New Roman"/>
              <a:sym typeface="Times New Roman"/>
            </a:endParaRPr>
          </a:p>
          <a:p>
            <a:pPr marL="0" lvl="0" indent="457200" algn="l" rtl="0">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Interview results revealed that the CORR process was daunting, would be hard to do without a facilitator, and that it would be difficult to do without curated resources.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aca351fc2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aca351fc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Jazzelle</a:t>
            </a:r>
            <a:endParaRPr/>
          </a:p>
          <a:p>
            <a:pPr marL="0" lvl="0" indent="0" algn="l" rtl="0">
              <a:spcBef>
                <a:spcPts val="0"/>
              </a:spcBef>
              <a:spcAft>
                <a:spcPts val="0"/>
              </a:spcAft>
              <a:buNone/>
            </a:pPr>
            <a:endParaRPr/>
          </a:p>
          <a:p>
            <a:pPr marL="0" lvl="0" indent="457200" algn="l" rtl="0">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These results led us to develop a “CORR Toolkit” to support future communities who want to use the CORR framework. This toolkit helps guide communities through the CORR process, provides applicable resources, and is formatted in an approachable manner. All of the language in this toolkit is easy to read, follow, and is accessible to a wide audience.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a4e88b69b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4e88b69b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Step 3</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Step 6</a:t>
            </a:r>
            <a:endParaRPr sz="12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Step 8: So, step 8 was found to be the most difficult for both communities and facilitators. In turn, the toolkit for this step is very thorough to help communities get a good grasp as to what this step will entail. We go through all of the CORR action steps in the worksheet and outline what exactly it means, what would be helpful to think about in this action step, and how it looks in the example Action Plan. I think it is worth noting that all of the language in this toolkit is easy to read, follow, and is accessible to a wide audience. </a:t>
            </a:r>
            <a:endParaRPr sz="1200">
              <a:solidFill>
                <a:schemeClr val="dk1"/>
              </a:solidFill>
              <a:latin typeface="Times New Roman"/>
              <a:ea typeface="Times New Roman"/>
              <a:cs typeface="Times New Roman"/>
              <a:sym typeface="Times New Roman"/>
            </a:endParaRPr>
          </a:p>
          <a:p>
            <a:pPr marL="0" lvl="0" indent="457200" algn="l" rtl="0">
              <a:lnSpc>
                <a:spcPct val="15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Below the outline of each action step, we also included helpful considerations communities should think about while completing their action plan. We incorporated ideas the facilitators such as asking the communities “what success looks like for this project” and reminding that this is a planning process, and is therefore not static. We also incorporated our ideas from our interviews and what we saw from the meeting such as a recommendation to work through an action plan as a group and to keep in mind that this would require patience–and perhaps another meeting.</a:t>
            </a:r>
            <a:endParaRPr sz="12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In our resources, we heard from communities that money is the biggest struggle they have or will face when they have action plans completed, so we included several grant/funding resources. Our main focus for resources in this section was master lists of recreation resources. We have the wonderful recreation toolkit put together by Montana Access Project, Society of Outdoor Recreation Professionals technical resources, and Grants.Gov for grant resources.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a362058a4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a362058a4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Grace 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aca352019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aca352019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36cfc368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a36cfc368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Grace 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a36cfc368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a36cfc368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800">
                <a:solidFill>
                  <a:srgbClr val="595959"/>
                </a:solidFill>
                <a:latin typeface="Oswald"/>
                <a:ea typeface="Oswald"/>
                <a:cs typeface="Oswald"/>
                <a:sym typeface="Oswald"/>
              </a:rPr>
              <a:t>CORR can help Montana communities realize their recreation visions. Communities can tailor CORR to fit their specific community needs. The process can, and is encouraged to be inclusive of various partners at the local, state, tribal, regional, and federal levels.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a36cfc368a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a36cfc368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Grace 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a36cfc368a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a36cfc368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a:t>
            </a:r>
            <a:endParaRPr/>
          </a:p>
          <a:p>
            <a:pPr marL="0" lvl="0" indent="0" algn="l" rtl="0">
              <a:spcBef>
                <a:spcPts val="0"/>
              </a:spcBef>
              <a:spcAft>
                <a:spcPts val="0"/>
              </a:spcAft>
              <a:buNone/>
            </a:pPr>
            <a:endParaRPr/>
          </a:p>
          <a:p>
            <a:pPr marL="0" lvl="0" indent="0" algn="l" rtl="0">
              <a:spcBef>
                <a:spcPts val="0"/>
              </a:spcBef>
              <a:spcAft>
                <a:spcPts val="0"/>
              </a:spcAft>
              <a:buNone/>
            </a:pPr>
            <a:r>
              <a:rPr lang="en"/>
              <a:t>Step 1: Conducted zoom and in person interviews with members from each community and the CORR facilitating team. Community members were all asked the same questions regarding each step in the process and a few general questions about the overall process. The CORR facilitators were asked similar questions for each step and the same general questions. </a:t>
            </a:r>
            <a:endParaRPr/>
          </a:p>
          <a:p>
            <a:pPr marL="0" lvl="0" indent="0" algn="l" rtl="0">
              <a:spcBef>
                <a:spcPts val="0"/>
              </a:spcBef>
              <a:spcAft>
                <a:spcPts val="0"/>
              </a:spcAft>
              <a:buNone/>
            </a:pPr>
            <a:endParaRPr/>
          </a:p>
          <a:p>
            <a:pPr marL="0" lvl="0" indent="0" algn="l" rtl="0">
              <a:spcBef>
                <a:spcPts val="0"/>
              </a:spcBef>
              <a:spcAft>
                <a:spcPts val="0"/>
              </a:spcAft>
              <a:buNone/>
            </a:pPr>
            <a:r>
              <a:rPr lang="en"/>
              <a:t>Step 2: We took notes and transcribes during all of the interview and were able to analyze and summarize the answers to each of out interview question. We then came together as a group to brainstorm what these findings met and how we could best use them to better the CORR process </a:t>
            </a:r>
            <a:endParaRPr/>
          </a:p>
          <a:p>
            <a:pPr marL="0" lvl="0" indent="0" algn="l" rtl="0">
              <a:spcBef>
                <a:spcPts val="0"/>
              </a:spcBef>
              <a:spcAft>
                <a:spcPts val="0"/>
              </a:spcAft>
              <a:buNone/>
            </a:pPr>
            <a:endParaRPr/>
          </a:p>
          <a:p>
            <a:pPr marL="0" lvl="0" indent="0" algn="l" rtl="0">
              <a:spcBef>
                <a:spcPts val="0"/>
              </a:spcBef>
              <a:spcAft>
                <a:spcPts val="0"/>
              </a:spcAft>
              <a:buNone/>
            </a:pPr>
            <a:r>
              <a:rPr lang="en"/>
              <a:t>Step 3: After this we put all of our ideas and summaries together to create the results and recommendations for the CORR process </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a36cfc368a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a36cfc368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a4e88b69b4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a4e88b69b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a4e88b69b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a4e88b69b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a36cfc368a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a36cfc368a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Jazzelle</a:t>
            </a:r>
            <a:endParaRPr/>
          </a:p>
          <a:p>
            <a:pPr marL="0" lvl="0" indent="0" algn="l" rtl="0">
              <a:spcBef>
                <a:spcPts val="0"/>
              </a:spcBef>
              <a:spcAft>
                <a:spcPts val="0"/>
              </a:spcAft>
              <a:buNone/>
            </a:pPr>
            <a:endParaRPr/>
          </a:p>
          <a:p>
            <a:pPr marL="0" lvl="0" indent="457200" algn="l" rtl="0">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Another result we found were some difficulties with the CORR timeline. Both communities started the process in Spring of 2021 and had their last meeting in fall of 2022. With the process stretching well over a year, communities found that it was hard to keep their enthusiasm about CORR up and found it hard to remember what happened in the previous meetings.</a:t>
            </a:r>
            <a:endParaRPr sz="1200">
              <a:solidFill>
                <a:schemeClr val="dk1"/>
              </a:solidFill>
              <a:latin typeface="Times New Roman"/>
              <a:ea typeface="Times New Roman"/>
              <a:cs typeface="Times New Roman"/>
              <a:sym typeface="Times New Roman"/>
            </a:endParaRPr>
          </a:p>
          <a:p>
            <a:pPr marL="0" lvl="0" indent="457200" algn="l" rtl="0">
              <a:lnSpc>
                <a:spcPct val="150000"/>
              </a:lnSpc>
              <a:spcBef>
                <a:spcPts val="0"/>
              </a:spcBef>
              <a:spcAft>
                <a:spcPts val="1000"/>
              </a:spcAft>
              <a:buNone/>
            </a:pPr>
            <a:r>
              <a:rPr lang="en" sz="1200">
                <a:solidFill>
                  <a:schemeClr val="dk1"/>
                </a:solidFill>
                <a:latin typeface="Times New Roman"/>
                <a:ea typeface="Times New Roman"/>
                <a:cs typeface="Times New Roman"/>
                <a:sym typeface="Times New Roman"/>
              </a:rPr>
              <a:t>Interview results revealed a theme of frustration with the timeline of the CORR process. It is worth mentioning that the pilot communities started the CORR process during the COVID-19 pandemic in early 2021, which undoubtedly affected the timeline.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88243">
            <a:alpha val="35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69025"/>
            <a:ext cx="8520600" cy="1277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990"/>
              <a:buNone/>
            </a:pPr>
            <a:r>
              <a:rPr lang="en" sz="3000" b="1">
                <a:latin typeface="Oswald"/>
                <a:ea typeface="Oswald"/>
                <a:cs typeface="Oswald"/>
                <a:sym typeface="Oswald"/>
              </a:rPr>
              <a:t>Community Outdoor Recreation Realization:</a:t>
            </a:r>
            <a:endParaRPr sz="3000" b="1">
              <a:latin typeface="Oswald"/>
              <a:ea typeface="Oswald"/>
              <a:cs typeface="Oswald"/>
              <a:sym typeface="Oswald"/>
            </a:endParaRPr>
          </a:p>
          <a:p>
            <a:pPr marL="0" lvl="0" indent="0" algn="ctr" rtl="0">
              <a:lnSpc>
                <a:spcPct val="150000"/>
              </a:lnSpc>
              <a:spcBef>
                <a:spcPts val="0"/>
              </a:spcBef>
              <a:spcAft>
                <a:spcPts val="0"/>
              </a:spcAft>
              <a:buClr>
                <a:schemeClr val="dk1"/>
              </a:buClr>
              <a:buSzPts val="990"/>
              <a:buFont typeface="Arial"/>
              <a:buNone/>
            </a:pPr>
            <a:r>
              <a:rPr lang="en" sz="3000" b="1">
                <a:latin typeface="Oswald"/>
                <a:ea typeface="Oswald"/>
                <a:cs typeface="Oswald"/>
                <a:sym typeface="Oswald"/>
              </a:rPr>
              <a:t>Pilot Review and Recommendations</a:t>
            </a:r>
            <a:endParaRPr sz="3000">
              <a:latin typeface="Oswald"/>
              <a:ea typeface="Oswald"/>
              <a:cs typeface="Oswald"/>
              <a:sym typeface="Oswald"/>
            </a:endParaRPr>
          </a:p>
        </p:txBody>
      </p:sp>
      <p:sp>
        <p:nvSpPr>
          <p:cNvPr id="55" name="Google Shape;55;p13"/>
          <p:cNvSpPr txBox="1">
            <a:spLocks noGrp="1"/>
          </p:cNvSpPr>
          <p:nvPr>
            <p:ph type="subTitle" idx="1"/>
          </p:nvPr>
        </p:nvSpPr>
        <p:spPr>
          <a:xfrm>
            <a:off x="311700" y="3863650"/>
            <a:ext cx="8520600" cy="947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852"/>
              <a:buNone/>
            </a:pPr>
            <a:r>
              <a:rPr lang="en" sz="1800">
                <a:solidFill>
                  <a:srgbClr val="070807"/>
                </a:solidFill>
                <a:latin typeface="Oswald"/>
                <a:ea typeface="Oswald"/>
                <a:cs typeface="Oswald"/>
                <a:sym typeface="Oswald"/>
              </a:rPr>
              <a:t>Parks, Tourism and Recreation Management Capstone</a:t>
            </a:r>
            <a:endParaRPr sz="1800">
              <a:solidFill>
                <a:srgbClr val="070807"/>
              </a:solidFill>
              <a:latin typeface="Oswald"/>
              <a:ea typeface="Oswald"/>
              <a:cs typeface="Oswald"/>
              <a:sym typeface="Oswald"/>
            </a:endParaRPr>
          </a:p>
          <a:p>
            <a:pPr marL="0" lvl="0" indent="0" algn="ctr" rtl="0">
              <a:lnSpc>
                <a:spcPct val="150000"/>
              </a:lnSpc>
              <a:spcBef>
                <a:spcPts val="0"/>
              </a:spcBef>
              <a:spcAft>
                <a:spcPts val="0"/>
              </a:spcAft>
              <a:buSzPts val="852"/>
              <a:buNone/>
            </a:pPr>
            <a:r>
              <a:rPr lang="en" sz="1800">
                <a:solidFill>
                  <a:srgbClr val="070807"/>
                </a:solidFill>
                <a:latin typeface="Oswald"/>
                <a:ea typeface="Oswald"/>
                <a:cs typeface="Oswald"/>
                <a:sym typeface="Oswald"/>
              </a:rPr>
              <a:t>Ashley Castro, Jazzelle Elias, Grace Friend, Lisa Spang, Grace Walhus</a:t>
            </a:r>
            <a:endParaRPr sz="1800">
              <a:solidFill>
                <a:srgbClr val="070807"/>
              </a:solidFill>
              <a:latin typeface="Oswald"/>
              <a:ea typeface="Oswald"/>
              <a:cs typeface="Oswald"/>
              <a:sym typeface="Oswald"/>
            </a:endParaRPr>
          </a:p>
        </p:txBody>
      </p:sp>
      <p:pic>
        <p:nvPicPr>
          <p:cNvPr id="56" name="Google Shape;56;p13"/>
          <p:cNvPicPr preferRelativeResize="0"/>
          <p:nvPr/>
        </p:nvPicPr>
        <p:blipFill>
          <a:blip r:embed="rId3">
            <a:alphaModFix/>
          </a:blip>
          <a:stretch>
            <a:fillRect/>
          </a:stretch>
        </p:blipFill>
        <p:spPr>
          <a:xfrm>
            <a:off x="2686038" y="1925525"/>
            <a:ext cx="3771900" cy="1885950"/>
          </a:xfrm>
          <a:prstGeom prst="rect">
            <a:avLst/>
          </a:prstGeom>
          <a:noFill/>
          <a:ln>
            <a:noFill/>
          </a:ln>
        </p:spPr>
      </p:pic>
      <p:pic>
        <p:nvPicPr>
          <p:cNvPr id="57" name="Google Shape;57;p13"/>
          <p:cNvPicPr preferRelativeResize="0"/>
          <p:nvPr/>
        </p:nvPicPr>
        <p:blipFill>
          <a:blip r:embed="rId4">
            <a:alphaModFix/>
          </a:blip>
          <a:stretch>
            <a:fillRect/>
          </a:stretch>
        </p:blipFill>
        <p:spPr>
          <a:xfrm>
            <a:off x="353550" y="1830838"/>
            <a:ext cx="2075325" cy="2075325"/>
          </a:xfrm>
          <a:prstGeom prst="rect">
            <a:avLst/>
          </a:prstGeom>
          <a:noFill/>
          <a:ln>
            <a:noFill/>
          </a:ln>
        </p:spPr>
      </p:pic>
      <p:pic>
        <p:nvPicPr>
          <p:cNvPr id="58" name="Google Shape;58;p13"/>
          <p:cNvPicPr preferRelativeResize="0"/>
          <p:nvPr/>
        </p:nvPicPr>
        <p:blipFill>
          <a:blip r:embed="rId5">
            <a:alphaModFix/>
          </a:blip>
          <a:stretch>
            <a:fillRect/>
          </a:stretch>
        </p:blipFill>
        <p:spPr>
          <a:xfrm>
            <a:off x="6889750" y="1949550"/>
            <a:ext cx="1655775" cy="183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p:nvPr/>
        </p:nvSpPr>
        <p:spPr>
          <a:xfrm>
            <a:off x="311700" y="297097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DA199"/>
              </a:solidFill>
            </a:endParaRPr>
          </a:p>
        </p:txBody>
      </p:sp>
      <p:sp>
        <p:nvSpPr>
          <p:cNvPr id="164" name="Google Shape;164;p22"/>
          <p:cNvSpPr/>
          <p:nvPr/>
        </p:nvSpPr>
        <p:spPr>
          <a:xfrm>
            <a:off x="311700" y="138482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Recommendations</a:t>
            </a:r>
            <a:endParaRPr sz="3000">
              <a:solidFill>
                <a:srgbClr val="64243C"/>
              </a:solidFill>
              <a:latin typeface="Oswald SemiBold"/>
              <a:ea typeface="Oswald SemiBold"/>
              <a:cs typeface="Oswald SemiBold"/>
              <a:sym typeface="Oswald SemiBold"/>
            </a:endParaRPr>
          </a:p>
        </p:txBody>
      </p:sp>
      <p:sp>
        <p:nvSpPr>
          <p:cNvPr id="166" name="Google Shape;166;p22"/>
          <p:cNvSpPr txBox="1">
            <a:spLocks noGrp="1"/>
          </p:cNvSpPr>
          <p:nvPr>
            <p:ph type="body" idx="1"/>
          </p:nvPr>
        </p:nvSpPr>
        <p:spPr>
          <a:xfrm>
            <a:off x="371600" y="138481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#1:</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Change CORR Steps Order</a:t>
            </a:r>
            <a:endParaRPr sz="1800">
              <a:solidFill>
                <a:srgbClr val="070807"/>
              </a:solidFill>
              <a:latin typeface="Oswald"/>
              <a:ea typeface="Oswald"/>
              <a:cs typeface="Oswald"/>
              <a:sym typeface="Oswald"/>
            </a:endParaRPr>
          </a:p>
        </p:txBody>
      </p:sp>
      <p:sp>
        <p:nvSpPr>
          <p:cNvPr id="167" name="Google Shape;167;p22"/>
          <p:cNvSpPr txBox="1">
            <a:spLocks noGrp="1"/>
          </p:cNvSpPr>
          <p:nvPr>
            <p:ph type="body" idx="1"/>
          </p:nvPr>
        </p:nvSpPr>
        <p:spPr>
          <a:xfrm>
            <a:off x="371600" y="300756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#2:</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Define the Timeline</a:t>
            </a:r>
            <a:endParaRPr sz="1800">
              <a:solidFill>
                <a:srgbClr val="070807"/>
              </a:solidFill>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body" idx="1"/>
          </p:nvPr>
        </p:nvSpPr>
        <p:spPr>
          <a:xfrm>
            <a:off x="348450" y="3456563"/>
            <a:ext cx="4734300" cy="923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600">
                <a:solidFill>
                  <a:srgbClr val="070807"/>
                </a:solidFill>
                <a:latin typeface="Oswald"/>
                <a:ea typeface="Oswald"/>
                <a:cs typeface="Oswald"/>
                <a:sym typeface="Oswald"/>
              </a:rPr>
              <a:t>“Oh, God, I don't think we would have gotten it done. I mean, having an outside person come in, well, first we wouldn't have had the group.”</a:t>
            </a:r>
            <a:endParaRPr sz="1600">
              <a:solidFill>
                <a:srgbClr val="070807"/>
              </a:solidFill>
              <a:latin typeface="Oswald"/>
              <a:ea typeface="Oswald"/>
              <a:cs typeface="Oswald"/>
              <a:sym typeface="Oswald"/>
            </a:endParaRPr>
          </a:p>
          <a:p>
            <a:pPr marL="0" lvl="0" indent="0" algn="l" rtl="0">
              <a:lnSpc>
                <a:spcPct val="105000"/>
              </a:lnSpc>
              <a:spcBef>
                <a:spcPts val="0"/>
              </a:spcBef>
              <a:spcAft>
                <a:spcPts val="1200"/>
              </a:spcAft>
              <a:buNone/>
            </a:pPr>
            <a:r>
              <a:rPr lang="en" sz="1600">
                <a:solidFill>
                  <a:srgbClr val="070807"/>
                </a:solidFill>
                <a:latin typeface="Oswald"/>
                <a:ea typeface="Oswald"/>
                <a:cs typeface="Oswald"/>
                <a:sym typeface="Oswald"/>
              </a:rPr>
              <a:t>–Member from White Sulphur Springs</a:t>
            </a:r>
            <a:endParaRPr sz="1600">
              <a:solidFill>
                <a:srgbClr val="070807"/>
              </a:solidFill>
              <a:latin typeface="Oswald"/>
              <a:ea typeface="Oswald"/>
              <a:cs typeface="Oswald"/>
              <a:sym typeface="Oswald"/>
            </a:endParaRPr>
          </a:p>
        </p:txBody>
      </p:sp>
      <p:sp>
        <p:nvSpPr>
          <p:cNvPr id="173" name="Google Shape;173;p23"/>
          <p:cNvSpPr txBox="1"/>
          <p:nvPr/>
        </p:nvSpPr>
        <p:spPr>
          <a:xfrm>
            <a:off x="348450" y="55175"/>
            <a:ext cx="8447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C88243"/>
                </a:solidFill>
                <a:latin typeface="Oswald"/>
                <a:ea typeface="Oswald"/>
                <a:cs typeface="Oswald"/>
                <a:sym typeface="Oswald"/>
              </a:rPr>
              <a:t>Results</a:t>
            </a:r>
            <a:endParaRPr sz="2200">
              <a:solidFill>
                <a:srgbClr val="C88243"/>
              </a:solidFill>
              <a:latin typeface="Oswald"/>
              <a:ea typeface="Oswald"/>
              <a:cs typeface="Oswald"/>
              <a:sym typeface="Oswald"/>
            </a:endParaRPr>
          </a:p>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Dependent on Facilitator</a:t>
            </a:r>
            <a:endParaRPr/>
          </a:p>
        </p:txBody>
      </p:sp>
      <p:pic>
        <p:nvPicPr>
          <p:cNvPr id="174" name="Google Shape;174;p23"/>
          <p:cNvPicPr preferRelativeResize="0"/>
          <p:nvPr/>
        </p:nvPicPr>
        <p:blipFill>
          <a:blip r:embed="rId3">
            <a:alphaModFix/>
          </a:blip>
          <a:stretch>
            <a:fillRect/>
          </a:stretch>
        </p:blipFill>
        <p:spPr>
          <a:xfrm>
            <a:off x="5580626" y="2819012"/>
            <a:ext cx="3351050" cy="2198527"/>
          </a:xfrm>
          <a:prstGeom prst="rect">
            <a:avLst/>
          </a:prstGeom>
          <a:noFill/>
          <a:ln>
            <a:noFill/>
          </a:ln>
        </p:spPr>
      </p:pic>
      <p:pic>
        <p:nvPicPr>
          <p:cNvPr id="175" name="Google Shape;175;p23"/>
          <p:cNvPicPr preferRelativeResize="0"/>
          <p:nvPr/>
        </p:nvPicPr>
        <p:blipFill>
          <a:blip r:embed="rId4">
            <a:alphaModFix/>
          </a:blip>
          <a:stretch>
            <a:fillRect/>
          </a:stretch>
        </p:blipFill>
        <p:spPr>
          <a:xfrm>
            <a:off x="160825" y="978563"/>
            <a:ext cx="3143419" cy="1978925"/>
          </a:xfrm>
          <a:prstGeom prst="rect">
            <a:avLst/>
          </a:prstGeom>
          <a:noFill/>
          <a:ln>
            <a:noFill/>
          </a:ln>
        </p:spPr>
      </p:pic>
      <p:sp>
        <p:nvSpPr>
          <p:cNvPr id="176" name="Google Shape;176;p23"/>
          <p:cNvSpPr txBox="1"/>
          <p:nvPr/>
        </p:nvSpPr>
        <p:spPr>
          <a:xfrm>
            <a:off x="3487000" y="1868450"/>
            <a:ext cx="5308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Oswald"/>
                <a:ea typeface="Oswald"/>
                <a:cs typeface="Oswald"/>
                <a:sym typeface="Oswald"/>
              </a:rPr>
              <a:t>“Initial process needs a facilitator–if not, the process can blow up because personal opinions can halt it” </a:t>
            </a:r>
            <a:endParaRPr sz="1600">
              <a:solidFill>
                <a:schemeClr val="dk1"/>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a:solidFill>
                  <a:schemeClr val="dk1"/>
                </a:solidFill>
                <a:latin typeface="Oswald"/>
                <a:ea typeface="Oswald"/>
                <a:cs typeface="Oswald"/>
                <a:sym typeface="Oswald"/>
              </a:rPr>
              <a:t>–Member from Columbia Falls</a:t>
            </a:r>
            <a:endParaRPr sz="1600">
              <a:solidFill>
                <a:srgbClr val="070807"/>
              </a:solidFill>
              <a:latin typeface="Oswald"/>
              <a:ea typeface="Oswald"/>
              <a:cs typeface="Oswald"/>
              <a:sym typeface="Oswald"/>
            </a:endParaRPr>
          </a:p>
        </p:txBody>
      </p:sp>
      <p:sp>
        <p:nvSpPr>
          <p:cNvPr id="177" name="Google Shape;177;p23"/>
          <p:cNvSpPr txBox="1"/>
          <p:nvPr/>
        </p:nvSpPr>
        <p:spPr>
          <a:xfrm>
            <a:off x="3487000" y="843800"/>
            <a:ext cx="55596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rgbClr val="070807"/>
                </a:solidFill>
                <a:latin typeface="Oswald"/>
                <a:ea typeface="Oswald"/>
                <a:cs typeface="Oswald"/>
                <a:sym typeface="Oswald"/>
              </a:rPr>
              <a:t>“So a community could do it themselves just fine. Or, they could hire a facilitator to develop the plan for them.” </a:t>
            </a:r>
            <a:endParaRPr sz="1600">
              <a:solidFill>
                <a:srgbClr val="070807"/>
              </a:solidFill>
              <a:latin typeface="Oswald"/>
              <a:ea typeface="Oswald"/>
              <a:cs typeface="Oswald"/>
              <a:sym typeface="Oswald"/>
            </a:endParaRPr>
          </a:p>
          <a:p>
            <a:pPr marL="0" lvl="0" indent="0" algn="l" rtl="0">
              <a:lnSpc>
                <a:spcPct val="115000"/>
              </a:lnSpc>
              <a:spcBef>
                <a:spcPts val="0"/>
              </a:spcBef>
              <a:spcAft>
                <a:spcPts val="1200"/>
              </a:spcAft>
              <a:buNone/>
            </a:pPr>
            <a:r>
              <a:rPr lang="en" sz="1600">
                <a:solidFill>
                  <a:srgbClr val="070807"/>
                </a:solidFill>
                <a:latin typeface="Oswald"/>
                <a:ea typeface="Oswald"/>
                <a:cs typeface="Oswald"/>
                <a:sym typeface="Oswald"/>
              </a:rPr>
              <a:t>–CORR Facilitators</a:t>
            </a:r>
            <a:endParaRPr sz="1600">
              <a:solidFill>
                <a:srgbClr val="070807"/>
              </a:solidFill>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1500"/>
                                        <p:tgtEl>
                                          <p:spTgt spid="17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1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p:nvPr/>
        </p:nvSpPr>
        <p:spPr>
          <a:xfrm>
            <a:off x="311700" y="297097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DA199"/>
              </a:solidFill>
            </a:endParaRPr>
          </a:p>
        </p:txBody>
      </p:sp>
      <p:sp>
        <p:nvSpPr>
          <p:cNvPr id="183" name="Google Shape;183;p24"/>
          <p:cNvSpPr/>
          <p:nvPr/>
        </p:nvSpPr>
        <p:spPr>
          <a:xfrm>
            <a:off x="311700" y="138482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Recommendations</a:t>
            </a:r>
            <a:endParaRPr sz="3000">
              <a:solidFill>
                <a:srgbClr val="64243C"/>
              </a:solidFill>
              <a:latin typeface="Oswald SemiBold"/>
              <a:ea typeface="Oswald SemiBold"/>
              <a:cs typeface="Oswald SemiBold"/>
              <a:sym typeface="Oswald SemiBold"/>
            </a:endParaRPr>
          </a:p>
        </p:txBody>
      </p:sp>
      <p:sp>
        <p:nvSpPr>
          <p:cNvPr id="185" name="Google Shape;185;p24"/>
          <p:cNvSpPr txBox="1">
            <a:spLocks noGrp="1"/>
          </p:cNvSpPr>
          <p:nvPr>
            <p:ph type="body" idx="1"/>
          </p:nvPr>
        </p:nvSpPr>
        <p:spPr>
          <a:xfrm>
            <a:off x="371600" y="138481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#1:</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Change CORR Steps Order</a:t>
            </a:r>
            <a:endParaRPr sz="1800">
              <a:solidFill>
                <a:srgbClr val="070807"/>
              </a:solidFill>
              <a:latin typeface="Oswald"/>
              <a:ea typeface="Oswald"/>
              <a:cs typeface="Oswald"/>
              <a:sym typeface="Oswald"/>
            </a:endParaRPr>
          </a:p>
        </p:txBody>
      </p:sp>
      <p:sp>
        <p:nvSpPr>
          <p:cNvPr id="186" name="Google Shape;186;p24"/>
          <p:cNvSpPr txBox="1">
            <a:spLocks noGrp="1"/>
          </p:cNvSpPr>
          <p:nvPr>
            <p:ph type="body" idx="1"/>
          </p:nvPr>
        </p:nvSpPr>
        <p:spPr>
          <a:xfrm>
            <a:off x="371600" y="300756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#2:</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Define the Timeline</a:t>
            </a:r>
            <a:endParaRPr sz="1800">
              <a:solidFill>
                <a:srgbClr val="C88243"/>
              </a:solidFill>
              <a:latin typeface="Oswald Medium"/>
              <a:ea typeface="Oswald Medium"/>
              <a:cs typeface="Oswald Medium"/>
              <a:sym typeface="Oswald Medium"/>
            </a:endParaRPr>
          </a:p>
        </p:txBody>
      </p:sp>
      <p:sp>
        <p:nvSpPr>
          <p:cNvPr id="187" name="Google Shape;187;p24"/>
          <p:cNvSpPr/>
          <p:nvPr/>
        </p:nvSpPr>
        <p:spPr>
          <a:xfrm>
            <a:off x="4677975" y="138482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txBox="1">
            <a:spLocks noGrp="1"/>
          </p:cNvSpPr>
          <p:nvPr>
            <p:ph type="body" idx="1"/>
          </p:nvPr>
        </p:nvSpPr>
        <p:spPr>
          <a:xfrm>
            <a:off x="4794963" y="138481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#3:</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Establish a CORR Team Leader</a:t>
            </a:r>
            <a:endParaRPr sz="1800">
              <a:solidFill>
                <a:srgbClr val="C88243"/>
              </a:solidFill>
              <a:latin typeface="Oswald Medium"/>
              <a:ea typeface="Oswald Medium"/>
              <a:cs typeface="Oswald Medium"/>
              <a:sym typeface="Oswal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p:nvPr/>
        </p:nvSpPr>
        <p:spPr>
          <a:xfrm>
            <a:off x="351275" y="83625"/>
            <a:ext cx="8447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C88243"/>
                </a:solidFill>
                <a:latin typeface="Oswald"/>
                <a:ea typeface="Oswald"/>
                <a:cs typeface="Oswald"/>
                <a:sym typeface="Oswald"/>
              </a:rPr>
              <a:t>Results</a:t>
            </a:r>
            <a:endParaRPr sz="2200">
              <a:solidFill>
                <a:srgbClr val="C88243"/>
              </a:solidFill>
              <a:latin typeface="Oswald"/>
              <a:ea typeface="Oswald"/>
              <a:cs typeface="Oswald"/>
              <a:sym typeface="Oswald"/>
            </a:endParaRPr>
          </a:p>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Lack of Resources/Facilitators</a:t>
            </a:r>
            <a:endParaRPr/>
          </a:p>
        </p:txBody>
      </p:sp>
      <p:sp>
        <p:nvSpPr>
          <p:cNvPr id="194" name="Google Shape;194;p25"/>
          <p:cNvSpPr txBox="1"/>
          <p:nvPr/>
        </p:nvSpPr>
        <p:spPr>
          <a:xfrm>
            <a:off x="401925" y="10070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64243C"/>
                </a:solidFill>
                <a:latin typeface="Oswald SemiBold"/>
                <a:ea typeface="Oswald SemiBold"/>
                <a:cs typeface="Oswald SemiBold"/>
                <a:sym typeface="Oswald SemiBold"/>
              </a:rPr>
              <a:t>Interview Statements:</a:t>
            </a:r>
            <a:endParaRPr/>
          </a:p>
        </p:txBody>
      </p:sp>
      <p:sp>
        <p:nvSpPr>
          <p:cNvPr id="195" name="Google Shape;195;p25"/>
          <p:cNvSpPr txBox="1"/>
          <p:nvPr/>
        </p:nvSpPr>
        <p:spPr>
          <a:xfrm>
            <a:off x="256200" y="3847325"/>
            <a:ext cx="4503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70807"/>
                </a:solidFill>
                <a:latin typeface="Oswald"/>
                <a:ea typeface="Oswald"/>
                <a:cs typeface="Oswald"/>
                <a:sym typeface="Oswald"/>
              </a:rPr>
              <a:t>“A whole strategic planning process like this still requires a facilitator even if you could do it yourselves.” </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–Member from Columbia Falls</a:t>
            </a:r>
            <a:endParaRPr/>
          </a:p>
        </p:txBody>
      </p:sp>
      <p:sp>
        <p:nvSpPr>
          <p:cNvPr id="196" name="Google Shape;196;p25"/>
          <p:cNvSpPr txBox="1"/>
          <p:nvPr/>
        </p:nvSpPr>
        <p:spPr>
          <a:xfrm>
            <a:off x="3921275" y="2393550"/>
            <a:ext cx="36942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600">
                <a:solidFill>
                  <a:srgbClr val="070807"/>
                </a:solidFill>
                <a:latin typeface="Oswald"/>
                <a:ea typeface="Oswald"/>
                <a:cs typeface="Oswald"/>
                <a:sym typeface="Oswald"/>
              </a:rPr>
              <a:t>“We don't know what we don’t know.” </a:t>
            </a:r>
            <a:endParaRPr sz="1600">
              <a:solidFill>
                <a:srgbClr val="070807"/>
              </a:solidFill>
              <a:latin typeface="Oswald"/>
              <a:ea typeface="Oswald"/>
              <a:cs typeface="Oswald"/>
              <a:sym typeface="Oswald"/>
            </a:endParaRPr>
          </a:p>
          <a:p>
            <a:pPr marL="0" marR="0" lvl="0" indent="0" algn="l" rtl="0">
              <a:lnSpc>
                <a:spcPct val="100000"/>
              </a:lnSpc>
              <a:spcBef>
                <a:spcPts val="0"/>
              </a:spcBef>
              <a:spcAft>
                <a:spcPts val="0"/>
              </a:spcAft>
              <a:buNone/>
            </a:pPr>
            <a:r>
              <a:rPr lang="en" sz="1600">
                <a:solidFill>
                  <a:srgbClr val="070807"/>
                </a:solidFill>
                <a:latin typeface="Oswald"/>
                <a:ea typeface="Oswald"/>
                <a:cs typeface="Oswald"/>
                <a:sym typeface="Oswald"/>
              </a:rPr>
              <a:t>–Member from White Sulphur Springs</a:t>
            </a:r>
            <a:endParaRPr sz="1600">
              <a:solidFill>
                <a:srgbClr val="070807"/>
              </a:solidFill>
              <a:latin typeface="Oswald"/>
              <a:ea typeface="Oswald"/>
              <a:cs typeface="Oswald"/>
              <a:sym typeface="Oswald"/>
            </a:endParaRPr>
          </a:p>
        </p:txBody>
      </p:sp>
      <p:sp>
        <p:nvSpPr>
          <p:cNvPr id="197" name="Google Shape;197;p25"/>
          <p:cNvSpPr txBox="1"/>
          <p:nvPr/>
        </p:nvSpPr>
        <p:spPr>
          <a:xfrm>
            <a:off x="3921275" y="1716450"/>
            <a:ext cx="487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70807"/>
                </a:solidFill>
                <a:latin typeface="Oswald"/>
                <a:ea typeface="Oswald"/>
                <a:cs typeface="Oswald"/>
                <a:sym typeface="Oswald"/>
              </a:rPr>
              <a:t>“There is a lack of curated information for rural communities.” </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–CORR Facilitator</a:t>
            </a:r>
            <a:endParaRPr/>
          </a:p>
        </p:txBody>
      </p:sp>
      <p:pic>
        <p:nvPicPr>
          <p:cNvPr id="198" name="Google Shape;198;p25"/>
          <p:cNvPicPr preferRelativeResize="0"/>
          <p:nvPr/>
        </p:nvPicPr>
        <p:blipFill rotWithShape="1">
          <a:blip r:embed="rId3">
            <a:alphaModFix/>
          </a:blip>
          <a:srcRect t="38644" r="28982" b="19477"/>
          <a:stretch/>
        </p:blipFill>
        <p:spPr>
          <a:xfrm>
            <a:off x="351275" y="1716450"/>
            <a:ext cx="3304673" cy="1557907"/>
          </a:xfrm>
          <a:prstGeom prst="rect">
            <a:avLst/>
          </a:prstGeom>
          <a:noFill/>
          <a:ln>
            <a:noFill/>
          </a:ln>
        </p:spPr>
      </p:pic>
      <p:pic>
        <p:nvPicPr>
          <p:cNvPr id="199" name="Google Shape;199;p25"/>
          <p:cNvPicPr preferRelativeResize="0"/>
          <p:nvPr/>
        </p:nvPicPr>
        <p:blipFill rotWithShape="1">
          <a:blip r:embed="rId4">
            <a:alphaModFix/>
          </a:blip>
          <a:srcRect l="14818" t="30812" r="6817" b="16677"/>
          <a:stretch/>
        </p:blipFill>
        <p:spPr>
          <a:xfrm>
            <a:off x="5180500" y="3238775"/>
            <a:ext cx="3263724" cy="1640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1500"/>
                                        <p:tgtEl>
                                          <p:spTgt spid="198"/>
                                        </p:tgtEl>
                                      </p:cBhvr>
                                    </p:animEffect>
                                  </p:childTnLst>
                                </p:cTn>
                              </p:par>
                              <p:par>
                                <p:cTn id="11" presetID="10" presetClass="entr" presetSubtype="0" fill="hold"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1500"/>
                                        <p:tgtEl>
                                          <p:spTgt spid="19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2000"/>
                                        <p:tgtEl>
                                          <p:spTgt spid="197"/>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fade">
                                      <p:cBhvr>
                                        <p:cTn id="21" dur="2000"/>
                                        <p:tgtEl>
                                          <p:spTgt spid="196"/>
                                        </p:tgtEl>
                                      </p:cBhvr>
                                    </p:animEffect>
                                  </p:childTnLst>
                                </p:cTn>
                              </p:par>
                            </p:childTnLst>
                          </p:cTn>
                        </p:par>
                        <p:par>
                          <p:cTn id="22" fill="hold">
                            <p:stCondLst>
                              <p:cond delay="5500"/>
                            </p:stCondLst>
                            <p:childTnLst>
                              <p:par>
                                <p:cTn id="23" presetID="10" presetClass="entr" presetSubtype="0" fill="hold" nodeType="afterEffect">
                                  <p:stCondLst>
                                    <p:cond delay="0"/>
                                  </p:stCondLst>
                                  <p:childTnLst>
                                    <p:set>
                                      <p:cBhvr>
                                        <p:cTn id="24" dur="1" fill="hold">
                                          <p:stCondLst>
                                            <p:cond delay="0"/>
                                          </p:stCondLst>
                                        </p:cTn>
                                        <p:tgtEl>
                                          <p:spTgt spid="195"/>
                                        </p:tgtEl>
                                        <p:attrNameLst>
                                          <p:attrName>style.visibility</p:attrName>
                                        </p:attrNameLst>
                                      </p:cBhvr>
                                      <p:to>
                                        <p:strVal val="visible"/>
                                      </p:to>
                                    </p:set>
                                    <p:animEffect transition="in" filter="fade">
                                      <p:cBhvr>
                                        <p:cTn id="25" dur="2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p:nvPr/>
        </p:nvSpPr>
        <p:spPr>
          <a:xfrm>
            <a:off x="311700" y="297097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DA199"/>
              </a:solidFill>
            </a:endParaRPr>
          </a:p>
        </p:txBody>
      </p:sp>
      <p:sp>
        <p:nvSpPr>
          <p:cNvPr id="205" name="Google Shape;205;p26"/>
          <p:cNvSpPr/>
          <p:nvPr/>
        </p:nvSpPr>
        <p:spPr>
          <a:xfrm>
            <a:off x="311700" y="138482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4677975" y="297097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Recommendations</a:t>
            </a:r>
            <a:endParaRPr sz="3000">
              <a:solidFill>
                <a:srgbClr val="64243C"/>
              </a:solidFill>
              <a:latin typeface="Oswald SemiBold"/>
              <a:ea typeface="Oswald SemiBold"/>
              <a:cs typeface="Oswald SemiBold"/>
              <a:sym typeface="Oswald SemiBold"/>
            </a:endParaRPr>
          </a:p>
        </p:txBody>
      </p:sp>
      <p:sp>
        <p:nvSpPr>
          <p:cNvPr id="208" name="Google Shape;208;p26"/>
          <p:cNvSpPr txBox="1">
            <a:spLocks noGrp="1"/>
          </p:cNvSpPr>
          <p:nvPr>
            <p:ph type="body" idx="1"/>
          </p:nvPr>
        </p:nvSpPr>
        <p:spPr>
          <a:xfrm>
            <a:off x="371600" y="138481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#1:</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Change CORR Steps Order</a:t>
            </a:r>
            <a:endParaRPr sz="1800">
              <a:solidFill>
                <a:srgbClr val="070807"/>
              </a:solidFill>
              <a:latin typeface="Oswald"/>
              <a:ea typeface="Oswald"/>
              <a:cs typeface="Oswald"/>
              <a:sym typeface="Oswald"/>
            </a:endParaRPr>
          </a:p>
        </p:txBody>
      </p:sp>
      <p:sp>
        <p:nvSpPr>
          <p:cNvPr id="209" name="Google Shape;209;p26"/>
          <p:cNvSpPr txBox="1">
            <a:spLocks noGrp="1"/>
          </p:cNvSpPr>
          <p:nvPr>
            <p:ph type="body" idx="1"/>
          </p:nvPr>
        </p:nvSpPr>
        <p:spPr>
          <a:xfrm>
            <a:off x="371600" y="300756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#2:</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Define the Timeline</a:t>
            </a:r>
            <a:endParaRPr sz="1800">
              <a:solidFill>
                <a:srgbClr val="C88243"/>
              </a:solidFill>
              <a:latin typeface="Oswald Medium"/>
              <a:ea typeface="Oswald Medium"/>
              <a:cs typeface="Oswald Medium"/>
              <a:sym typeface="Oswald Medium"/>
            </a:endParaRPr>
          </a:p>
        </p:txBody>
      </p:sp>
      <p:sp>
        <p:nvSpPr>
          <p:cNvPr id="210" name="Google Shape;210;p26"/>
          <p:cNvSpPr txBox="1">
            <a:spLocks noGrp="1"/>
          </p:cNvSpPr>
          <p:nvPr>
            <p:ph type="body" idx="1"/>
          </p:nvPr>
        </p:nvSpPr>
        <p:spPr>
          <a:xfrm>
            <a:off x="4794963" y="300756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#4: </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Suggested CORR Toolkit</a:t>
            </a:r>
            <a:endParaRPr sz="1800">
              <a:solidFill>
                <a:srgbClr val="C88243"/>
              </a:solidFill>
              <a:latin typeface="Oswald Medium"/>
              <a:ea typeface="Oswald Medium"/>
              <a:cs typeface="Oswald Medium"/>
              <a:sym typeface="Oswald Medium"/>
            </a:endParaRPr>
          </a:p>
        </p:txBody>
      </p:sp>
      <p:sp>
        <p:nvSpPr>
          <p:cNvPr id="211" name="Google Shape;211;p26"/>
          <p:cNvSpPr/>
          <p:nvPr/>
        </p:nvSpPr>
        <p:spPr>
          <a:xfrm>
            <a:off x="4677975" y="138482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txBox="1">
            <a:spLocks noGrp="1"/>
          </p:cNvSpPr>
          <p:nvPr>
            <p:ph type="body" idx="1"/>
          </p:nvPr>
        </p:nvSpPr>
        <p:spPr>
          <a:xfrm>
            <a:off x="4794963" y="138481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#3:</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Establish a Coordinating Team Leader</a:t>
            </a:r>
            <a:endParaRPr sz="1800">
              <a:solidFill>
                <a:srgbClr val="C88243"/>
              </a:solidFill>
              <a:latin typeface="Oswald Medium"/>
              <a:ea typeface="Oswald Medium"/>
              <a:cs typeface="Oswald Medium"/>
              <a:sym typeface="Oswal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Recommendation #4: Suggested Toolkit</a:t>
            </a:r>
            <a:endParaRPr sz="3000">
              <a:solidFill>
                <a:srgbClr val="64243C"/>
              </a:solidFill>
              <a:latin typeface="Oswald SemiBold"/>
              <a:ea typeface="Oswald SemiBold"/>
              <a:cs typeface="Oswald SemiBold"/>
              <a:sym typeface="Oswald SemiBold"/>
            </a:endParaRPr>
          </a:p>
        </p:txBody>
      </p:sp>
      <p:sp>
        <p:nvSpPr>
          <p:cNvPr id="3" name="Text Placeholder 2">
            <a:extLst>
              <a:ext uri="{FF2B5EF4-FFF2-40B4-BE49-F238E27FC236}">
                <a16:creationId xmlns:a16="http://schemas.microsoft.com/office/drawing/2014/main" id="{682910D6-A86E-35D6-D6FD-2ABDCD251F82}"/>
              </a:ext>
            </a:extLst>
          </p:cNvPr>
          <p:cNvSpPr>
            <a:spLocks noGrp="1"/>
          </p:cNvSpPr>
          <p:nvPr>
            <p:ph type="body" idx="1"/>
          </p:nvPr>
        </p:nvSpPr>
        <p:spPr>
          <a:xfrm>
            <a:off x="311700" y="1965274"/>
            <a:ext cx="2849189" cy="3416400"/>
          </a:xfrm>
        </p:spPr>
        <p:txBody>
          <a:bodyPr>
            <a:noAutofit/>
          </a:bodyPr>
          <a:lstStyle/>
          <a:p>
            <a:r>
              <a:rPr lang="en-US" sz="2000" dirty="0">
                <a:solidFill>
                  <a:srgbClr val="9E7B5B"/>
                </a:solidFill>
                <a:latin typeface="Oswald" panose="00000500000000000000" pitchFamily="2" charset="0"/>
              </a:rPr>
              <a:t>Overview Page</a:t>
            </a:r>
          </a:p>
          <a:p>
            <a:pPr lvl="1"/>
            <a:r>
              <a:rPr lang="en-US" sz="1600" dirty="0">
                <a:solidFill>
                  <a:schemeClr val="tx1"/>
                </a:solidFill>
                <a:latin typeface="Oswald" panose="00000500000000000000" pitchFamily="2" charset="0"/>
              </a:rPr>
              <a:t>Goal</a:t>
            </a:r>
          </a:p>
          <a:p>
            <a:pPr lvl="1"/>
            <a:r>
              <a:rPr lang="en-US" sz="1600" dirty="0">
                <a:solidFill>
                  <a:schemeClr val="tx1"/>
                </a:solidFill>
                <a:latin typeface="Oswald" panose="00000500000000000000" pitchFamily="2" charset="0"/>
              </a:rPr>
              <a:t>Objectives</a:t>
            </a:r>
          </a:p>
          <a:p>
            <a:pPr lvl="1"/>
            <a:r>
              <a:rPr lang="en-US" sz="1600" dirty="0">
                <a:solidFill>
                  <a:schemeClr val="tx1"/>
                </a:solidFill>
                <a:latin typeface="Oswald" panose="00000500000000000000" pitchFamily="2" charset="0"/>
              </a:rPr>
              <a:t>Who is CORR for</a:t>
            </a:r>
          </a:p>
          <a:p>
            <a:pPr lvl="1"/>
            <a:r>
              <a:rPr lang="en-US" sz="1600" dirty="0">
                <a:solidFill>
                  <a:schemeClr val="tx1"/>
                </a:solidFill>
                <a:latin typeface="Oswald" panose="00000500000000000000" pitchFamily="2" charset="0"/>
              </a:rPr>
              <a:t>The process</a:t>
            </a:r>
          </a:p>
          <a:p>
            <a:pPr lvl="1"/>
            <a:r>
              <a:rPr lang="en-US" sz="1600" dirty="0">
                <a:solidFill>
                  <a:schemeClr val="tx1"/>
                </a:solidFill>
                <a:latin typeface="Oswald" panose="00000500000000000000" pitchFamily="2" charset="0"/>
              </a:rPr>
              <a:t>Contents</a:t>
            </a:r>
          </a:p>
          <a:p>
            <a:endParaRPr lang="en-US" sz="1600" dirty="0">
              <a:solidFill>
                <a:schemeClr val="tx1"/>
              </a:solidFill>
              <a:latin typeface="Oswald" panose="00000500000000000000" pitchFamily="2" charset="0"/>
            </a:endParaRPr>
          </a:p>
        </p:txBody>
      </p:sp>
      <p:sp>
        <p:nvSpPr>
          <p:cNvPr id="4" name="Text Placeholder 2">
            <a:extLst>
              <a:ext uri="{FF2B5EF4-FFF2-40B4-BE49-F238E27FC236}">
                <a16:creationId xmlns:a16="http://schemas.microsoft.com/office/drawing/2014/main" id="{75004D01-8B6E-4887-DD59-50C53E7AA8DB}"/>
              </a:ext>
            </a:extLst>
          </p:cNvPr>
          <p:cNvSpPr txBox="1">
            <a:spLocks/>
          </p:cNvSpPr>
          <p:nvPr/>
        </p:nvSpPr>
        <p:spPr>
          <a:xfrm>
            <a:off x="3006922" y="1965274"/>
            <a:ext cx="2849189"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000" dirty="0">
                <a:solidFill>
                  <a:srgbClr val="9E7B5B"/>
                </a:solidFill>
                <a:latin typeface="Oswald" panose="00000500000000000000" pitchFamily="2" charset="0"/>
              </a:rPr>
              <a:t>Steps</a:t>
            </a:r>
          </a:p>
          <a:p>
            <a:pPr lvl="1"/>
            <a:r>
              <a:rPr lang="en-US" sz="1600" dirty="0">
                <a:solidFill>
                  <a:schemeClr val="tx1"/>
                </a:solidFill>
                <a:latin typeface="Oswald" panose="00000500000000000000" pitchFamily="2" charset="0"/>
              </a:rPr>
              <a:t>Description</a:t>
            </a:r>
          </a:p>
          <a:p>
            <a:pPr lvl="1"/>
            <a:r>
              <a:rPr lang="en-US" sz="1600" dirty="0">
                <a:solidFill>
                  <a:schemeClr val="tx1"/>
                </a:solidFill>
                <a:latin typeface="Oswald" panose="00000500000000000000" pitchFamily="2" charset="0"/>
              </a:rPr>
              <a:t>Necessary information</a:t>
            </a:r>
          </a:p>
          <a:p>
            <a:pPr lvl="1"/>
            <a:r>
              <a:rPr lang="en-US" sz="1600" dirty="0">
                <a:solidFill>
                  <a:schemeClr val="tx1"/>
                </a:solidFill>
                <a:latin typeface="Oswald" panose="00000500000000000000" pitchFamily="2" charset="0"/>
              </a:rPr>
              <a:t>Helpful Considerations</a:t>
            </a:r>
          </a:p>
          <a:p>
            <a:pPr lvl="1"/>
            <a:r>
              <a:rPr lang="en-US" sz="1600" dirty="0">
                <a:solidFill>
                  <a:schemeClr val="tx1"/>
                </a:solidFill>
                <a:latin typeface="Oswald" panose="00000500000000000000" pitchFamily="2" charset="0"/>
              </a:rPr>
              <a:t>Examples</a:t>
            </a:r>
          </a:p>
          <a:p>
            <a:pPr lvl="1"/>
            <a:r>
              <a:rPr lang="en-US" sz="1600" dirty="0">
                <a:solidFill>
                  <a:schemeClr val="tx1"/>
                </a:solidFill>
                <a:latin typeface="Oswald" panose="00000500000000000000" pitchFamily="2" charset="0"/>
              </a:rPr>
              <a:t>Resources</a:t>
            </a:r>
          </a:p>
        </p:txBody>
      </p:sp>
      <p:sp>
        <p:nvSpPr>
          <p:cNvPr id="5" name="Text Placeholder 2">
            <a:extLst>
              <a:ext uri="{FF2B5EF4-FFF2-40B4-BE49-F238E27FC236}">
                <a16:creationId xmlns:a16="http://schemas.microsoft.com/office/drawing/2014/main" id="{B4E8EE99-38DF-7D3E-7C18-0768CD94E76F}"/>
              </a:ext>
            </a:extLst>
          </p:cNvPr>
          <p:cNvSpPr txBox="1">
            <a:spLocks/>
          </p:cNvSpPr>
          <p:nvPr/>
        </p:nvSpPr>
        <p:spPr>
          <a:xfrm>
            <a:off x="5702145" y="1965274"/>
            <a:ext cx="2849189"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2000" dirty="0">
                <a:solidFill>
                  <a:srgbClr val="9E7B5B"/>
                </a:solidFill>
                <a:latin typeface="Oswald" panose="00000500000000000000" pitchFamily="2" charset="0"/>
              </a:rPr>
              <a:t>Appendices</a:t>
            </a:r>
          </a:p>
          <a:p>
            <a:pPr lvl="1"/>
            <a:r>
              <a:rPr lang="en-US" sz="1600" dirty="0">
                <a:solidFill>
                  <a:schemeClr val="tx1"/>
                </a:solidFill>
                <a:latin typeface="Oswald" panose="00000500000000000000" pitchFamily="2" charset="0"/>
              </a:rPr>
              <a:t>Worksheets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00">
                <a:solidFill>
                  <a:srgbClr val="64243C"/>
                </a:solidFill>
                <a:latin typeface="Oswald SemiBold"/>
                <a:ea typeface="Oswald SemiBold"/>
                <a:cs typeface="Oswald SemiBold"/>
                <a:sym typeface="Oswald SemiBold"/>
              </a:rPr>
              <a:t>Discussion &amp; Limitations</a:t>
            </a:r>
            <a:endParaRPr sz="3000">
              <a:solidFill>
                <a:srgbClr val="64243C"/>
              </a:solidFill>
              <a:latin typeface="Oswald SemiBold"/>
              <a:ea typeface="Oswald SemiBold"/>
              <a:cs typeface="Oswald SemiBold"/>
              <a:sym typeface="Oswald SemiBold"/>
            </a:endParaRPr>
          </a:p>
        </p:txBody>
      </p:sp>
      <p:sp>
        <p:nvSpPr>
          <p:cNvPr id="224" name="Google Shape;224;p28"/>
          <p:cNvSpPr txBox="1">
            <a:spLocks noGrp="1"/>
          </p:cNvSpPr>
          <p:nvPr>
            <p:ph type="body" idx="1"/>
          </p:nvPr>
        </p:nvSpPr>
        <p:spPr>
          <a:xfrm>
            <a:off x="118575" y="1114100"/>
            <a:ext cx="5073600" cy="804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70807"/>
              </a:buClr>
              <a:buSzPts val="1800"/>
              <a:buFont typeface="Oswald"/>
              <a:buChar char="-"/>
            </a:pPr>
            <a:r>
              <a:rPr lang="en">
                <a:solidFill>
                  <a:srgbClr val="070807"/>
                </a:solidFill>
                <a:latin typeface="Oswald"/>
                <a:ea typeface="Oswald"/>
                <a:cs typeface="Oswald"/>
                <a:sym typeface="Oswald"/>
              </a:rPr>
              <a:t>Project planning is very difficult in reality</a:t>
            </a:r>
            <a:endParaRPr>
              <a:solidFill>
                <a:srgbClr val="070807"/>
              </a:solidFill>
              <a:latin typeface="Oswald"/>
              <a:ea typeface="Oswald"/>
              <a:cs typeface="Oswald"/>
              <a:sym typeface="Oswald"/>
            </a:endParaRPr>
          </a:p>
          <a:p>
            <a:pPr marL="457200" lvl="0" indent="-342900" algn="l" rtl="0">
              <a:spcBef>
                <a:spcPts val="0"/>
              </a:spcBef>
              <a:spcAft>
                <a:spcPts val="0"/>
              </a:spcAft>
              <a:buClr>
                <a:srgbClr val="070807"/>
              </a:buClr>
              <a:buSzPts val="1800"/>
              <a:buFont typeface="Oswald"/>
              <a:buChar char="-"/>
            </a:pPr>
            <a:r>
              <a:rPr lang="en">
                <a:solidFill>
                  <a:srgbClr val="070807"/>
                </a:solidFill>
                <a:latin typeface="Oswald"/>
                <a:ea typeface="Oswald"/>
                <a:cs typeface="Oswald"/>
                <a:sym typeface="Oswald"/>
              </a:rPr>
              <a:t>The CORR process is voluntary and time consuming</a:t>
            </a:r>
            <a:endParaRPr>
              <a:solidFill>
                <a:srgbClr val="070807"/>
              </a:solidFill>
              <a:latin typeface="Oswald"/>
              <a:ea typeface="Oswald"/>
              <a:cs typeface="Oswald"/>
              <a:sym typeface="Oswald"/>
            </a:endParaRPr>
          </a:p>
        </p:txBody>
      </p:sp>
      <p:sp>
        <p:nvSpPr>
          <p:cNvPr id="225" name="Google Shape;225;p28"/>
          <p:cNvSpPr txBox="1">
            <a:spLocks noGrp="1"/>
          </p:cNvSpPr>
          <p:nvPr>
            <p:ph type="body" idx="1"/>
          </p:nvPr>
        </p:nvSpPr>
        <p:spPr>
          <a:xfrm>
            <a:off x="5502125" y="3106550"/>
            <a:ext cx="3215100" cy="1327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900">
                <a:solidFill>
                  <a:srgbClr val="070807"/>
                </a:solidFill>
                <a:latin typeface="Oswald"/>
                <a:ea typeface="Oswald"/>
                <a:cs typeface="Oswald"/>
                <a:sym typeface="Oswald"/>
              </a:rPr>
              <a:t>Going through the effort to develop recreation opportunities is necessary and worth it!</a:t>
            </a:r>
            <a:endParaRPr sz="1900">
              <a:solidFill>
                <a:srgbClr val="070807"/>
              </a:solidFill>
              <a:latin typeface="Oswald"/>
              <a:ea typeface="Oswald"/>
              <a:cs typeface="Oswald"/>
              <a:sym typeface="Oswald"/>
            </a:endParaRPr>
          </a:p>
        </p:txBody>
      </p:sp>
      <p:pic>
        <p:nvPicPr>
          <p:cNvPr id="226" name="Google Shape;226;p28"/>
          <p:cNvPicPr preferRelativeResize="0"/>
          <p:nvPr/>
        </p:nvPicPr>
        <p:blipFill>
          <a:blip r:embed="rId3">
            <a:alphaModFix/>
          </a:blip>
          <a:stretch>
            <a:fillRect/>
          </a:stretch>
        </p:blipFill>
        <p:spPr>
          <a:xfrm>
            <a:off x="5283638" y="445025"/>
            <a:ext cx="3652075" cy="2437767"/>
          </a:xfrm>
          <a:prstGeom prst="rect">
            <a:avLst/>
          </a:prstGeom>
          <a:noFill/>
          <a:ln>
            <a:noFill/>
          </a:ln>
        </p:spPr>
      </p:pic>
      <p:pic>
        <p:nvPicPr>
          <p:cNvPr id="227" name="Google Shape;227;p28"/>
          <p:cNvPicPr preferRelativeResize="0"/>
          <p:nvPr/>
        </p:nvPicPr>
        <p:blipFill>
          <a:blip r:embed="rId4">
            <a:alphaModFix/>
          </a:blip>
          <a:stretch>
            <a:fillRect/>
          </a:stretch>
        </p:blipFill>
        <p:spPr>
          <a:xfrm>
            <a:off x="280950" y="2325550"/>
            <a:ext cx="4748875" cy="2480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body" idx="1"/>
          </p:nvPr>
        </p:nvSpPr>
        <p:spPr>
          <a:xfrm>
            <a:off x="311700" y="133350"/>
            <a:ext cx="8520600" cy="48960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4500">
                <a:solidFill>
                  <a:srgbClr val="64243C"/>
                </a:solidFill>
                <a:latin typeface="Oswald SemiBold"/>
                <a:ea typeface="Oswald SemiBold"/>
                <a:cs typeface="Oswald SemiBold"/>
                <a:sym typeface="Oswald SemiBold"/>
              </a:rPr>
              <a:t>Questions?</a:t>
            </a:r>
            <a:endParaRPr sz="3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31500" y="103025"/>
            <a:ext cx="8481000" cy="11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C88243"/>
                </a:solidFill>
                <a:latin typeface="Oswald"/>
                <a:ea typeface="Oswald"/>
                <a:cs typeface="Oswald"/>
                <a:sym typeface="Oswald"/>
              </a:rPr>
              <a:t>Introduction</a:t>
            </a:r>
            <a:r>
              <a:rPr lang="en" sz="2200">
                <a:solidFill>
                  <a:srgbClr val="C88243"/>
                </a:solidFill>
                <a:latin typeface="Oswald"/>
                <a:ea typeface="Oswald"/>
                <a:cs typeface="Oswald"/>
                <a:sym typeface="Oswald"/>
              </a:rPr>
              <a:t> </a:t>
            </a:r>
            <a:endParaRPr sz="2200">
              <a:solidFill>
                <a:srgbClr val="C88243"/>
              </a:solidFill>
              <a:latin typeface="Oswald"/>
              <a:ea typeface="Oswald"/>
              <a:cs typeface="Oswald"/>
              <a:sym typeface="Oswald"/>
            </a:endParaRPr>
          </a:p>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Why do we need outdoor recreation?</a:t>
            </a:r>
            <a:endParaRPr sz="3000">
              <a:solidFill>
                <a:srgbClr val="64243C"/>
              </a:solidFill>
              <a:latin typeface="Oswald SemiBold"/>
              <a:ea typeface="Oswald SemiBold"/>
              <a:cs typeface="Oswald SemiBold"/>
              <a:sym typeface="Oswald SemiBold"/>
            </a:endParaRPr>
          </a:p>
        </p:txBody>
      </p:sp>
      <p:sp>
        <p:nvSpPr>
          <p:cNvPr id="64" name="Google Shape;64;p14"/>
          <p:cNvSpPr txBox="1"/>
          <p:nvPr/>
        </p:nvSpPr>
        <p:spPr>
          <a:xfrm>
            <a:off x="408600" y="1141325"/>
            <a:ext cx="3675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70807"/>
                </a:solidFill>
                <a:latin typeface="Oswald"/>
                <a:ea typeface="Oswald"/>
                <a:cs typeface="Oswald"/>
                <a:sym typeface="Oswald"/>
              </a:rPr>
              <a:t>For communities:</a:t>
            </a:r>
            <a:endParaRPr sz="1600">
              <a:solidFill>
                <a:srgbClr val="070807"/>
              </a:solidFill>
              <a:latin typeface="Oswald"/>
              <a:ea typeface="Oswald"/>
              <a:cs typeface="Oswald"/>
              <a:sym typeface="Oswald"/>
            </a:endParaRPr>
          </a:p>
          <a:p>
            <a:pPr marL="457200" lvl="0" indent="-330200" algn="l" rtl="0">
              <a:spcBef>
                <a:spcPts val="0"/>
              </a:spcBef>
              <a:spcAft>
                <a:spcPts val="0"/>
              </a:spcAft>
              <a:buClr>
                <a:srgbClr val="070807"/>
              </a:buClr>
              <a:buSzPts val="1600"/>
              <a:buFont typeface="Oswald"/>
              <a:buChar char="-"/>
            </a:pPr>
            <a:r>
              <a:rPr lang="en" sz="1600">
                <a:solidFill>
                  <a:srgbClr val="070807"/>
                </a:solidFill>
                <a:latin typeface="Oswald"/>
                <a:ea typeface="Oswald"/>
                <a:cs typeface="Oswald"/>
                <a:sym typeface="Oswald"/>
              </a:rPr>
              <a:t>Improves mental and physical health</a:t>
            </a:r>
            <a:endParaRPr sz="1600">
              <a:solidFill>
                <a:srgbClr val="070807"/>
              </a:solidFill>
              <a:latin typeface="Oswald"/>
              <a:ea typeface="Oswald"/>
              <a:cs typeface="Oswald"/>
              <a:sym typeface="Oswald"/>
            </a:endParaRPr>
          </a:p>
          <a:p>
            <a:pPr marL="457200" lvl="0" indent="-330200" algn="l" rtl="0">
              <a:spcBef>
                <a:spcPts val="0"/>
              </a:spcBef>
              <a:spcAft>
                <a:spcPts val="0"/>
              </a:spcAft>
              <a:buClr>
                <a:srgbClr val="070807"/>
              </a:buClr>
              <a:buSzPts val="1600"/>
              <a:buFont typeface="Oswald"/>
              <a:buChar char="-"/>
            </a:pPr>
            <a:r>
              <a:rPr lang="en" sz="1600">
                <a:solidFill>
                  <a:srgbClr val="070807"/>
                </a:solidFill>
                <a:latin typeface="Oswald"/>
                <a:ea typeface="Oswald"/>
                <a:cs typeface="Oswald"/>
                <a:sym typeface="Oswald"/>
              </a:rPr>
              <a:t>Strengthened sense of community</a:t>
            </a:r>
            <a:endParaRPr sz="1600">
              <a:solidFill>
                <a:srgbClr val="070807"/>
              </a:solidFill>
              <a:latin typeface="Oswald"/>
              <a:ea typeface="Oswald"/>
              <a:cs typeface="Oswald"/>
              <a:sym typeface="Oswald"/>
            </a:endParaRPr>
          </a:p>
        </p:txBody>
      </p:sp>
      <p:sp>
        <p:nvSpPr>
          <p:cNvPr id="65" name="Google Shape;65;p14"/>
          <p:cNvSpPr txBox="1"/>
          <p:nvPr/>
        </p:nvSpPr>
        <p:spPr>
          <a:xfrm>
            <a:off x="3689825" y="3386025"/>
            <a:ext cx="5328300" cy="923400"/>
          </a:xfrm>
          <a:prstGeom prst="rect">
            <a:avLst/>
          </a:prstGeom>
          <a:noFill/>
          <a:ln>
            <a:noFill/>
          </a:ln>
        </p:spPr>
        <p:txBody>
          <a:bodyPr spcFirstLastPara="1" wrap="square" lIns="91425" tIns="91425" rIns="91425" bIns="91425" anchor="t" anchorCtr="0">
            <a:spAutoFit/>
          </a:bodyPr>
          <a:lstStyle/>
          <a:p>
            <a:pPr marL="457200" lvl="0" indent="0" algn="r" rtl="0">
              <a:spcBef>
                <a:spcPts val="0"/>
              </a:spcBef>
              <a:spcAft>
                <a:spcPts val="0"/>
              </a:spcAft>
              <a:buNone/>
            </a:pPr>
            <a:r>
              <a:rPr lang="en" sz="1600">
                <a:solidFill>
                  <a:srgbClr val="070807"/>
                </a:solidFill>
                <a:latin typeface="Oswald"/>
                <a:ea typeface="Oswald"/>
                <a:cs typeface="Oswald"/>
                <a:sym typeface="Oswald"/>
              </a:rPr>
              <a:t>For Montana:</a:t>
            </a:r>
            <a:endParaRPr sz="1600">
              <a:solidFill>
                <a:srgbClr val="070807"/>
              </a:solidFill>
              <a:latin typeface="Oswald"/>
              <a:ea typeface="Oswald"/>
              <a:cs typeface="Oswald"/>
              <a:sym typeface="Oswald"/>
            </a:endParaRPr>
          </a:p>
          <a:p>
            <a:pPr marL="457200" lvl="0" indent="-330200" algn="r" rtl="0">
              <a:spcBef>
                <a:spcPts val="0"/>
              </a:spcBef>
              <a:spcAft>
                <a:spcPts val="0"/>
              </a:spcAft>
              <a:buClr>
                <a:srgbClr val="070807"/>
              </a:buClr>
              <a:buSzPts val="1600"/>
              <a:buFont typeface="Oswald"/>
              <a:buChar char="-"/>
            </a:pPr>
            <a:r>
              <a:rPr lang="en" sz="1600">
                <a:solidFill>
                  <a:srgbClr val="070807"/>
                </a:solidFill>
                <a:latin typeface="Oswald"/>
                <a:ea typeface="Oswald"/>
                <a:cs typeface="Oswald"/>
                <a:sym typeface="Oswald"/>
              </a:rPr>
              <a:t>~71,000 Montanans work in the outdoor recreation industry</a:t>
            </a:r>
            <a:endParaRPr sz="1600">
              <a:solidFill>
                <a:srgbClr val="070807"/>
              </a:solidFill>
              <a:latin typeface="Oswald"/>
              <a:ea typeface="Oswald"/>
              <a:cs typeface="Oswald"/>
              <a:sym typeface="Oswald"/>
            </a:endParaRPr>
          </a:p>
          <a:p>
            <a:pPr marL="1371600" lvl="0" indent="-330200" algn="r" rtl="0">
              <a:spcBef>
                <a:spcPts val="0"/>
              </a:spcBef>
              <a:spcAft>
                <a:spcPts val="0"/>
              </a:spcAft>
              <a:buClr>
                <a:srgbClr val="070807"/>
              </a:buClr>
              <a:buSzPts val="1600"/>
              <a:buChar char="-"/>
            </a:pPr>
            <a:r>
              <a:rPr lang="en" sz="1600">
                <a:solidFill>
                  <a:srgbClr val="070807"/>
                </a:solidFill>
                <a:latin typeface="Oswald"/>
                <a:ea typeface="Oswald"/>
                <a:cs typeface="Oswald"/>
                <a:sym typeface="Oswald"/>
              </a:rPr>
              <a:t>Generates </a:t>
            </a:r>
            <a:r>
              <a:rPr lang="en" sz="1600" b="1">
                <a:solidFill>
                  <a:srgbClr val="070807"/>
                </a:solidFill>
                <a:latin typeface="Oswald"/>
                <a:ea typeface="Oswald"/>
                <a:cs typeface="Oswald"/>
                <a:sym typeface="Oswald"/>
              </a:rPr>
              <a:t>~$7.1B</a:t>
            </a:r>
            <a:r>
              <a:rPr lang="en" sz="1600">
                <a:solidFill>
                  <a:srgbClr val="070807"/>
                </a:solidFill>
                <a:latin typeface="Oswald"/>
                <a:ea typeface="Oswald"/>
                <a:cs typeface="Oswald"/>
                <a:sym typeface="Oswald"/>
              </a:rPr>
              <a:t> in consumer spending</a:t>
            </a:r>
            <a:endParaRPr sz="1600">
              <a:solidFill>
                <a:srgbClr val="070807"/>
              </a:solidFill>
              <a:latin typeface="Oswald"/>
              <a:ea typeface="Oswald"/>
              <a:cs typeface="Oswald"/>
              <a:sym typeface="Oswald"/>
            </a:endParaRPr>
          </a:p>
        </p:txBody>
      </p:sp>
      <p:sp>
        <p:nvSpPr>
          <p:cNvPr id="66" name="Google Shape;66;p14"/>
          <p:cNvSpPr txBox="1"/>
          <p:nvPr/>
        </p:nvSpPr>
        <p:spPr>
          <a:xfrm>
            <a:off x="408600" y="4531975"/>
            <a:ext cx="8326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70807"/>
                </a:solidFill>
                <a:latin typeface="Oswald"/>
                <a:ea typeface="Oswald"/>
                <a:cs typeface="Oswald"/>
                <a:sym typeface="Oswald"/>
              </a:rPr>
              <a:t>Communities across the state struggle to develop projects that improve their recreation opportunities</a:t>
            </a:r>
            <a:endParaRPr sz="1600">
              <a:solidFill>
                <a:srgbClr val="070807"/>
              </a:solidFill>
              <a:latin typeface="Oswald"/>
              <a:ea typeface="Oswald"/>
              <a:cs typeface="Oswald"/>
              <a:sym typeface="Oswald"/>
            </a:endParaRPr>
          </a:p>
        </p:txBody>
      </p:sp>
      <p:pic>
        <p:nvPicPr>
          <p:cNvPr id="67" name="Google Shape;67;p14"/>
          <p:cNvPicPr preferRelativeResize="0"/>
          <p:nvPr/>
        </p:nvPicPr>
        <p:blipFill>
          <a:blip r:embed="rId3">
            <a:alphaModFix/>
          </a:blip>
          <a:stretch>
            <a:fillRect/>
          </a:stretch>
        </p:blipFill>
        <p:spPr>
          <a:xfrm>
            <a:off x="4885825" y="1102350"/>
            <a:ext cx="3849567" cy="2163825"/>
          </a:xfrm>
          <a:prstGeom prst="rect">
            <a:avLst/>
          </a:prstGeom>
          <a:noFill/>
          <a:ln>
            <a:noFill/>
          </a:ln>
        </p:spPr>
      </p:pic>
      <p:pic>
        <p:nvPicPr>
          <p:cNvPr id="68" name="Google Shape;68;p14"/>
          <p:cNvPicPr preferRelativeResize="0"/>
          <p:nvPr/>
        </p:nvPicPr>
        <p:blipFill>
          <a:blip r:embed="rId4">
            <a:alphaModFix/>
          </a:blip>
          <a:stretch>
            <a:fillRect/>
          </a:stretch>
        </p:blipFill>
        <p:spPr>
          <a:xfrm>
            <a:off x="156125" y="2222548"/>
            <a:ext cx="3675300" cy="21638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1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body" idx="1"/>
          </p:nvPr>
        </p:nvSpPr>
        <p:spPr>
          <a:xfrm>
            <a:off x="311700" y="1089050"/>
            <a:ext cx="8481000" cy="8829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7215">
                <a:solidFill>
                  <a:srgbClr val="070807"/>
                </a:solidFill>
                <a:latin typeface="Oswald"/>
                <a:ea typeface="Oswald"/>
                <a:cs typeface="Oswald"/>
                <a:sym typeface="Oswald"/>
              </a:rPr>
              <a:t>CORR is a step by step guidance tool for communities throughout Montana to help support the planning, vision, and implementation of outdoor recreation. </a:t>
            </a:r>
            <a:endParaRPr sz="7215">
              <a:solidFill>
                <a:srgbClr val="070807"/>
              </a:solidFill>
              <a:latin typeface="Oswald"/>
              <a:ea typeface="Oswald"/>
              <a:cs typeface="Oswald"/>
              <a:sym typeface="Oswald"/>
            </a:endParaRPr>
          </a:p>
          <a:p>
            <a:pPr marL="0" lvl="0" indent="0" algn="l" rtl="0">
              <a:spcBef>
                <a:spcPts val="1200"/>
              </a:spcBef>
              <a:spcAft>
                <a:spcPts val="0"/>
              </a:spcAft>
              <a:buNone/>
            </a:pPr>
            <a:endParaRPr>
              <a:solidFill>
                <a:srgbClr val="070807"/>
              </a:solidFill>
              <a:latin typeface="Oswald"/>
              <a:ea typeface="Oswald"/>
              <a:cs typeface="Oswald"/>
              <a:sym typeface="Oswald"/>
            </a:endParaRPr>
          </a:p>
          <a:p>
            <a:pPr marL="0" lvl="0" indent="0" algn="l" rtl="0">
              <a:spcBef>
                <a:spcPts val="1200"/>
              </a:spcBef>
              <a:spcAft>
                <a:spcPts val="1200"/>
              </a:spcAft>
              <a:buNone/>
            </a:pPr>
            <a:endParaRPr>
              <a:solidFill>
                <a:srgbClr val="070807"/>
              </a:solidFill>
            </a:endParaRPr>
          </a:p>
        </p:txBody>
      </p:sp>
      <p:pic>
        <p:nvPicPr>
          <p:cNvPr id="74" name="Google Shape;74;p15"/>
          <p:cNvPicPr preferRelativeResize="0"/>
          <p:nvPr/>
        </p:nvPicPr>
        <p:blipFill>
          <a:blip r:embed="rId3">
            <a:alphaModFix/>
          </a:blip>
          <a:stretch>
            <a:fillRect/>
          </a:stretch>
        </p:blipFill>
        <p:spPr>
          <a:xfrm>
            <a:off x="311700" y="1852675"/>
            <a:ext cx="3396552" cy="3057700"/>
          </a:xfrm>
          <a:prstGeom prst="rect">
            <a:avLst/>
          </a:prstGeom>
          <a:noFill/>
          <a:ln>
            <a:noFill/>
          </a:ln>
        </p:spPr>
      </p:pic>
      <p:sp>
        <p:nvSpPr>
          <p:cNvPr id="75" name="Google Shape;75;p15"/>
          <p:cNvSpPr txBox="1"/>
          <p:nvPr/>
        </p:nvSpPr>
        <p:spPr>
          <a:xfrm>
            <a:off x="4025700" y="2168713"/>
            <a:ext cx="4649700" cy="16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rgbClr val="070807"/>
                </a:solidFill>
                <a:latin typeface="Oswald"/>
                <a:ea typeface="Oswald"/>
                <a:cs typeface="Oswald"/>
                <a:sym typeface="Oswald"/>
              </a:rPr>
              <a:t>Objectives: </a:t>
            </a:r>
            <a:endParaRPr sz="1800" b="1" u="sng">
              <a:solidFill>
                <a:srgbClr val="070807"/>
              </a:solidFill>
              <a:latin typeface="Oswald"/>
              <a:ea typeface="Oswald"/>
              <a:cs typeface="Oswald"/>
              <a:sym typeface="Oswald"/>
            </a:endParaRPr>
          </a:p>
          <a:p>
            <a:pPr marL="0" lvl="0" indent="0" algn="l" rtl="0">
              <a:spcBef>
                <a:spcPts val="1000"/>
              </a:spcBef>
              <a:spcAft>
                <a:spcPts val="0"/>
              </a:spcAft>
              <a:buNone/>
            </a:pPr>
            <a:r>
              <a:rPr lang="en" sz="1800">
                <a:solidFill>
                  <a:srgbClr val="070807"/>
                </a:solidFill>
                <a:latin typeface="Oswald"/>
                <a:ea typeface="Oswald"/>
                <a:cs typeface="Oswald"/>
                <a:sym typeface="Oswald"/>
              </a:rPr>
              <a:t>-To enhance community well-being and way of life</a:t>
            </a:r>
            <a:endParaRPr sz="1800">
              <a:solidFill>
                <a:srgbClr val="070807"/>
              </a:solidFill>
              <a:latin typeface="Oswald"/>
              <a:ea typeface="Oswald"/>
              <a:cs typeface="Oswald"/>
              <a:sym typeface="Oswald"/>
            </a:endParaRPr>
          </a:p>
          <a:p>
            <a:pPr marL="0" lvl="0" indent="0" algn="l" rtl="0">
              <a:spcBef>
                <a:spcPts val="0"/>
              </a:spcBef>
              <a:spcAft>
                <a:spcPts val="0"/>
              </a:spcAft>
              <a:buNone/>
            </a:pPr>
            <a:endParaRPr sz="1800">
              <a:solidFill>
                <a:srgbClr val="070807"/>
              </a:solidFill>
              <a:latin typeface="Oswald"/>
              <a:ea typeface="Oswald"/>
              <a:cs typeface="Oswald"/>
              <a:sym typeface="Oswald"/>
            </a:endParaRPr>
          </a:p>
          <a:p>
            <a:pPr marL="0" lvl="0" indent="0" algn="l" rtl="0">
              <a:spcBef>
                <a:spcPts val="0"/>
              </a:spcBef>
              <a:spcAft>
                <a:spcPts val="0"/>
              </a:spcAft>
              <a:buNone/>
            </a:pPr>
            <a:r>
              <a:rPr lang="en" sz="1800">
                <a:solidFill>
                  <a:srgbClr val="070807"/>
                </a:solidFill>
                <a:latin typeface="Oswald"/>
                <a:ea typeface="Oswald"/>
                <a:cs typeface="Oswald"/>
                <a:sym typeface="Oswald"/>
              </a:rPr>
              <a:t>-To assist in the growth of the outdoor recreation economy through the public and private sector </a:t>
            </a:r>
            <a:endParaRPr sz="1800">
              <a:solidFill>
                <a:srgbClr val="070807"/>
              </a:solidFill>
              <a:latin typeface="Oswald"/>
              <a:ea typeface="Oswald"/>
              <a:cs typeface="Oswald"/>
              <a:sym typeface="Oswald"/>
            </a:endParaRPr>
          </a:p>
        </p:txBody>
      </p:sp>
      <p:sp>
        <p:nvSpPr>
          <p:cNvPr id="76" name="Google Shape;76;p15"/>
          <p:cNvSpPr txBox="1">
            <a:spLocks noGrp="1"/>
          </p:cNvSpPr>
          <p:nvPr>
            <p:ph type="title"/>
          </p:nvPr>
        </p:nvSpPr>
        <p:spPr>
          <a:xfrm>
            <a:off x="331500" y="113175"/>
            <a:ext cx="8481000" cy="11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C88243"/>
                </a:solidFill>
                <a:latin typeface="Oswald"/>
                <a:ea typeface="Oswald"/>
                <a:cs typeface="Oswald"/>
                <a:sym typeface="Oswald"/>
              </a:rPr>
              <a:t>Introduction</a:t>
            </a:r>
            <a:r>
              <a:rPr lang="en" sz="2200">
                <a:solidFill>
                  <a:srgbClr val="C88243"/>
                </a:solidFill>
                <a:latin typeface="Oswald"/>
                <a:ea typeface="Oswald"/>
                <a:cs typeface="Oswald"/>
                <a:sym typeface="Oswald"/>
              </a:rPr>
              <a:t> </a:t>
            </a:r>
            <a:endParaRPr sz="2200">
              <a:solidFill>
                <a:srgbClr val="C88243"/>
              </a:solidFill>
              <a:latin typeface="Oswald"/>
              <a:ea typeface="Oswald"/>
              <a:cs typeface="Oswald"/>
              <a:sym typeface="Oswald"/>
            </a:endParaRPr>
          </a:p>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What is CORR?</a:t>
            </a:r>
            <a:endParaRPr sz="3000">
              <a:solidFill>
                <a:srgbClr val="64243C"/>
              </a:solidFill>
              <a:latin typeface="Oswald SemiBold"/>
              <a:ea typeface="Oswald SemiBold"/>
              <a:cs typeface="Oswald SemiBold"/>
              <a:sym typeface="Oswald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31500" y="103025"/>
            <a:ext cx="8481000" cy="137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C88243"/>
                </a:solidFill>
                <a:latin typeface="Oswald"/>
                <a:ea typeface="Oswald"/>
                <a:cs typeface="Oswald"/>
                <a:sym typeface="Oswald"/>
              </a:rPr>
              <a:t>Introduction</a:t>
            </a:r>
            <a:r>
              <a:rPr lang="en" sz="2200">
                <a:solidFill>
                  <a:srgbClr val="C88243"/>
                </a:solidFill>
                <a:latin typeface="Oswald"/>
                <a:ea typeface="Oswald"/>
                <a:cs typeface="Oswald"/>
                <a:sym typeface="Oswald"/>
              </a:rPr>
              <a:t> </a:t>
            </a:r>
            <a:endParaRPr sz="2200">
              <a:solidFill>
                <a:srgbClr val="C88243"/>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3000">
                <a:solidFill>
                  <a:srgbClr val="64243C"/>
                </a:solidFill>
                <a:latin typeface="Oswald SemiBold"/>
                <a:ea typeface="Oswald SemiBold"/>
                <a:cs typeface="Oswald SemiBold"/>
                <a:sym typeface="Oswald SemiBold"/>
              </a:rPr>
              <a:t>Community Outdoor Recreation Realization:</a:t>
            </a:r>
            <a:endParaRPr sz="3000">
              <a:solidFill>
                <a:srgbClr val="64243C"/>
              </a:solidFill>
              <a:latin typeface="Oswald SemiBold"/>
              <a:ea typeface="Oswald SemiBold"/>
              <a:cs typeface="Oswald SemiBold"/>
              <a:sym typeface="Oswald SemiBold"/>
            </a:endParaRPr>
          </a:p>
          <a:p>
            <a:pPr marL="0" lvl="0" indent="0" algn="l" rtl="0">
              <a:spcBef>
                <a:spcPts val="0"/>
              </a:spcBef>
              <a:spcAft>
                <a:spcPts val="0"/>
              </a:spcAft>
              <a:buClr>
                <a:schemeClr val="dk1"/>
              </a:buClr>
              <a:buSzPts val="1100"/>
              <a:buFont typeface="Arial"/>
              <a:buNone/>
            </a:pPr>
            <a:r>
              <a:rPr lang="en" sz="3000">
                <a:solidFill>
                  <a:srgbClr val="64243C"/>
                </a:solidFill>
                <a:latin typeface="Oswald SemiBold"/>
                <a:ea typeface="Oswald SemiBold"/>
                <a:cs typeface="Oswald SemiBold"/>
                <a:sym typeface="Oswald SemiBold"/>
              </a:rPr>
              <a:t>Pilot Review and Recommendations</a:t>
            </a:r>
            <a:endParaRPr sz="3000">
              <a:solidFill>
                <a:srgbClr val="64243C"/>
              </a:solidFill>
              <a:latin typeface="Oswald SemiBold"/>
              <a:ea typeface="Oswald SemiBold"/>
              <a:cs typeface="Oswald SemiBold"/>
              <a:sym typeface="Oswald SemiBold"/>
            </a:endParaRPr>
          </a:p>
          <a:p>
            <a:pPr marL="0" lvl="0" indent="0" algn="l" rtl="0">
              <a:spcBef>
                <a:spcPts val="0"/>
              </a:spcBef>
              <a:spcAft>
                <a:spcPts val="0"/>
              </a:spcAft>
              <a:buClr>
                <a:schemeClr val="dk1"/>
              </a:buClr>
              <a:buSzPts val="1100"/>
              <a:buFont typeface="Arial"/>
              <a:buNone/>
            </a:pPr>
            <a:endParaRPr sz="3000">
              <a:solidFill>
                <a:srgbClr val="64243C"/>
              </a:solidFill>
              <a:latin typeface="Oswald SemiBold"/>
              <a:ea typeface="Oswald SemiBold"/>
              <a:cs typeface="Oswald SemiBold"/>
              <a:sym typeface="Oswald SemiBold"/>
            </a:endParaRPr>
          </a:p>
          <a:p>
            <a:pPr marL="0" lvl="0" indent="0" algn="l" rtl="0">
              <a:spcBef>
                <a:spcPts val="0"/>
              </a:spcBef>
              <a:spcAft>
                <a:spcPts val="0"/>
              </a:spcAft>
              <a:buNone/>
            </a:pPr>
            <a:endParaRPr sz="3000">
              <a:solidFill>
                <a:srgbClr val="64243C"/>
              </a:solidFill>
              <a:latin typeface="Oswald SemiBold"/>
              <a:ea typeface="Oswald SemiBold"/>
              <a:cs typeface="Oswald SemiBold"/>
              <a:sym typeface="Oswald SemiBold"/>
            </a:endParaRPr>
          </a:p>
        </p:txBody>
      </p:sp>
      <p:pic>
        <p:nvPicPr>
          <p:cNvPr id="82" name="Google Shape;82;p16"/>
          <p:cNvPicPr preferRelativeResize="0"/>
          <p:nvPr/>
        </p:nvPicPr>
        <p:blipFill>
          <a:blip r:embed="rId3">
            <a:alphaModFix/>
          </a:blip>
          <a:stretch>
            <a:fillRect/>
          </a:stretch>
        </p:blipFill>
        <p:spPr>
          <a:xfrm>
            <a:off x="3315200" y="2007775"/>
            <a:ext cx="1585125" cy="1585125"/>
          </a:xfrm>
          <a:prstGeom prst="rect">
            <a:avLst/>
          </a:prstGeom>
          <a:noFill/>
          <a:ln>
            <a:noFill/>
          </a:ln>
        </p:spPr>
      </p:pic>
      <p:pic>
        <p:nvPicPr>
          <p:cNvPr id="83" name="Google Shape;83;p16"/>
          <p:cNvPicPr preferRelativeResize="0"/>
          <p:nvPr/>
        </p:nvPicPr>
        <p:blipFill>
          <a:blip r:embed="rId4">
            <a:alphaModFix/>
          </a:blip>
          <a:stretch>
            <a:fillRect/>
          </a:stretch>
        </p:blipFill>
        <p:spPr>
          <a:xfrm>
            <a:off x="331500" y="1971675"/>
            <a:ext cx="2711350" cy="1657350"/>
          </a:xfrm>
          <a:prstGeom prst="rect">
            <a:avLst/>
          </a:prstGeom>
          <a:noFill/>
          <a:ln>
            <a:noFill/>
          </a:ln>
        </p:spPr>
      </p:pic>
      <p:sp>
        <p:nvSpPr>
          <p:cNvPr id="84" name="Google Shape;84;p16"/>
          <p:cNvSpPr txBox="1"/>
          <p:nvPr/>
        </p:nvSpPr>
        <p:spPr>
          <a:xfrm>
            <a:off x="3315200" y="3664575"/>
            <a:ext cx="2007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70807"/>
                </a:solidFill>
                <a:latin typeface="Oswald"/>
                <a:ea typeface="Oswald"/>
                <a:cs typeface="Oswald"/>
                <a:sym typeface="Oswald"/>
              </a:rPr>
              <a:t>Columbia Falls</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Population: 5,651</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Northwest Montana near Glacier National Park</a:t>
            </a:r>
            <a:endParaRPr sz="1600">
              <a:solidFill>
                <a:srgbClr val="070807"/>
              </a:solidFill>
              <a:latin typeface="Oswald"/>
              <a:ea typeface="Oswald"/>
              <a:cs typeface="Oswald"/>
              <a:sym typeface="Oswald"/>
            </a:endParaRPr>
          </a:p>
        </p:txBody>
      </p:sp>
      <p:sp>
        <p:nvSpPr>
          <p:cNvPr id="85" name="Google Shape;85;p16"/>
          <p:cNvSpPr txBox="1"/>
          <p:nvPr/>
        </p:nvSpPr>
        <p:spPr>
          <a:xfrm>
            <a:off x="331500" y="3664575"/>
            <a:ext cx="2146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70807"/>
                </a:solidFill>
                <a:latin typeface="Oswald"/>
                <a:ea typeface="Oswald"/>
                <a:cs typeface="Oswald"/>
                <a:sym typeface="Oswald"/>
              </a:rPr>
              <a:t>White Sulphur Springs</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Population: 1,052</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Central Montana near the Smith River</a:t>
            </a:r>
            <a:endParaRPr sz="1600">
              <a:solidFill>
                <a:srgbClr val="070807"/>
              </a:solidFill>
              <a:latin typeface="Oswald"/>
              <a:ea typeface="Oswald"/>
              <a:cs typeface="Oswald"/>
              <a:sym typeface="Oswald"/>
            </a:endParaRPr>
          </a:p>
        </p:txBody>
      </p:sp>
      <p:sp>
        <p:nvSpPr>
          <p:cNvPr id="86" name="Google Shape;86;p16"/>
          <p:cNvSpPr txBox="1"/>
          <p:nvPr/>
        </p:nvSpPr>
        <p:spPr>
          <a:xfrm>
            <a:off x="331500" y="1474425"/>
            <a:ext cx="363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070807"/>
                </a:solidFill>
                <a:latin typeface="Oswald"/>
                <a:ea typeface="Oswald"/>
                <a:cs typeface="Oswald"/>
                <a:sym typeface="Oswald"/>
              </a:rPr>
              <a:t>Pilot Process:</a:t>
            </a:r>
            <a:endParaRPr sz="1800">
              <a:solidFill>
                <a:srgbClr val="070807"/>
              </a:solidFill>
              <a:latin typeface="Oswald"/>
              <a:ea typeface="Oswald"/>
              <a:cs typeface="Oswald"/>
              <a:sym typeface="Oswald"/>
            </a:endParaRPr>
          </a:p>
        </p:txBody>
      </p:sp>
      <p:sp>
        <p:nvSpPr>
          <p:cNvPr id="87" name="Google Shape;87;p16"/>
          <p:cNvSpPr txBox="1"/>
          <p:nvPr/>
        </p:nvSpPr>
        <p:spPr>
          <a:xfrm>
            <a:off x="5521125" y="2142550"/>
            <a:ext cx="33957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64243C"/>
                </a:solidFill>
                <a:latin typeface="Oswald SemiBold"/>
                <a:ea typeface="Oswald SemiBold"/>
                <a:cs typeface="Oswald SemiBold"/>
                <a:sym typeface="Oswald SemiBold"/>
              </a:rPr>
              <a:t>Capstone Work:</a:t>
            </a:r>
            <a:endParaRPr sz="2200">
              <a:solidFill>
                <a:srgbClr val="64243C"/>
              </a:solidFill>
              <a:latin typeface="Oswald SemiBold"/>
              <a:ea typeface="Oswald SemiBold"/>
              <a:cs typeface="Oswald SemiBold"/>
              <a:sym typeface="Oswald SemiBold"/>
            </a:endParaRPr>
          </a:p>
          <a:p>
            <a:pPr marL="457200" lvl="0" indent="-368300" algn="l" rtl="0">
              <a:spcBef>
                <a:spcPts val="0"/>
              </a:spcBef>
              <a:spcAft>
                <a:spcPts val="0"/>
              </a:spcAft>
              <a:buClr>
                <a:srgbClr val="64243C"/>
              </a:buClr>
              <a:buSzPts val="2200"/>
              <a:buFont typeface="Oswald"/>
              <a:buChar char="-"/>
            </a:pPr>
            <a:r>
              <a:rPr lang="en" sz="2200">
                <a:solidFill>
                  <a:srgbClr val="64243C"/>
                </a:solidFill>
                <a:latin typeface="Oswald"/>
                <a:ea typeface="Oswald"/>
                <a:cs typeface="Oswald"/>
                <a:sym typeface="Oswald"/>
              </a:rPr>
              <a:t>Pilot Process Observation</a:t>
            </a:r>
            <a:endParaRPr sz="2200">
              <a:solidFill>
                <a:srgbClr val="64243C"/>
              </a:solidFill>
              <a:latin typeface="Oswald"/>
              <a:ea typeface="Oswald"/>
              <a:cs typeface="Oswald"/>
              <a:sym typeface="Oswald"/>
            </a:endParaRPr>
          </a:p>
          <a:p>
            <a:pPr marL="457200" lvl="0" indent="-368300" algn="l" rtl="0">
              <a:spcBef>
                <a:spcPts val="0"/>
              </a:spcBef>
              <a:spcAft>
                <a:spcPts val="0"/>
              </a:spcAft>
              <a:buClr>
                <a:srgbClr val="64243C"/>
              </a:buClr>
              <a:buSzPts val="2200"/>
              <a:buFont typeface="Oswald"/>
              <a:buChar char="-"/>
            </a:pPr>
            <a:r>
              <a:rPr lang="en" sz="2200">
                <a:solidFill>
                  <a:srgbClr val="64243C"/>
                </a:solidFill>
                <a:latin typeface="Oswald"/>
                <a:ea typeface="Oswald"/>
                <a:cs typeface="Oswald"/>
                <a:sym typeface="Oswald"/>
              </a:rPr>
              <a:t>Recommendations</a:t>
            </a:r>
            <a:endParaRPr sz="2200">
              <a:solidFill>
                <a:srgbClr val="64243C"/>
              </a:solidFill>
              <a:latin typeface="Oswald"/>
              <a:ea typeface="Oswald"/>
              <a:cs typeface="Oswald"/>
              <a:sym typeface="Oswald"/>
            </a:endParaRPr>
          </a:p>
          <a:p>
            <a:pPr marL="457200" lvl="0" indent="-368300" algn="l" rtl="0">
              <a:spcBef>
                <a:spcPts val="0"/>
              </a:spcBef>
              <a:spcAft>
                <a:spcPts val="0"/>
              </a:spcAft>
              <a:buClr>
                <a:srgbClr val="64243C"/>
              </a:buClr>
              <a:buSzPts val="2200"/>
              <a:buFont typeface="Oswald"/>
              <a:buChar char="-"/>
            </a:pPr>
            <a:r>
              <a:rPr lang="en" sz="2200">
                <a:solidFill>
                  <a:srgbClr val="64243C"/>
                </a:solidFill>
                <a:latin typeface="Oswald"/>
                <a:ea typeface="Oswald"/>
                <a:cs typeface="Oswald"/>
                <a:sym typeface="Oswald"/>
              </a:rPr>
              <a:t>Toolkit</a:t>
            </a:r>
            <a:endParaRPr sz="2200">
              <a:solidFill>
                <a:srgbClr val="64243C"/>
              </a:solidFill>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
                                        <p:tgtEl>
                                          <p:spTgt spid="86"/>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500"/>
                                        <p:tgtEl>
                                          <p:spTgt spid="83"/>
                                        </p:tgtEl>
                                      </p:cBhvr>
                                    </p:animEffect>
                                  </p:childTnLst>
                                </p:cTn>
                              </p:par>
                              <p:par>
                                <p:cTn id="12" presetID="10" presetClass="entr" presetSubtype="0" fill="hold"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
                                        <p:tgtEl>
                                          <p:spTgt spid="8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1500"/>
                                        <p:tgtEl>
                                          <p:spTgt spid="82"/>
                                        </p:tgtEl>
                                      </p:cBhvr>
                                    </p:animEffect>
                                  </p:childTnLst>
                                </p:cTn>
                              </p:par>
                              <p:par>
                                <p:cTn id="19" presetID="10"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
                                        <p:tgtEl>
                                          <p:spTgt spid="84"/>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0" y="0"/>
            <a:ext cx="8520600" cy="9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800">
                <a:solidFill>
                  <a:srgbClr val="C88243"/>
                </a:solidFill>
                <a:latin typeface="Oswald"/>
                <a:ea typeface="Oswald"/>
                <a:cs typeface="Oswald"/>
                <a:sym typeface="Oswald"/>
              </a:rPr>
              <a:t>Methods</a:t>
            </a:r>
            <a:r>
              <a:rPr lang="en" sz="2200">
                <a:solidFill>
                  <a:srgbClr val="C88243"/>
                </a:solidFill>
                <a:latin typeface="Oswald"/>
                <a:ea typeface="Oswald"/>
                <a:cs typeface="Oswald"/>
                <a:sym typeface="Oswald"/>
              </a:rPr>
              <a:t> </a:t>
            </a:r>
            <a:endParaRPr sz="2200">
              <a:solidFill>
                <a:srgbClr val="C88243"/>
              </a:solidFill>
              <a:latin typeface="Oswald"/>
              <a:ea typeface="Oswald"/>
              <a:cs typeface="Oswald"/>
              <a:sym typeface="Oswald"/>
            </a:endParaRPr>
          </a:p>
          <a:p>
            <a:pPr marL="0" lvl="0" indent="0" algn="l" rtl="0">
              <a:spcBef>
                <a:spcPts val="0"/>
              </a:spcBef>
              <a:spcAft>
                <a:spcPts val="0"/>
              </a:spcAft>
              <a:buSzPts val="1100"/>
              <a:buNone/>
            </a:pPr>
            <a:r>
              <a:rPr lang="en" sz="3000" b="1">
                <a:solidFill>
                  <a:srgbClr val="64243C"/>
                </a:solidFill>
                <a:latin typeface="Oswald"/>
                <a:ea typeface="Oswald"/>
                <a:cs typeface="Oswald"/>
                <a:sym typeface="Oswald"/>
              </a:rPr>
              <a:t>What We did to Achieve Our Results</a:t>
            </a:r>
            <a:endParaRPr sz="3000" b="1">
              <a:solidFill>
                <a:srgbClr val="64243C"/>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2200">
              <a:solidFill>
                <a:srgbClr val="C88243"/>
              </a:solidFill>
              <a:latin typeface="Oswald"/>
              <a:ea typeface="Oswald"/>
              <a:cs typeface="Oswald"/>
              <a:sym typeface="Oswald"/>
            </a:endParaRPr>
          </a:p>
          <a:p>
            <a:pPr marL="0" lvl="0" indent="0" algn="ctr" rtl="0">
              <a:spcBef>
                <a:spcPts val="0"/>
              </a:spcBef>
              <a:spcAft>
                <a:spcPts val="0"/>
              </a:spcAft>
              <a:buSzPts val="990"/>
              <a:buNone/>
            </a:pPr>
            <a:endParaRPr sz="2820"/>
          </a:p>
        </p:txBody>
      </p:sp>
      <p:sp>
        <p:nvSpPr>
          <p:cNvPr id="93" name="Google Shape;93;p17"/>
          <p:cNvSpPr txBox="1">
            <a:spLocks noGrp="1"/>
          </p:cNvSpPr>
          <p:nvPr>
            <p:ph type="body" idx="1"/>
          </p:nvPr>
        </p:nvSpPr>
        <p:spPr>
          <a:xfrm>
            <a:off x="193125" y="973500"/>
            <a:ext cx="2525400" cy="217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rgbClr val="64243C"/>
                </a:solidFill>
                <a:latin typeface="Oswald"/>
                <a:ea typeface="Oswald"/>
                <a:cs typeface="Oswald"/>
                <a:sym typeface="Oswald"/>
              </a:rPr>
              <a:t>Step 1:</a:t>
            </a:r>
            <a:endParaRPr sz="2200">
              <a:solidFill>
                <a:srgbClr val="64243C"/>
              </a:solidFill>
              <a:latin typeface="Oswald"/>
              <a:ea typeface="Oswald"/>
              <a:cs typeface="Oswald"/>
              <a:sym typeface="Oswald"/>
            </a:endParaRPr>
          </a:p>
          <a:p>
            <a:pPr marL="0" lvl="0" indent="0" algn="l" rtl="0">
              <a:spcBef>
                <a:spcPts val="1200"/>
              </a:spcBef>
              <a:spcAft>
                <a:spcPts val="0"/>
              </a:spcAft>
              <a:buNone/>
            </a:pPr>
            <a:r>
              <a:rPr lang="en">
                <a:solidFill>
                  <a:srgbClr val="070807"/>
                </a:solidFill>
                <a:latin typeface="Oswald"/>
                <a:ea typeface="Oswald"/>
                <a:cs typeface="Oswald"/>
                <a:sym typeface="Oswald"/>
              </a:rPr>
              <a:t>-Interview community members</a:t>
            </a:r>
            <a:r>
              <a:rPr lang="en" sz="2200">
                <a:solidFill>
                  <a:srgbClr val="070807"/>
                </a:solidFill>
                <a:latin typeface="Oswald"/>
                <a:ea typeface="Oswald"/>
                <a:cs typeface="Oswald"/>
                <a:sym typeface="Oswald"/>
              </a:rPr>
              <a:t> </a:t>
            </a:r>
            <a:endParaRPr sz="2200">
              <a:solidFill>
                <a:srgbClr val="070807"/>
              </a:solidFill>
              <a:latin typeface="Oswald"/>
              <a:ea typeface="Oswald"/>
              <a:cs typeface="Oswald"/>
              <a:sym typeface="Oswald"/>
            </a:endParaRPr>
          </a:p>
          <a:p>
            <a:pPr marL="0" lvl="0" indent="0" algn="l" rtl="0">
              <a:spcBef>
                <a:spcPts val="1200"/>
              </a:spcBef>
              <a:spcAft>
                <a:spcPts val="1200"/>
              </a:spcAft>
              <a:buNone/>
            </a:pPr>
            <a:r>
              <a:rPr lang="en">
                <a:solidFill>
                  <a:srgbClr val="070807"/>
                </a:solidFill>
                <a:latin typeface="Oswald"/>
                <a:ea typeface="Oswald"/>
                <a:cs typeface="Oswald"/>
                <a:sym typeface="Oswald"/>
              </a:rPr>
              <a:t>-Interview CORR facilitators</a:t>
            </a:r>
            <a:endParaRPr>
              <a:solidFill>
                <a:srgbClr val="070807"/>
              </a:solidFill>
              <a:latin typeface="Oswald"/>
              <a:ea typeface="Oswald"/>
              <a:cs typeface="Oswald"/>
              <a:sym typeface="Oswald"/>
            </a:endParaRPr>
          </a:p>
        </p:txBody>
      </p:sp>
      <p:sp>
        <p:nvSpPr>
          <p:cNvPr id="94" name="Google Shape;94;p17"/>
          <p:cNvSpPr txBox="1"/>
          <p:nvPr/>
        </p:nvSpPr>
        <p:spPr>
          <a:xfrm>
            <a:off x="3000375" y="1520600"/>
            <a:ext cx="277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5" name="Google Shape;95;p17"/>
          <p:cNvSpPr txBox="1"/>
          <p:nvPr/>
        </p:nvSpPr>
        <p:spPr>
          <a:xfrm>
            <a:off x="3184050" y="981950"/>
            <a:ext cx="2775900" cy="195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a:solidFill>
                  <a:srgbClr val="64243C"/>
                </a:solidFill>
                <a:latin typeface="Oswald"/>
                <a:ea typeface="Oswald"/>
                <a:cs typeface="Oswald"/>
                <a:sym typeface="Oswald"/>
              </a:rPr>
              <a:t>Step 2:</a:t>
            </a:r>
            <a:endParaRPr sz="2200">
              <a:solidFill>
                <a:srgbClr val="64243C"/>
              </a:solidFill>
              <a:latin typeface="Oswald"/>
              <a:ea typeface="Oswald"/>
              <a:cs typeface="Oswald"/>
              <a:sym typeface="Oswald"/>
            </a:endParaRPr>
          </a:p>
          <a:p>
            <a:pPr marL="0" lvl="0" indent="0" algn="l" rtl="0">
              <a:lnSpc>
                <a:spcPct val="115000"/>
              </a:lnSpc>
              <a:spcBef>
                <a:spcPts val="1200"/>
              </a:spcBef>
              <a:spcAft>
                <a:spcPts val="0"/>
              </a:spcAft>
              <a:buNone/>
            </a:pPr>
            <a:r>
              <a:rPr lang="en" sz="1800">
                <a:solidFill>
                  <a:srgbClr val="070807"/>
                </a:solidFill>
                <a:latin typeface="Oswald"/>
                <a:ea typeface="Oswald"/>
                <a:cs typeface="Oswald"/>
                <a:sym typeface="Oswald"/>
              </a:rPr>
              <a:t>-Analyze </a:t>
            </a:r>
            <a:endParaRPr sz="1800">
              <a:solidFill>
                <a:srgbClr val="070807"/>
              </a:solidFill>
              <a:latin typeface="Oswald"/>
              <a:ea typeface="Oswald"/>
              <a:cs typeface="Oswald"/>
              <a:sym typeface="Oswald"/>
            </a:endParaRPr>
          </a:p>
          <a:p>
            <a:pPr marL="0" lvl="0" indent="0" algn="l" rtl="0">
              <a:lnSpc>
                <a:spcPct val="115000"/>
              </a:lnSpc>
              <a:spcBef>
                <a:spcPts val="1200"/>
              </a:spcBef>
              <a:spcAft>
                <a:spcPts val="0"/>
              </a:spcAft>
              <a:buNone/>
            </a:pPr>
            <a:r>
              <a:rPr lang="en" sz="1800">
                <a:solidFill>
                  <a:srgbClr val="070807"/>
                </a:solidFill>
                <a:latin typeface="Oswald"/>
                <a:ea typeface="Oswald"/>
                <a:cs typeface="Oswald"/>
                <a:sym typeface="Oswald"/>
              </a:rPr>
              <a:t>-Summarize</a:t>
            </a:r>
            <a:endParaRPr sz="1800">
              <a:solidFill>
                <a:srgbClr val="070807"/>
              </a:solidFill>
              <a:latin typeface="Oswald"/>
              <a:ea typeface="Oswald"/>
              <a:cs typeface="Oswald"/>
              <a:sym typeface="Oswald"/>
            </a:endParaRPr>
          </a:p>
          <a:p>
            <a:pPr marL="0" lvl="0" indent="0" algn="l" rtl="0">
              <a:lnSpc>
                <a:spcPct val="115000"/>
              </a:lnSpc>
              <a:spcBef>
                <a:spcPts val="1200"/>
              </a:spcBef>
              <a:spcAft>
                <a:spcPts val="1200"/>
              </a:spcAft>
              <a:buClr>
                <a:schemeClr val="dk1"/>
              </a:buClr>
              <a:buSzPts val="1100"/>
              <a:buFont typeface="Arial"/>
              <a:buNone/>
            </a:pPr>
            <a:r>
              <a:rPr lang="en" sz="1800">
                <a:solidFill>
                  <a:srgbClr val="070807"/>
                </a:solidFill>
                <a:latin typeface="Oswald"/>
                <a:ea typeface="Oswald"/>
                <a:cs typeface="Oswald"/>
                <a:sym typeface="Oswald"/>
              </a:rPr>
              <a:t>-Brainstorming ideas</a:t>
            </a:r>
            <a:r>
              <a:rPr lang="en" sz="1800">
                <a:solidFill>
                  <a:srgbClr val="070807"/>
                </a:solidFill>
              </a:rPr>
              <a:t> </a:t>
            </a:r>
            <a:endParaRPr sz="1800">
              <a:solidFill>
                <a:srgbClr val="070807"/>
              </a:solidFill>
            </a:endParaRPr>
          </a:p>
        </p:txBody>
      </p:sp>
      <p:sp>
        <p:nvSpPr>
          <p:cNvPr id="96" name="Google Shape;96;p17"/>
          <p:cNvSpPr txBox="1"/>
          <p:nvPr/>
        </p:nvSpPr>
        <p:spPr>
          <a:xfrm>
            <a:off x="5776275" y="981950"/>
            <a:ext cx="30615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a:solidFill>
                  <a:srgbClr val="64243C"/>
                </a:solidFill>
                <a:latin typeface="Oswald"/>
                <a:ea typeface="Oswald"/>
                <a:cs typeface="Oswald"/>
                <a:sym typeface="Oswald"/>
              </a:rPr>
              <a:t>Step 3:</a:t>
            </a:r>
            <a:endParaRPr sz="2200">
              <a:solidFill>
                <a:srgbClr val="64243C"/>
              </a:solidFill>
              <a:latin typeface="Oswald"/>
              <a:ea typeface="Oswald"/>
              <a:cs typeface="Oswald"/>
              <a:sym typeface="Oswald"/>
            </a:endParaRPr>
          </a:p>
          <a:p>
            <a:pPr marL="0" lvl="0" indent="0" algn="l" rtl="0">
              <a:lnSpc>
                <a:spcPct val="115000"/>
              </a:lnSpc>
              <a:spcBef>
                <a:spcPts val="1200"/>
              </a:spcBef>
              <a:spcAft>
                <a:spcPts val="0"/>
              </a:spcAft>
              <a:buNone/>
            </a:pPr>
            <a:r>
              <a:rPr lang="en" sz="1800">
                <a:solidFill>
                  <a:srgbClr val="070807"/>
                </a:solidFill>
                <a:latin typeface="Oswald"/>
                <a:ea typeface="Oswald"/>
                <a:cs typeface="Oswald"/>
                <a:sym typeface="Oswald"/>
              </a:rPr>
              <a:t>-Putting it all together </a:t>
            </a:r>
            <a:endParaRPr sz="1800">
              <a:solidFill>
                <a:srgbClr val="070807"/>
              </a:solidFill>
              <a:latin typeface="Oswald"/>
              <a:ea typeface="Oswald"/>
              <a:cs typeface="Oswald"/>
              <a:sym typeface="Oswald"/>
            </a:endParaRPr>
          </a:p>
          <a:p>
            <a:pPr marL="0" lvl="0" indent="0" algn="l" rtl="0">
              <a:lnSpc>
                <a:spcPct val="115000"/>
              </a:lnSpc>
              <a:spcBef>
                <a:spcPts val="1200"/>
              </a:spcBef>
              <a:spcAft>
                <a:spcPts val="1200"/>
              </a:spcAft>
              <a:buNone/>
            </a:pPr>
            <a:r>
              <a:rPr lang="en" sz="1800">
                <a:solidFill>
                  <a:srgbClr val="070807"/>
                </a:solidFill>
                <a:latin typeface="Oswald"/>
                <a:ea typeface="Oswald"/>
                <a:cs typeface="Oswald"/>
                <a:sym typeface="Oswald"/>
              </a:rPr>
              <a:t>-Developed Toolkit with resources </a:t>
            </a:r>
            <a:endParaRPr sz="1800">
              <a:solidFill>
                <a:srgbClr val="070807"/>
              </a:solidFill>
              <a:latin typeface="Oswald"/>
              <a:ea typeface="Oswald"/>
              <a:cs typeface="Oswald"/>
              <a:sym typeface="Oswald"/>
            </a:endParaRPr>
          </a:p>
        </p:txBody>
      </p:sp>
      <p:pic>
        <p:nvPicPr>
          <p:cNvPr id="97" name="Google Shape;97;p17"/>
          <p:cNvPicPr preferRelativeResize="0"/>
          <p:nvPr/>
        </p:nvPicPr>
        <p:blipFill rotWithShape="1">
          <a:blip r:embed="rId3">
            <a:alphaModFix/>
          </a:blip>
          <a:srcRect t="16764" b="24123"/>
          <a:stretch/>
        </p:blipFill>
        <p:spPr>
          <a:xfrm>
            <a:off x="0" y="3147300"/>
            <a:ext cx="9144002" cy="1996192"/>
          </a:xfrm>
          <a:prstGeom prst="rect">
            <a:avLst/>
          </a:prstGeom>
          <a:noFill/>
          <a:ln>
            <a:noFill/>
          </a:ln>
          <a:effectLst>
            <a:outerShdw blurRad="42863" dist="19050" dir="5400000" algn="bl" rotWithShape="0">
              <a:srgbClr val="000000">
                <a:alpha val="50000"/>
              </a:srgbClr>
            </a:outerShdw>
            <a:reflection endPos="30000" dist="38100" dir="5400000" fadeDir="5400012" sy="-100000" algn="bl" rotWithShape="0"/>
          </a:effectLst>
        </p:spPr>
      </p:pic>
    </p:spTree>
  </p:cSld>
  <p:clrMapOvr>
    <a:masterClrMapping/>
  </p:clrMapOvr>
  <mc:AlternateContent xmlns:mc="http://schemas.openxmlformats.org/markup-compatibility/2006" xmlns:p14="http://schemas.microsoft.com/office/powerpoint/2010/main">
    <mc:Choice Requires="p14">
      <p:transition p14:dur="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112250"/>
            <a:ext cx="8520600" cy="109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800">
                <a:solidFill>
                  <a:srgbClr val="C88243"/>
                </a:solidFill>
                <a:latin typeface="Oswald"/>
                <a:ea typeface="Oswald"/>
                <a:cs typeface="Oswald"/>
                <a:sym typeface="Oswald"/>
              </a:rPr>
              <a:t>Results</a:t>
            </a:r>
            <a:r>
              <a:rPr lang="en" sz="2200">
                <a:solidFill>
                  <a:srgbClr val="C88243"/>
                </a:solidFill>
                <a:latin typeface="Oswald"/>
                <a:ea typeface="Oswald"/>
                <a:cs typeface="Oswald"/>
                <a:sym typeface="Oswald"/>
              </a:rPr>
              <a:t> </a:t>
            </a:r>
            <a:endParaRPr sz="2200">
              <a:solidFill>
                <a:srgbClr val="C88243"/>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3000" b="1">
                <a:solidFill>
                  <a:srgbClr val="64243C"/>
                </a:solidFill>
                <a:latin typeface="Oswald"/>
                <a:ea typeface="Oswald"/>
                <a:cs typeface="Oswald"/>
                <a:sym typeface="Oswald"/>
              </a:rPr>
              <a:t>Lack of Connectivity Between Steps</a:t>
            </a:r>
            <a:endParaRPr sz="3000" b="1">
              <a:solidFill>
                <a:srgbClr val="64243C"/>
              </a:solidFill>
              <a:latin typeface="Oswald"/>
              <a:ea typeface="Oswald"/>
              <a:cs typeface="Oswald"/>
              <a:sym typeface="Oswald"/>
            </a:endParaRPr>
          </a:p>
        </p:txBody>
      </p:sp>
      <p:sp>
        <p:nvSpPr>
          <p:cNvPr id="103" name="Google Shape;103;p18"/>
          <p:cNvSpPr txBox="1"/>
          <p:nvPr/>
        </p:nvSpPr>
        <p:spPr>
          <a:xfrm>
            <a:off x="392425" y="1130175"/>
            <a:ext cx="3344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rgbClr val="64243C"/>
                </a:solidFill>
                <a:latin typeface="Oswald SemiBold"/>
                <a:ea typeface="Oswald SemiBold"/>
                <a:cs typeface="Oswald SemiBold"/>
                <a:sym typeface="Oswald SemiBold"/>
              </a:rPr>
              <a:t>Interview Statements:</a:t>
            </a:r>
            <a:endParaRPr/>
          </a:p>
        </p:txBody>
      </p:sp>
      <p:sp>
        <p:nvSpPr>
          <p:cNvPr id="104" name="Google Shape;104;p18"/>
          <p:cNvSpPr txBox="1"/>
          <p:nvPr/>
        </p:nvSpPr>
        <p:spPr>
          <a:xfrm>
            <a:off x="392425" y="1653375"/>
            <a:ext cx="4601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latin typeface="Oswald"/>
              <a:ea typeface="Oswald"/>
              <a:cs typeface="Oswald"/>
              <a:sym typeface="Oswald"/>
            </a:endParaRPr>
          </a:p>
          <a:p>
            <a:pPr marL="0" lvl="0" indent="0" algn="l" rtl="0">
              <a:spcBef>
                <a:spcPts val="0"/>
              </a:spcBef>
              <a:spcAft>
                <a:spcPts val="0"/>
              </a:spcAft>
              <a:buNone/>
            </a:pPr>
            <a:r>
              <a:rPr lang="en" sz="1600">
                <a:solidFill>
                  <a:schemeClr val="dk1"/>
                </a:solidFill>
                <a:latin typeface="Oswald"/>
                <a:ea typeface="Oswald"/>
                <a:cs typeface="Oswald"/>
                <a:sym typeface="Oswald"/>
              </a:rPr>
              <a:t>“Step 7 (Priorities for action), ranking priorities for action was difficult”</a:t>
            </a:r>
            <a:endParaRPr sz="1600">
              <a:solidFill>
                <a:schemeClr val="dk1"/>
              </a:solidFill>
              <a:latin typeface="Oswald"/>
              <a:ea typeface="Oswald"/>
              <a:cs typeface="Oswald"/>
              <a:sym typeface="Oswald"/>
            </a:endParaRPr>
          </a:p>
          <a:p>
            <a:pPr marL="0" lvl="0" indent="0" algn="l" rtl="0">
              <a:spcBef>
                <a:spcPts val="0"/>
              </a:spcBef>
              <a:spcAft>
                <a:spcPts val="0"/>
              </a:spcAft>
              <a:buNone/>
            </a:pPr>
            <a:r>
              <a:rPr lang="en" sz="1600">
                <a:solidFill>
                  <a:schemeClr val="dk1"/>
                </a:solidFill>
                <a:latin typeface="Oswald"/>
                <a:ea typeface="Oswald"/>
                <a:cs typeface="Oswald"/>
                <a:sym typeface="Oswald"/>
              </a:rPr>
              <a:t>- CORR Facilitator </a:t>
            </a:r>
            <a:endParaRPr/>
          </a:p>
        </p:txBody>
      </p:sp>
      <p:sp>
        <p:nvSpPr>
          <p:cNvPr id="105" name="Google Shape;105;p18"/>
          <p:cNvSpPr txBox="1"/>
          <p:nvPr/>
        </p:nvSpPr>
        <p:spPr>
          <a:xfrm>
            <a:off x="392425" y="3272200"/>
            <a:ext cx="3907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Oswald"/>
                <a:ea typeface="Oswald"/>
                <a:cs typeface="Oswald"/>
                <a:sym typeface="Oswald"/>
              </a:rPr>
              <a:t>“Throughout the process, the community needs to remember to go back to vision- pause and think through this - it's the foundation for the whole process”</a:t>
            </a:r>
            <a:endParaRPr sz="1600">
              <a:solidFill>
                <a:schemeClr val="dk1"/>
              </a:solidFill>
              <a:latin typeface="Oswald"/>
              <a:ea typeface="Oswald"/>
              <a:cs typeface="Oswald"/>
              <a:sym typeface="Oswald"/>
            </a:endParaRPr>
          </a:p>
          <a:p>
            <a:pPr marL="0" lvl="0" indent="0" algn="l" rtl="0">
              <a:spcBef>
                <a:spcPts val="0"/>
              </a:spcBef>
              <a:spcAft>
                <a:spcPts val="0"/>
              </a:spcAft>
              <a:buNone/>
            </a:pPr>
            <a:r>
              <a:rPr lang="en" sz="1600">
                <a:solidFill>
                  <a:schemeClr val="dk1"/>
                </a:solidFill>
                <a:latin typeface="Oswald"/>
                <a:ea typeface="Oswald"/>
                <a:cs typeface="Oswald"/>
                <a:sym typeface="Oswald"/>
              </a:rPr>
              <a:t>-CORR Facilitator </a:t>
            </a:r>
            <a:endParaRPr sz="1600">
              <a:solidFill>
                <a:schemeClr val="dk1"/>
              </a:solidFill>
              <a:latin typeface="Oswald"/>
              <a:ea typeface="Oswald"/>
              <a:cs typeface="Oswald"/>
              <a:sym typeface="Oswald"/>
            </a:endParaRPr>
          </a:p>
        </p:txBody>
      </p:sp>
      <p:pic>
        <p:nvPicPr>
          <p:cNvPr id="106" name="Google Shape;106;p18"/>
          <p:cNvPicPr preferRelativeResize="0"/>
          <p:nvPr/>
        </p:nvPicPr>
        <p:blipFill>
          <a:blip r:embed="rId3">
            <a:alphaModFix/>
          </a:blip>
          <a:stretch>
            <a:fillRect/>
          </a:stretch>
        </p:blipFill>
        <p:spPr>
          <a:xfrm>
            <a:off x="5170563" y="838225"/>
            <a:ext cx="3138675" cy="2825550"/>
          </a:xfrm>
          <a:prstGeom prst="rect">
            <a:avLst/>
          </a:prstGeom>
          <a:noFill/>
          <a:ln>
            <a:noFill/>
          </a:ln>
        </p:spPr>
      </p:pic>
      <p:sp>
        <p:nvSpPr>
          <p:cNvPr id="107" name="Google Shape;107;p18"/>
          <p:cNvSpPr txBox="1"/>
          <p:nvPr/>
        </p:nvSpPr>
        <p:spPr>
          <a:xfrm>
            <a:off x="4993825" y="3663775"/>
            <a:ext cx="38403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Oswald"/>
                <a:ea typeface="Oswald"/>
                <a:cs typeface="Oswald"/>
                <a:sym typeface="Oswald"/>
              </a:rPr>
              <a:t>“</a:t>
            </a:r>
            <a:r>
              <a:rPr lang="en" sz="1700">
                <a:solidFill>
                  <a:schemeClr val="dk1"/>
                </a:solidFill>
                <a:latin typeface="Oswald"/>
                <a:ea typeface="Oswald"/>
                <a:cs typeface="Oswald"/>
                <a:sym typeface="Oswald"/>
              </a:rPr>
              <a:t>Disjointed–how do you make all of these things connected”</a:t>
            </a:r>
            <a:endParaRPr sz="1700">
              <a:solidFill>
                <a:schemeClr val="dk1"/>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700">
                <a:solidFill>
                  <a:schemeClr val="dk1"/>
                </a:solidFill>
                <a:latin typeface="Oswald"/>
                <a:ea typeface="Oswald"/>
                <a:cs typeface="Oswald"/>
                <a:sym typeface="Oswald"/>
              </a:rPr>
              <a:t>-Member from Columbia Falls</a:t>
            </a:r>
            <a:endParaRPr sz="1700">
              <a:solidFill>
                <a:schemeClr val="dk1"/>
              </a:solidFill>
              <a:latin typeface="Oswald"/>
              <a:ea typeface="Oswald"/>
              <a:cs typeface="Oswald"/>
              <a:sym typeface="Oswald"/>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500"/>
                                        <p:tgtEl>
                                          <p:spTgt spid="10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1500"/>
                                        <p:tgtEl>
                                          <p:spTgt spid="10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1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p:nvPr/>
        </p:nvSpPr>
        <p:spPr>
          <a:xfrm>
            <a:off x="311700" y="1384825"/>
            <a:ext cx="3436500" cy="10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Recommendations</a:t>
            </a:r>
            <a:endParaRPr sz="3000">
              <a:solidFill>
                <a:srgbClr val="64243C"/>
              </a:solidFill>
              <a:latin typeface="Oswald SemiBold"/>
              <a:ea typeface="Oswald SemiBold"/>
              <a:cs typeface="Oswald SemiBold"/>
              <a:sym typeface="Oswald SemiBold"/>
            </a:endParaRPr>
          </a:p>
        </p:txBody>
      </p:sp>
      <p:sp>
        <p:nvSpPr>
          <p:cNvPr id="114" name="Google Shape;114;p19"/>
          <p:cNvSpPr txBox="1">
            <a:spLocks noGrp="1"/>
          </p:cNvSpPr>
          <p:nvPr>
            <p:ph type="body" idx="1"/>
          </p:nvPr>
        </p:nvSpPr>
        <p:spPr>
          <a:xfrm>
            <a:off x="371600" y="1384813"/>
            <a:ext cx="3999900" cy="132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C88243"/>
                </a:solidFill>
                <a:latin typeface="Oswald Medium"/>
                <a:ea typeface="Oswald Medium"/>
                <a:cs typeface="Oswald Medium"/>
                <a:sym typeface="Oswald Medium"/>
              </a:rPr>
              <a:t>Recommendation #1:</a:t>
            </a:r>
            <a:endParaRPr sz="1800">
              <a:solidFill>
                <a:srgbClr val="C88243"/>
              </a:solidFill>
              <a:latin typeface="Oswald Medium"/>
              <a:ea typeface="Oswald Medium"/>
              <a:cs typeface="Oswald Medium"/>
              <a:sym typeface="Oswald Medium"/>
            </a:endParaRPr>
          </a:p>
          <a:p>
            <a:pPr marL="0" lvl="0" indent="0" algn="l" rtl="0">
              <a:spcBef>
                <a:spcPts val="1200"/>
              </a:spcBef>
              <a:spcAft>
                <a:spcPts val="1200"/>
              </a:spcAft>
              <a:buNone/>
            </a:pPr>
            <a:r>
              <a:rPr lang="en" sz="1800">
                <a:solidFill>
                  <a:srgbClr val="070807"/>
                </a:solidFill>
                <a:latin typeface="Oswald"/>
                <a:ea typeface="Oswald"/>
                <a:cs typeface="Oswald"/>
                <a:sym typeface="Oswald"/>
              </a:rPr>
              <a:t>Change CORR Steps Order</a:t>
            </a:r>
            <a:endParaRPr sz="1800">
              <a:solidFill>
                <a:srgbClr val="070807"/>
              </a:solidFill>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p:nvPr/>
        </p:nvSpPr>
        <p:spPr>
          <a:xfrm>
            <a:off x="5982050" y="4622075"/>
            <a:ext cx="1100700" cy="266100"/>
          </a:xfrm>
          <a:prstGeom prst="rect">
            <a:avLst/>
          </a:prstGeom>
          <a:solidFill>
            <a:srgbClr val="C882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5982050" y="3331675"/>
            <a:ext cx="1100700" cy="266100"/>
          </a:xfrm>
          <a:prstGeom prst="rect">
            <a:avLst/>
          </a:prstGeom>
          <a:solidFill>
            <a:srgbClr val="C882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1" name="Google Shape;121;p20"/>
          <p:cNvGraphicFramePr/>
          <p:nvPr/>
        </p:nvGraphicFramePr>
        <p:xfrm>
          <a:off x="5173075" y="1141250"/>
          <a:ext cx="3623325" cy="3840300"/>
        </p:xfrm>
        <a:graphic>
          <a:graphicData uri="http://schemas.openxmlformats.org/drawingml/2006/table">
            <a:tbl>
              <a:tblPr>
                <a:noFill/>
                <a:tableStyleId>{53E4CD44-C90C-459F-B024-27A9A6D634DC}</a:tableStyleId>
              </a:tblPr>
              <a:tblGrid>
                <a:gridCol w="755300">
                  <a:extLst>
                    <a:ext uri="{9D8B030D-6E8A-4147-A177-3AD203B41FA5}">
                      <a16:colId xmlns:a16="http://schemas.microsoft.com/office/drawing/2014/main" val="20000"/>
                    </a:ext>
                  </a:extLst>
                </a:gridCol>
                <a:gridCol w="2868025">
                  <a:extLst>
                    <a:ext uri="{9D8B030D-6E8A-4147-A177-3AD203B41FA5}">
                      <a16:colId xmlns:a16="http://schemas.microsoft.com/office/drawing/2014/main" val="20001"/>
                    </a:ext>
                  </a:extLst>
                </a:gridCol>
              </a:tblGrid>
              <a:tr h="426700">
                <a:tc>
                  <a:txBody>
                    <a:bodyPr/>
                    <a:lstStyle/>
                    <a:p>
                      <a:pPr marL="0" lvl="0" indent="0" algn="l" rtl="0">
                        <a:spcBef>
                          <a:spcPts val="0"/>
                        </a:spcBef>
                        <a:spcAft>
                          <a:spcPts val="0"/>
                        </a:spcAft>
                        <a:buNone/>
                      </a:pP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sz="1600">
                          <a:solidFill>
                            <a:srgbClr val="64243C"/>
                          </a:solidFill>
                          <a:latin typeface="Oswald Medium"/>
                          <a:ea typeface="Oswald Medium"/>
                          <a:cs typeface="Oswald Medium"/>
                          <a:sym typeface="Oswald Medium"/>
                        </a:rPr>
                        <a:t>Suggested CORR Steps</a:t>
                      </a:r>
                      <a:endParaRPr sz="1600">
                        <a:solidFill>
                          <a:srgbClr val="64243C"/>
                        </a:solidFill>
                        <a:latin typeface="Oswald Medium"/>
                        <a:ea typeface="Oswald Medium"/>
                        <a:cs typeface="Oswald Medium"/>
                        <a:sym typeface="Oswald Medium"/>
                      </a:endParaRPr>
                    </a:p>
                  </a:txBody>
                  <a:tcPr marL="91425" marR="91425" marT="91425" marB="91425"/>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1</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Community Engagement</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2</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Form a Coordinating Team</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3</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Develop a Shared Vision</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4</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Recreational Asset Mapping</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4"/>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5</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SWOT Analysis</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5"/>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6</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Determine Priorities for Action</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6"/>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7</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Information Gathering</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7"/>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8</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Plan for Action</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8"/>
                  </a:ext>
                </a:extLst>
              </a:tr>
            </a:tbl>
          </a:graphicData>
        </a:graphic>
      </p:graphicFrame>
      <p:sp>
        <p:nvSpPr>
          <p:cNvPr id="122" name="Google Shape;12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4243C"/>
                </a:solidFill>
                <a:latin typeface="Oswald SemiBold"/>
                <a:ea typeface="Oswald SemiBold"/>
                <a:cs typeface="Oswald SemiBold"/>
                <a:sym typeface="Oswald SemiBold"/>
              </a:rPr>
              <a:t>Recommendation #1: Change CORR Steps Order</a:t>
            </a:r>
            <a:endParaRPr sz="3000">
              <a:solidFill>
                <a:srgbClr val="64243C"/>
              </a:solidFill>
              <a:latin typeface="Oswald SemiBold"/>
              <a:ea typeface="Oswald SemiBold"/>
              <a:cs typeface="Oswald SemiBold"/>
              <a:sym typeface="Oswald SemiBold"/>
            </a:endParaRPr>
          </a:p>
        </p:txBody>
      </p:sp>
      <p:graphicFrame>
        <p:nvGraphicFramePr>
          <p:cNvPr id="123" name="Google Shape;123;p20"/>
          <p:cNvGraphicFramePr/>
          <p:nvPr/>
        </p:nvGraphicFramePr>
        <p:xfrm>
          <a:off x="347600" y="1141250"/>
          <a:ext cx="3623325" cy="3840300"/>
        </p:xfrm>
        <a:graphic>
          <a:graphicData uri="http://schemas.openxmlformats.org/drawingml/2006/table">
            <a:tbl>
              <a:tblPr>
                <a:noFill/>
                <a:tableStyleId>{53E4CD44-C90C-459F-B024-27A9A6D634DC}</a:tableStyleId>
              </a:tblPr>
              <a:tblGrid>
                <a:gridCol w="755300">
                  <a:extLst>
                    <a:ext uri="{9D8B030D-6E8A-4147-A177-3AD203B41FA5}">
                      <a16:colId xmlns:a16="http://schemas.microsoft.com/office/drawing/2014/main" val="20000"/>
                    </a:ext>
                  </a:extLst>
                </a:gridCol>
                <a:gridCol w="2868025">
                  <a:extLst>
                    <a:ext uri="{9D8B030D-6E8A-4147-A177-3AD203B41FA5}">
                      <a16:colId xmlns:a16="http://schemas.microsoft.com/office/drawing/2014/main" val="20001"/>
                    </a:ext>
                  </a:extLst>
                </a:gridCol>
              </a:tblGrid>
              <a:tr h="426700">
                <a:tc>
                  <a:txBody>
                    <a:bodyPr/>
                    <a:lstStyle/>
                    <a:p>
                      <a:pPr marL="0" lvl="0" indent="0" algn="l" rtl="0">
                        <a:spcBef>
                          <a:spcPts val="0"/>
                        </a:spcBef>
                        <a:spcAft>
                          <a:spcPts val="0"/>
                        </a:spcAft>
                        <a:buNone/>
                      </a:pP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sz="1600">
                          <a:solidFill>
                            <a:srgbClr val="64243C"/>
                          </a:solidFill>
                          <a:latin typeface="Oswald Medium"/>
                          <a:ea typeface="Oswald Medium"/>
                          <a:cs typeface="Oswald Medium"/>
                          <a:sym typeface="Oswald Medium"/>
                        </a:rPr>
                        <a:t>Current CORR Steps</a:t>
                      </a:r>
                      <a:endParaRPr sz="1600">
                        <a:solidFill>
                          <a:srgbClr val="64243C"/>
                        </a:solidFill>
                        <a:latin typeface="Oswald Medium"/>
                        <a:ea typeface="Oswald Medium"/>
                        <a:cs typeface="Oswald Medium"/>
                        <a:sym typeface="Oswald Medium"/>
                      </a:endParaRPr>
                    </a:p>
                  </a:txBody>
                  <a:tcPr marL="91425" marR="91425" marT="91425" marB="91425"/>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1</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Community Engagement</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2</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Form a Coordinating Team</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3</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Develop a Shared Vision</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4</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Recreational Asset Mapping</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4"/>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5</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Information Gathering</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5"/>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6</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Identify Opportunities and SWOT Analysis</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6"/>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7</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Determine Priorities for Action</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7"/>
                  </a:ext>
                </a:extLst>
              </a:tr>
              <a:tr h="426700">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Step 8</a:t>
                      </a:r>
                      <a:endParaRPr>
                        <a:solidFill>
                          <a:srgbClr val="070807"/>
                        </a:solidFill>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en">
                          <a:solidFill>
                            <a:srgbClr val="070807"/>
                          </a:solidFill>
                          <a:latin typeface="Oswald"/>
                          <a:ea typeface="Oswald"/>
                          <a:cs typeface="Oswald"/>
                          <a:sym typeface="Oswald"/>
                        </a:rPr>
                        <a:t>Take Action</a:t>
                      </a:r>
                      <a:endParaRPr>
                        <a:solidFill>
                          <a:srgbClr val="070807"/>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8"/>
                  </a:ext>
                </a:extLst>
              </a:tr>
            </a:tbl>
          </a:graphicData>
        </a:graphic>
      </p:graphicFrame>
      <p:sp>
        <p:nvSpPr>
          <p:cNvPr id="124" name="Google Shape;124;p20"/>
          <p:cNvSpPr/>
          <p:nvPr/>
        </p:nvSpPr>
        <p:spPr>
          <a:xfrm rot="1988649">
            <a:off x="3752991" y="3827838"/>
            <a:ext cx="1545687" cy="220255"/>
          </a:xfrm>
          <a:prstGeom prst="rightArrow">
            <a:avLst>
              <a:gd name="adj1" fmla="val 50000"/>
              <a:gd name="adj2" fmla="val 50000"/>
            </a:avLst>
          </a:prstGeom>
          <a:solidFill>
            <a:srgbClr val="C88243"/>
          </a:solidFill>
          <a:ln w="9525" cap="flat" cmpd="sng">
            <a:solidFill>
              <a:srgbClr val="0708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rot="-1019023">
            <a:off x="3865947" y="3610895"/>
            <a:ext cx="1348512" cy="220543"/>
          </a:xfrm>
          <a:prstGeom prst="rightArrow">
            <a:avLst>
              <a:gd name="adj1" fmla="val 50000"/>
              <a:gd name="adj2" fmla="val 50000"/>
            </a:avLst>
          </a:prstGeom>
          <a:solidFill>
            <a:srgbClr val="C88243"/>
          </a:solidFill>
          <a:ln w="9525" cap="flat" cmpd="sng">
            <a:solidFill>
              <a:srgbClr val="0708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31500" y="103025"/>
            <a:ext cx="8481000" cy="8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C88243"/>
                </a:solidFill>
                <a:latin typeface="Oswald"/>
                <a:ea typeface="Oswald"/>
                <a:cs typeface="Oswald"/>
                <a:sym typeface="Oswald"/>
              </a:rPr>
              <a:t>Results</a:t>
            </a:r>
            <a:endParaRPr sz="2200">
              <a:solidFill>
                <a:srgbClr val="C88243"/>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3000">
                <a:solidFill>
                  <a:srgbClr val="64243C"/>
                </a:solidFill>
                <a:latin typeface="Oswald SemiBold"/>
                <a:ea typeface="Oswald SemiBold"/>
                <a:cs typeface="Oswald SemiBold"/>
                <a:sym typeface="Oswald SemiBold"/>
              </a:rPr>
              <a:t>Timeline Difficulties</a:t>
            </a:r>
            <a:endParaRPr sz="3000">
              <a:solidFill>
                <a:srgbClr val="64243C"/>
              </a:solidFill>
              <a:latin typeface="Oswald SemiBold"/>
              <a:ea typeface="Oswald SemiBold"/>
              <a:cs typeface="Oswald SemiBold"/>
              <a:sym typeface="Oswald SemiBold"/>
            </a:endParaRPr>
          </a:p>
        </p:txBody>
      </p:sp>
      <p:sp>
        <p:nvSpPr>
          <p:cNvPr id="131" name="Google Shape;131;p21"/>
          <p:cNvSpPr txBox="1"/>
          <p:nvPr/>
        </p:nvSpPr>
        <p:spPr>
          <a:xfrm>
            <a:off x="4893600" y="2710075"/>
            <a:ext cx="3918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600">
                <a:solidFill>
                  <a:srgbClr val="070807"/>
                </a:solidFill>
                <a:latin typeface="Oswald"/>
                <a:ea typeface="Oswald"/>
                <a:cs typeface="Oswald"/>
                <a:sym typeface="Oswald"/>
              </a:rPr>
              <a:t>“The process isn’t done yet, even though it's been over a year.” </a:t>
            </a:r>
            <a:endParaRPr sz="1600">
              <a:solidFill>
                <a:srgbClr val="070807"/>
              </a:solidFill>
              <a:latin typeface="Oswald"/>
              <a:ea typeface="Oswald"/>
              <a:cs typeface="Oswald"/>
              <a:sym typeface="Oswald"/>
            </a:endParaRPr>
          </a:p>
          <a:p>
            <a:pPr marL="0" marR="0" lvl="0" indent="0" algn="l" rtl="0">
              <a:lnSpc>
                <a:spcPct val="100000"/>
              </a:lnSpc>
              <a:spcBef>
                <a:spcPts val="0"/>
              </a:spcBef>
              <a:spcAft>
                <a:spcPts val="0"/>
              </a:spcAft>
              <a:buNone/>
            </a:pPr>
            <a:r>
              <a:rPr lang="en" sz="1600">
                <a:solidFill>
                  <a:srgbClr val="070807"/>
                </a:solidFill>
                <a:latin typeface="Oswald"/>
                <a:ea typeface="Oswald"/>
                <a:cs typeface="Oswald"/>
                <a:sym typeface="Oswald"/>
              </a:rPr>
              <a:t>–Member from White Sulphur Springs</a:t>
            </a:r>
            <a:endParaRPr sz="1600">
              <a:solidFill>
                <a:srgbClr val="070807"/>
              </a:solidFill>
              <a:latin typeface="Oswald"/>
              <a:ea typeface="Oswald"/>
              <a:cs typeface="Oswald"/>
              <a:sym typeface="Oswald"/>
            </a:endParaRPr>
          </a:p>
        </p:txBody>
      </p:sp>
      <p:sp>
        <p:nvSpPr>
          <p:cNvPr id="132" name="Google Shape;132;p21"/>
          <p:cNvSpPr txBox="1"/>
          <p:nvPr/>
        </p:nvSpPr>
        <p:spPr>
          <a:xfrm>
            <a:off x="4893600" y="1648350"/>
            <a:ext cx="3918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rgbClr val="070807"/>
                </a:solidFill>
                <a:latin typeface="Oswald"/>
                <a:ea typeface="Oswald"/>
                <a:cs typeface="Oswald"/>
                <a:sym typeface="Oswald"/>
              </a:rPr>
              <a:t>“It's almost like Step 7 and Step 8 could have been separate meetings.” </a:t>
            </a:r>
            <a:endParaRPr sz="1600" dirty="0">
              <a:solidFill>
                <a:srgbClr val="070807"/>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dirty="0">
                <a:solidFill>
                  <a:srgbClr val="070807"/>
                </a:solidFill>
                <a:latin typeface="Oswald"/>
                <a:ea typeface="Oswald"/>
                <a:cs typeface="Oswald"/>
                <a:sym typeface="Oswald"/>
              </a:rPr>
              <a:t>–Member from Columbia Falls</a:t>
            </a:r>
            <a:endParaRPr dirty="0"/>
          </a:p>
        </p:txBody>
      </p:sp>
      <p:sp>
        <p:nvSpPr>
          <p:cNvPr id="133" name="Google Shape;133;p21"/>
          <p:cNvSpPr txBox="1"/>
          <p:nvPr/>
        </p:nvSpPr>
        <p:spPr>
          <a:xfrm>
            <a:off x="4893600" y="3691875"/>
            <a:ext cx="3918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70807"/>
                </a:solidFill>
                <a:latin typeface="Oswald"/>
                <a:ea typeface="Oswald"/>
                <a:cs typeface="Oswald"/>
                <a:sym typeface="Oswald"/>
              </a:rPr>
              <a:t>“I think somehow condensing the timeline would help.” </a:t>
            </a:r>
            <a:endParaRPr sz="1600">
              <a:solidFill>
                <a:srgbClr val="070807"/>
              </a:solidFill>
              <a:latin typeface="Oswald"/>
              <a:ea typeface="Oswald"/>
              <a:cs typeface="Oswald"/>
              <a:sym typeface="Oswald"/>
            </a:endParaRPr>
          </a:p>
          <a:p>
            <a:pPr marL="0" lvl="0" indent="0" algn="l" rtl="0">
              <a:spcBef>
                <a:spcPts val="0"/>
              </a:spcBef>
              <a:spcAft>
                <a:spcPts val="0"/>
              </a:spcAft>
              <a:buNone/>
            </a:pPr>
            <a:r>
              <a:rPr lang="en" sz="1600">
                <a:solidFill>
                  <a:srgbClr val="070807"/>
                </a:solidFill>
                <a:latin typeface="Oswald"/>
                <a:ea typeface="Oswald"/>
                <a:cs typeface="Oswald"/>
                <a:sym typeface="Oswald"/>
              </a:rPr>
              <a:t>–CORR Facilitator</a:t>
            </a:r>
            <a:endParaRPr/>
          </a:p>
        </p:txBody>
      </p:sp>
      <p:sp>
        <p:nvSpPr>
          <p:cNvPr id="134" name="Google Shape;134;p21"/>
          <p:cNvSpPr txBox="1"/>
          <p:nvPr/>
        </p:nvSpPr>
        <p:spPr>
          <a:xfrm>
            <a:off x="5353050" y="1055988"/>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64243C"/>
                </a:solidFill>
                <a:latin typeface="Oswald SemiBold"/>
                <a:ea typeface="Oswald SemiBold"/>
                <a:cs typeface="Oswald SemiBold"/>
                <a:sym typeface="Oswald SemiBold"/>
              </a:rPr>
              <a:t>Interview Statements:</a:t>
            </a:r>
            <a:endParaRPr/>
          </a:p>
        </p:txBody>
      </p:sp>
      <p:grpSp>
        <p:nvGrpSpPr>
          <p:cNvPr id="135" name="Google Shape;135;p21"/>
          <p:cNvGrpSpPr/>
          <p:nvPr/>
        </p:nvGrpSpPr>
        <p:grpSpPr>
          <a:xfrm>
            <a:off x="1" y="986825"/>
            <a:ext cx="4571899" cy="1193587"/>
            <a:chOff x="3977404" y="945995"/>
            <a:chExt cx="4571899" cy="1193587"/>
          </a:xfrm>
        </p:grpSpPr>
        <p:grpSp>
          <p:nvGrpSpPr>
            <p:cNvPr id="136" name="Google Shape;136;p21"/>
            <p:cNvGrpSpPr/>
            <p:nvPr/>
          </p:nvGrpSpPr>
          <p:grpSpPr>
            <a:xfrm>
              <a:off x="4732925" y="1140987"/>
              <a:ext cx="529800" cy="998596"/>
              <a:chOff x="4318975" y="1083450"/>
              <a:chExt cx="529800" cy="591305"/>
            </a:xfrm>
          </p:grpSpPr>
          <p:sp>
            <p:nvSpPr>
              <p:cNvPr id="137" name="Google Shape;137;p21"/>
              <p:cNvSpPr/>
              <p:nvPr/>
            </p:nvSpPr>
            <p:spPr>
              <a:xfrm>
                <a:off x="4517129" y="1083455"/>
                <a:ext cx="133500" cy="591300"/>
              </a:xfrm>
              <a:prstGeom prst="rect">
                <a:avLst/>
              </a:prstGeom>
              <a:solidFill>
                <a:srgbClr val="64243C"/>
              </a:solidFill>
              <a:ln w="9525" cap="flat" cmpd="sng">
                <a:solidFill>
                  <a:srgbClr val="6424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21"/>
              <p:cNvCxnSpPr/>
              <p:nvPr/>
            </p:nvCxnSpPr>
            <p:spPr>
              <a:xfrm rot="10800000">
                <a:off x="4318975" y="1083450"/>
                <a:ext cx="529800" cy="0"/>
              </a:xfrm>
              <a:prstGeom prst="straightConnector1">
                <a:avLst/>
              </a:prstGeom>
              <a:noFill/>
              <a:ln w="9525" cap="flat" cmpd="sng">
                <a:solidFill>
                  <a:srgbClr val="64243C"/>
                </a:solidFill>
                <a:prstDash val="solid"/>
                <a:round/>
                <a:headEnd type="none" w="sm" len="sm"/>
                <a:tailEnd type="none" w="sm" len="sm"/>
              </a:ln>
            </p:spPr>
          </p:cxnSp>
        </p:grpSp>
        <p:sp>
          <p:nvSpPr>
            <p:cNvPr id="139" name="Google Shape;139;p21"/>
            <p:cNvSpPr txBox="1"/>
            <p:nvPr/>
          </p:nvSpPr>
          <p:spPr>
            <a:xfrm>
              <a:off x="5343504" y="945995"/>
              <a:ext cx="3205800" cy="52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840D35"/>
                  </a:solidFill>
                  <a:latin typeface="Oswald"/>
                  <a:ea typeface="Oswald"/>
                  <a:cs typeface="Oswald"/>
                  <a:sym typeface="Oswald"/>
                </a:rPr>
                <a:t>Columbia Falls: Community Engagement (Step 1)</a:t>
              </a:r>
              <a:endParaRPr b="1">
                <a:solidFill>
                  <a:srgbClr val="840D35"/>
                </a:solidFill>
                <a:latin typeface="Oswald"/>
                <a:ea typeface="Oswald"/>
                <a:cs typeface="Oswald"/>
                <a:sym typeface="Oswald"/>
              </a:endParaRPr>
            </a:p>
          </p:txBody>
        </p:sp>
        <p:sp>
          <p:nvSpPr>
            <p:cNvPr id="140" name="Google Shape;140;p21"/>
            <p:cNvSpPr txBox="1"/>
            <p:nvPr/>
          </p:nvSpPr>
          <p:spPr>
            <a:xfrm>
              <a:off x="3977404" y="973697"/>
              <a:ext cx="953700" cy="52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840D35"/>
                  </a:solidFill>
                  <a:latin typeface="Oswald"/>
                  <a:ea typeface="Oswald"/>
                  <a:cs typeface="Oswald"/>
                  <a:sym typeface="Oswald"/>
                </a:rPr>
                <a:t>March</a:t>
              </a:r>
              <a:endParaRPr sz="1200" b="1">
                <a:solidFill>
                  <a:srgbClr val="840D35"/>
                </a:solidFill>
                <a:latin typeface="Oswald"/>
                <a:ea typeface="Oswald"/>
                <a:cs typeface="Oswald"/>
                <a:sym typeface="Oswald"/>
              </a:endParaRPr>
            </a:p>
            <a:p>
              <a:pPr marL="0" lvl="0" indent="0" algn="ctr" rtl="0">
                <a:lnSpc>
                  <a:spcPct val="115000"/>
                </a:lnSpc>
                <a:spcBef>
                  <a:spcPts val="0"/>
                </a:spcBef>
                <a:spcAft>
                  <a:spcPts val="0"/>
                </a:spcAft>
                <a:buNone/>
              </a:pPr>
              <a:r>
                <a:rPr lang="en" sz="1200" b="1">
                  <a:solidFill>
                    <a:srgbClr val="840D35"/>
                  </a:solidFill>
                  <a:latin typeface="Oswald"/>
                  <a:ea typeface="Oswald"/>
                  <a:cs typeface="Oswald"/>
                  <a:sym typeface="Oswald"/>
                </a:rPr>
                <a:t>2021</a:t>
              </a:r>
              <a:endParaRPr sz="1200" b="1">
                <a:solidFill>
                  <a:srgbClr val="840D35"/>
                </a:solidFill>
                <a:latin typeface="Oswald"/>
                <a:ea typeface="Oswald"/>
                <a:cs typeface="Oswald"/>
                <a:sym typeface="Oswald"/>
              </a:endParaRPr>
            </a:p>
          </p:txBody>
        </p:sp>
      </p:grpSp>
      <p:grpSp>
        <p:nvGrpSpPr>
          <p:cNvPr id="141" name="Google Shape;141;p21"/>
          <p:cNvGrpSpPr/>
          <p:nvPr/>
        </p:nvGrpSpPr>
        <p:grpSpPr>
          <a:xfrm>
            <a:off x="1" y="1742600"/>
            <a:ext cx="4571899" cy="1193488"/>
            <a:chOff x="3977404" y="946002"/>
            <a:chExt cx="4571899" cy="1193488"/>
          </a:xfrm>
        </p:grpSpPr>
        <p:grpSp>
          <p:nvGrpSpPr>
            <p:cNvPr id="142" name="Google Shape;142;p21"/>
            <p:cNvGrpSpPr/>
            <p:nvPr/>
          </p:nvGrpSpPr>
          <p:grpSpPr>
            <a:xfrm>
              <a:off x="4732925" y="1140987"/>
              <a:ext cx="529800" cy="998503"/>
              <a:chOff x="4318975" y="1083450"/>
              <a:chExt cx="529800" cy="591250"/>
            </a:xfrm>
          </p:grpSpPr>
          <p:sp>
            <p:nvSpPr>
              <p:cNvPr id="143" name="Google Shape;143;p21"/>
              <p:cNvSpPr/>
              <p:nvPr/>
            </p:nvSpPr>
            <p:spPr>
              <a:xfrm>
                <a:off x="4517125" y="1086100"/>
                <a:ext cx="133500" cy="588600"/>
              </a:xfrm>
              <a:prstGeom prst="rect">
                <a:avLst/>
              </a:prstGeom>
              <a:solidFill>
                <a:srgbClr val="642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21"/>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45" name="Google Shape;145;p21"/>
            <p:cNvSpPr txBox="1"/>
            <p:nvPr/>
          </p:nvSpPr>
          <p:spPr>
            <a:xfrm>
              <a:off x="5343504" y="946002"/>
              <a:ext cx="3205800" cy="52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840D35"/>
                  </a:solidFill>
                  <a:latin typeface="Oswald"/>
                  <a:ea typeface="Oswald"/>
                  <a:cs typeface="Oswald"/>
                  <a:sym typeface="Oswald"/>
                </a:rPr>
                <a:t>White Sulphur Springs: Community Engagement </a:t>
              </a:r>
              <a:endParaRPr b="1">
                <a:solidFill>
                  <a:srgbClr val="840D35"/>
                </a:solidFill>
                <a:latin typeface="Oswald"/>
                <a:ea typeface="Oswald"/>
                <a:cs typeface="Oswald"/>
                <a:sym typeface="Oswald"/>
              </a:endParaRPr>
            </a:p>
            <a:p>
              <a:pPr marL="0" lvl="0" indent="0" algn="l" rtl="0">
                <a:lnSpc>
                  <a:spcPct val="115000"/>
                </a:lnSpc>
                <a:spcBef>
                  <a:spcPts val="0"/>
                </a:spcBef>
                <a:spcAft>
                  <a:spcPts val="0"/>
                </a:spcAft>
                <a:buNone/>
              </a:pPr>
              <a:r>
                <a:rPr lang="en" b="1">
                  <a:solidFill>
                    <a:srgbClr val="840D35"/>
                  </a:solidFill>
                  <a:latin typeface="Oswald"/>
                  <a:ea typeface="Oswald"/>
                  <a:cs typeface="Oswald"/>
                  <a:sym typeface="Oswald"/>
                </a:rPr>
                <a:t>(Step 1)</a:t>
              </a:r>
              <a:endParaRPr b="1">
                <a:solidFill>
                  <a:srgbClr val="840D35"/>
                </a:solidFill>
                <a:latin typeface="Oswald"/>
                <a:ea typeface="Oswald"/>
                <a:cs typeface="Oswald"/>
                <a:sym typeface="Oswald"/>
              </a:endParaRPr>
            </a:p>
          </p:txBody>
        </p:sp>
        <p:sp>
          <p:nvSpPr>
            <p:cNvPr id="146" name="Google Shape;146;p21"/>
            <p:cNvSpPr txBox="1"/>
            <p:nvPr/>
          </p:nvSpPr>
          <p:spPr>
            <a:xfrm>
              <a:off x="3977404" y="973707"/>
              <a:ext cx="953700" cy="52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840D35"/>
                  </a:solidFill>
                  <a:latin typeface="Oswald"/>
                  <a:ea typeface="Oswald"/>
                  <a:cs typeface="Oswald"/>
                  <a:sym typeface="Oswald"/>
                </a:rPr>
                <a:t>May </a:t>
              </a:r>
              <a:endParaRPr sz="1200" b="1">
                <a:solidFill>
                  <a:srgbClr val="840D35"/>
                </a:solidFill>
                <a:latin typeface="Oswald"/>
                <a:ea typeface="Oswald"/>
                <a:cs typeface="Oswald"/>
                <a:sym typeface="Oswald"/>
              </a:endParaRPr>
            </a:p>
            <a:p>
              <a:pPr marL="0" lvl="0" indent="0" algn="ctr" rtl="0">
                <a:lnSpc>
                  <a:spcPct val="115000"/>
                </a:lnSpc>
                <a:spcBef>
                  <a:spcPts val="0"/>
                </a:spcBef>
                <a:spcAft>
                  <a:spcPts val="0"/>
                </a:spcAft>
                <a:buNone/>
              </a:pPr>
              <a:r>
                <a:rPr lang="en" sz="1200" b="1">
                  <a:solidFill>
                    <a:srgbClr val="840D35"/>
                  </a:solidFill>
                  <a:latin typeface="Oswald"/>
                  <a:ea typeface="Oswald"/>
                  <a:cs typeface="Oswald"/>
                  <a:sym typeface="Oswald"/>
                </a:rPr>
                <a:t>2021</a:t>
              </a:r>
              <a:endParaRPr sz="1200" b="1">
                <a:solidFill>
                  <a:srgbClr val="840D35"/>
                </a:solidFill>
                <a:latin typeface="Oswald"/>
                <a:ea typeface="Oswald"/>
                <a:cs typeface="Oswald"/>
                <a:sym typeface="Oswald"/>
              </a:endParaRPr>
            </a:p>
          </p:txBody>
        </p:sp>
      </p:grpSp>
      <p:grpSp>
        <p:nvGrpSpPr>
          <p:cNvPr id="147" name="Google Shape;147;p21"/>
          <p:cNvGrpSpPr/>
          <p:nvPr/>
        </p:nvGrpSpPr>
        <p:grpSpPr>
          <a:xfrm>
            <a:off x="0" y="3691875"/>
            <a:ext cx="4571900" cy="1196517"/>
            <a:chOff x="3977404" y="946006"/>
            <a:chExt cx="4571900" cy="1196517"/>
          </a:xfrm>
        </p:grpSpPr>
        <p:grpSp>
          <p:nvGrpSpPr>
            <p:cNvPr id="148" name="Google Shape;148;p21"/>
            <p:cNvGrpSpPr/>
            <p:nvPr/>
          </p:nvGrpSpPr>
          <p:grpSpPr>
            <a:xfrm>
              <a:off x="4732925" y="1142460"/>
              <a:ext cx="529800" cy="1000063"/>
              <a:chOff x="4318975" y="1084322"/>
              <a:chExt cx="529800" cy="592174"/>
            </a:xfrm>
          </p:grpSpPr>
          <p:sp>
            <p:nvSpPr>
              <p:cNvPr id="149" name="Google Shape;149;p21"/>
              <p:cNvSpPr/>
              <p:nvPr/>
            </p:nvSpPr>
            <p:spPr>
              <a:xfrm>
                <a:off x="4517129" y="1086096"/>
                <a:ext cx="133500" cy="590400"/>
              </a:xfrm>
              <a:prstGeom prst="rect">
                <a:avLst/>
              </a:prstGeom>
              <a:solidFill>
                <a:srgbClr val="C88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21"/>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1" name="Google Shape;151;p21"/>
            <p:cNvSpPr txBox="1"/>
            <p:nvPr/>
          </p:nvSpPr>
          <p:spPr>
            <a:xfrm>
              <a:off x="5343504" y="946006"/>
              <a:ext cx="3205800" cy="62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C88243"/>
                  </a:solidFill>
                  <a:latin typeface="Oswald"/>
                  <a:ea typeface="Oswald"/>
                  <a:cs typeface="Oswald"/>
                  <a:sym typeface="Oswald"/>
                </a:rPr>
                <a:t>Columbia Falls: Determine Priorities for Action/Take Action </a:t>
              </a:r>
              <a:endParaRPr b="1">
                <a:solidFill>
                  <a:srgbClr val="C88243"/>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b="1">
                  <a:solidFill>
                    <a:srgbClr val="C88243"/>
                  </a:solidFill>
                  <a:latin typeface="Oswald"/>
                  <a:ea typeface="Oswald"/>
                  <a:cs typeface="Oswald"/>
                  <a:sym typeface="Oswald"/>
                </a:rPr>
                <a:t>(Step 7/Step 8)</a:t>
              </a:r>
              <a:endParaRPr b="1">
                <a:solidFill>
                  <a:srgbClr val="C88243"/>
                </a:solidFill>
                <a:latin typeface="Oswald"/>
                <a:ea typeface="Oswald"/>
                <a:cs typeface="Oswald"/>
                <a:sym typeface="Oswald"/>
              </a:endParaRPr>
            </a:p>
          </p:txBody>
        </p:sp>
        <p:sp>
          <p:nvSpPr>
            <p:cNvPr id="152" name="Google Shape;152;p21"/>
            <p:cNvSpPr txBox="1"/>
            <p:nvPr/>
          </p:nvSpPr>
          <p:spPr>
            <a:xfrm>
              <a:off x="3977404" y="973681"/>
              <a:ext cx="905100" cy="6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C88243"/>
                  </a:solidFill>
                  <a:latin typeface="Oswald"/>
                  <a:ea typeface="Oswald"/>
                  <a:cs typeface="Oswald"/>
                  <a:sym typeface="Oswald"/>
                </a:rPr>
                <a:t>November</a:t>
              </a:r>
              <a:endParaRPr sz="1200" b="1">
                <a:solidFill>
                  <a:srgbClr val="C88243"/>
                </a:solidFill>
                <a:latin typeface="Oswald"/>
                <a:ea typeface="Oswald"/>
                <a:cs typeface="Oswald"/>
                <a:sym typeface="Oswald"/>
              </a:endParaRPr>
            </a:p>
            <a:p>
              <a:pPr marL="0" lvl="0" indent="0" algn="ctr" rtl="0">
                <a:lnSpc>
                  <a:spcPct val="115000"/>
                </a:lnSpc>
                <a:spcBef>
                  <a:spcPts val="0"/>
                </a:spcBef>
                <a:spcAft>
                  <a:spcPts val="0"/>
                </a:spcAft>
                <a:buNone/>
              </a:pPr>
              <a:r>
                <a:rPr lang="en" sz="1200" b="1">
                  <a:solidFill>
                    <a:srgbClr val="C88243"/>
                  </a:solidFill>
                  <a:latin typeface="Oswald"/>
                  <a:ea typeface="Oswald"/>
                  <a:cs typeface="Oswald"/>
                  <a:sym typeface="Oswald"/>
                </a:rPr>
                <a:t>2022</a:t>
              </a:r>
              <a:endParaRPr sz="1200" b="1">
                <a:solidFill>
                  <a:srgbClr val="C88243"/>
                </a:solidFill>
                <a:latin typeface="Oswald"/>
                <a:ea typeface="Oswald"/>
                <a:cs typeface="Oswald"/>
                <a:sym typeface="Oswald"/>
              </a:endParaRPr>
            </a:p>
          </p:txBody>
        </p:sp>
      </p:grpSp>
      <p:grpSp>
        <p:nvGrpSpPr>
          <p:cNvPr id="153" name="Google Shape;153;p21"/>
          <p:cNvGrpSpPr/>
          <p:nvPr/>
        </p:nvGrpSpPr>
        <p:grpSpPr>
          <a:xfrm>
            <a:off x="0" y="2710075"/>
            <a:ext cx="4571900" cy="1193481"/>
            <a:chOff x="3977404" y="946009"/>
            <a:chExt cx="4571900" cy="1193481"/>
          </a:xfrm>
        </p:grpSpPr>
        <p:grpSp>
          <p:nvGrpSpPr>
            <p:cNvPr id="154" name="Google Shape;154;p21"/>
            <p:cNvGrpSpPr/>
            <p:nvPr/>
          </p:nvGrpSpPr>
          <p:grpSpPr>
            <a:xfrm>
              <a:off x="4732925" y="1142460"/>
              <a:ext cx="529800" cy="997030"/>
              <a:chOff x="4318975" y="1084322"/>
              <a:chExt cx="529800" cy="590378"/>
            </a:xfrm>
          </p:grpSpPr>
          <p:sp>
            <p:nvSpPr>
              <p:cNvPr id="155" name="Google Shape;155;p21"/>
              <p:cNvSpPr/>
              <p:nvPr/>
            </p:nvSpPr>
            <p:spPr>
              <a:xfrm>
                <a:off x="4517125" y="1086100"/>
                <a:ext cx="133500" cy="588600"/>
              </a:xfrm>
              <a:prstGeom prst="rect">
                <a:avLst/>
              </a:prstGeom>
              <a:solidFill>
                <a:srgbClr val="C88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1"/>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7" name="Google Shape;157;p21"/>
            <p:cNvSpPr txBox="1"/>
            <p:nvPr/>
          </p:nvSpPr>
          <p:spPr>
            <a:xfrm>
              <a:off x="5343504" y="946009"/>
              <a:ext cx="3205800" cy="67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C88243"/>
                  </a:solidFill>
                  <a:latin typeface="Oswald"/>
                  <a:ea typeface="Oswald"/>
                  <a:cs typeface="Oswald"/>
                  <a:sym typeface="Oswald"/>
                </a:rPr>
                <a:t>White S</a:t>
              </a:r>
              <a:r>
                <a:rPr lang="en" b="1" dirty="0">
                  <a:solidFill>
                    <a:srgbClr val="9E7B5B"/>
                  </a:solidFill>
                  <a:latin typeface="Oswald"/>
                  <a:ea typeface="Oswald"/>
                  <a:cs typeface="Oswald"/>
                  <a:sym typeface="Oswald"/>
                </a:rPr>
                <a:t>ulphur</a:t>
              </a:r>
              <a:r>
                <a:rPr lang="en" b="1" dirty="0">
                  <a:solidFill>
                    <a:srgbClr val="C88243"/>
                  </a:solidFill>
                  <a:latin typeface="Oswald"/>
                  <a:ea typeface="Oswald"/>
                  <a:cs typeface="Oswald"/>
                  <a:sym typeface="Oswald"/>
                </a:rPr>
                <a:t> Springs: Determine Priorities for Action/Take Action </a:t>
              </a:r>
              <a:endParaRPr b="1" dirty="0">
                <a:solidFill>
                  <a:srgbClr val="C88243"/>
                </a:solidFill>
                <a:latin typeface="Oswald"/>
                <a:ea typeface="Oswald"/>
                <a:cs typeface="Oswald"/>
                <a:sym typeface="Oswald"/>
              </a:endParaRPr>
            </a:p>
            <a:p>
              <a:pPr marL="0" lvl="0" indent="0" algn="l" rtl="0">
                <a:lnSpc>
                  <a:spcPct val="115000"/>
                </a:lnSpc>
                <a:spcBef>
                  <a:spcPts val="0"/>
                </a:spcBef>
                <a:spcAft>
                  <a:spcPts val="0"/>
                </a:spcAft>
                <a:buNone/>
              </a:pPr>
              <a:r>
                <a:rPr lang="en" b="1" dirty="0">
                  <a:solidFill>
                    <a:srgbClr val="C88243"/>
                  </a:solidFill>
                  <a:latin typeface="Oswald"/>
                  <a:ea typeface="Oswald"/>
                  <a:cs typeface="Oswald"/>
                  <a:sym typeface="Oswald"/>
                </a:rPr>
                <a:t>(Step 7/Step 8)</a:t>
              </a:r>
              <a:endParaRPr b="1" dirty="0">
                <a:solidFill>
                  <a:srgbClr val="C88243"/>
                </a:solidFill>
                <a:latin typeface="Oswald"/>
                <a:ea typeface="Oswald"/>
                <a:cs typeface="Oswald"/>
                <a:sym typeface="Oswald"/>
              </a:endParaRPr>
            </a:p>
          </p:txBody>
        </p:sp>
        <p:sp>
          <p:nvSpPr>
            <p:cNvPr id="158" name="Google Shape;158;p21"/>
            <p:cNvSpPr txBox="1"/>
            <p:nvPr/>
          </p:nvSpPr>
          <p:spPr>
            <a:xfrm>
              <a:off x="3977404" y="973685"/>
              <a:ext cx="953700" cy="60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C88243"/>
                  </a:solidFill>
                  <a:latin typeface="Oswald"/>
                  <a:ea typeface="Oswald"/>
                  <a:cs typeface="Oswald"/>
                  <a:sym typeface="Oswald"/>
                </a:rPr>
                <a:t>October</a:t>
              </a:r>
              <a:endParaRPr sz="1200" b="1">
                <a:solidFill>
                  <a:srgbClr val="C88243"/>
                </a:solidFill>
                <a:latin typeface="Oswald"/>
                <a:ea typeface="Oswald"/>
                <a:cs typeface="Oswald"/>
                <a:sym typeface="Oswald"/>
              </a:endParaRPr>
            </a:p>
            <a:p>
              <a:pPr marL="0" lvl="0" indent="0" algn="ctr" rtl="0">
                <a:lnSpc>
                  <a:spcPct val="115000"/>
                </a:lnSpc>
                <a:spcBef>
                  <a:spcPts val="0"/>
                </a:spcBef>
                <a:spcAft>
                  <a:spcPts val="0"/>
                </a:spcAft>
                <a:buNone/>
              </a:pPr>
              <a:r>
                <a:rPr lang="en" sz="1200" b="1">
                  <a:solidFill>
                    <a:srgbClr val="C88243"/>
                  </a:solidFill>
                  <a:latin typeface="Oswald"/>
                  <a:ea typeface="Oswald"/>
                  <a:cs typeface="Oswald"/>
                  <a:sym typeface="Oswald"/>
                </a:rPr>
                <a:t>2022</a:t>
              </a:r>
              <a:endParaRPr sz="1200" b="1">
                <a:solidFill>
                  <a:srgbClr val="C88243"/>
                </a:solidFill>
                <a:latin typeface="Oswald"/>
                <a:ea typeface="Oswald"/>
                <a:cs typeface="Oswald"/>
                <a:sym typeface="Oswa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1500"/>
                                        <p:tgtEl>
                                          <p:spTgt spid="141"/>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1500"/>
                                        <p:tgtEl>
                                          <p:spTgt spid="153"/>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500"/>
                                        <p:tgtEl>
                                          <p:spTgt spid="147"/>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fade">
                                      <p:cBhvr>
                                        <p:cTn id="23" dur="2000"/>
                                        <p:tgtEl>
                                          <p:spTgt spid="134"/>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2500"/>
                                        <p:tgtEl>
                                          <p:spTgt spid="132"/>
                                        </p:tgtEl>
                                      </p:cBhvr>
                                    </p:animEffect>
                                  </p:childTnLst>
                                </p:cTn>
                              </p:par>
                            </p:childTnLst>
                          </p:cTn>
                        </p:par>
                        <p:par>
                          <p:cTn id="28" fill="hold">
                            <p:stCondLst>
                              <p:cond delay="11000"/>
                            </p:stCondLst>
                            <p:childTnLst>
                              <p:par>
                                <p:cTn id="29" presetID="10"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2000"/>
                                        <p:tgtEl>
                                          <p:spTgt spid="131"/>
                                        </p:tgtEl>
                                      </p:cBhvr>
                                    </p:animEffect>
                                  </p:childTnLst>
                                </p:cTn>
                              </p:par>
                            </p:childTnLst>
                          </p:cTn>
                        </p:par>
                        <p:par>
                          <p:cTn id="32" fill="hold">
                            <p:stCondLst>
                              <p:cond delay="13000"/>
                            </p:stCondLst>
                            <p:childTnLst>
                              <p:par>
                                <p:cTn id="33" presetID="10" presetClass="entr" presetSubtype="0" fill="hold" nodeType="after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On-screen Show (16:9)</PresentationFormat>
  <Paragraphs>216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Oswald Medium</vt:lpstr>
      <vt:lpstr>Arial</vt:lpstr>
      <vt:lpstr>Oswald SemiBold</vt:lpstr>
      <vt:lpstr>Times New Roman</vt:lpstr>
      <vt:lpstr>Oswald</vt:lpstr>
      <vt:lpstr>Simple Light</vt:lpstr>
      <vt:lpstr>Community Outdoor Recreation Realization: Pilot Review and Recommendations</vt:lpstr>
      <vt:lpstr>Introduction  Why do we need outdoor recreation?</vt:lpstr>
      <vt:lpstr>Introduction  What is CORR?</vt:lpstr>
      <vt:lpstr>Introduction  Community Outdoor Recreation Realization: Pilot Review and Recommendations  </vt:lpstr>
      <vt:lpstr>Methods  What We did to Achieve Our Results  </vt:lpstr>
      <vt:lpstr>Results  Lack of Connectivity Between Steps</vt:lpstr>
      <vt:lpstr>Recommendations</vt:lpstr>
      <vt:lpstr>Recommendation #1: Change CORR Steps Order</vt:lpstr>
      <vt:lpstr>Results Timeline Difficulties</vt:lpstr>
      <vt:lpstr>Recommendations</vt:lpstr>
      <vt:lpstr>PowerPoint Presentation</vt:lpstr>
      <vt:lpstr>Recommendations</vt:lpstr>
      <vt:lpstr>PowerPoint Presentation</vt:lpstr>
      <vt:lpstr>Recommendations</vt:lpstr>
      <vt:lpstr>Recommendation #4: Suggested Toolkit</vt:lpstr>
      <vt:lpstr>Discussion &amp; Limitations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Outdoor Recreation Realization: Pilot Review and Recommendations</dc:title>
  <dc:creator>Grace Friend</dc:creator>
  <cp:lastModifiedBy>Grace Friend</cp:lastModifiedBy>
  <cp:revision>1</cp:revision>
  <dcterms:modified xsi:type="dcterms:W3CDTF">2023-04-14T15:17:34Z</dcterms:modified>
</cp:coreProperties>
</file>