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68" r:id="rId1"/>
  </p:sldMasterIdLst>
  <p:notesMasterIdLst>
    <p:notesMasterId r:id="rId3"/>
  </p:notesMasterIdLst>
  <p:sldIdLst>
    <p:sldId id="256" r:id="rId2"/>
  </p:sldIdLst>
  <p:sldSz cx="40233600" cy="32918400"/>
  <p:notesSz cx="9144000" cy="6858000"/>
  <p:embeddedFontLst>
    <p:embeddedFont>
      <p:font typeface="Aptos Narrow" panose="020B0004020202020204" pitchFamily="34" charset="0"/>
      <p:regular r:id="rId4"/>
      <p:bold r:id="rId5"/>
      <p:italic r:id="rId6"/>
      <p:boldItalic r:id="rId7"/>
    </p:embeddedFont>
    <p:embeddedFont>
      <p:font typeface="Yu Gothic" panose="020B0400000000000000" pitchFamily="34" charset="-128"/>
      <p:regular r:id="rId8"/>
      <p:bold r:id="rId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lmer, Chris P." initials="PCP" lastIdx="6" clrIdx="0">
    <p:extLst>
      <p:ext uri="{19B8F6BF-5375-455C-9EA6-DF929625EA0E}">
        <p15:presenceInfo xmlns:p15="http://schemas.microsoft.com/office/powerpoint/2012/main" userId="S-1-5-21-2090760695-1161300292-829235722-62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002E"/>
    <a:srgbClr val="990000"/>
    <a:srgbClr val="800000"/>
    <a:srgbClr val="0000FF"/>
    <a:srgbClr val="00ACED"/>
    <a:srgbClr val="FFD000"/>
    <a:srgbClr val="FFCC00"/>
    <a:srgbClr val="933750"/>
    <a:srgbClr val="D46112"/>
    <a:srgbClr val="C8A0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9EC245-628C-4FF4-B1A6-A738FB272304}" v="4" dt="2024-04-12T17:38:29.6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7315" autoAdjust="0"/>
    <p:restoredTop sz="95707"/>
  </p:normalViewPr>
  <p:slideViewPr>
    <p:cSldViewPr snapToGrid="0">
      <p:cViewPr>
        <p:scale>
          <a:sx n="16" d="100"/>
          <a:sy n="16" d="100"/>
        </p:scale>
        <p:origin x="2208" y="197"/>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presProps" Target="presProps.xml"/><Relationship Id="rId5" Type="http://schemas.openxmlformats.org/officeDocument/2006/relationships/font" Target="fonts/font2.fntdata"/><Relationship Id="rId15" Type="http://schemas.microsoft.com/office/2016/11/relationships/changesInfo" Target="changesInfos/changesInfo1.xml"/><Relationship Id="rId10" Type="http://schemas.openxmlformats.org/officeDocument/2006/relationships/commentAuthors" Target="commentAuthors.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ysen Mindt" userId="bf596adae8ad656e" providerId="LiveId" clId="{B39EC245-628C-4FF4-B1A6-A738FB272304}"/>
    <pc:docChg chg="undo custSel modSld">
      <pc:chgData name="Maysen Mindt" userId="bf596adae8ad656e" providerId="LiveId" clId="{B39EC245-628C-4FF4-B1A6-A738FB272304}" dt="2024-04-12T17:40:05.873" v="184" actId="20577"/>
      <pc:docMkLst>
        <pc:docMk/>
      </pc:docMkLst>
      <pc:sldChg chg="addSp delSp modSp mod">
        <pc:chgData name="Maysen Mindt" userId="bf596adae8ad656e" providerId="LiveId" clId="{B39EC245-628C-4FF4-B1A6-A738FB272304}" dt="2024-04-12T17:40:05.873" v="184" actId="20577"/>
        <pc:sldMkLst>
          <pc:docMk/>
          <pc:sldMk cId="2148502151" sldId="256"/>
        </pc:sldMkLst>
        <pc:spChg chg="mod">
          <ac:chgData name="Maysen Mindt" userId="bf596adae8ad656e" providerId="LiveId" clId="{B39EC245-628C-4FF4-B1A6-A738FB272304}" dt="2024-04-12T17:30:26.228" v="42" actId="1076"/>
          <ac:spMkLst>
            <pc:docMk/>
            <pc:sldMk cId="2148502151" sldId="256"/>
            <ac:spMk id="2" creationId="{99887DDD-D656-2E74-67ED-F358F779D845}"/>
          </ac:spMkLst>
        </pc:spChg>
        <pc:spChg chg="mod">
          <ac:chgData name="Maysen Mindt" userId="bf596adae8ad656e" providerId="LiveId" clId="{B39EC245-628C-4FF4-B1A6-A738FB272304}" dt="2024-04-12T17:36:44.442" v="160" actId="1076"/>
          <ac:spMkLst>
            <pc:docMk/>
            <pc:sldMk cId="2148502151" sldId="256"/>
            <ac:spMk id="7" creationId="{D6AF8050-8EC0-08A9-F63F-0E7C82B0124D}"/>
          </ac:spMkLst>
        </pc:spChg>
        <pc:spChg chg="mod">
          <ac:chgData name="Maysen Mindt" userId="bf596adae8ad656e" providerId="LiveId" clId="{B39EC245-628C-4FF4-B1A6-A738FB272304}" dt="2024-04-12T17:32:00.901" v="50" actId="1076"/>
          <ac:spMkLst>
            <pc:docMk/>
            <pc:sldMk cId="2148502151" sldId="256"/>
            <ac:spMk id="18" creationId="{BC4309A3-620E-6350-3582-9AD0870D6D39}"/>
          </ac:spMkLst>
        </pc:spChg>
        <pc:spChg chg="mod">
          <ac:chgData name="Maysen Mindt" userId="bf596adae8ad656e" providerId="LiveId" clId="{B39EC245-628C-4FF4-B1A6-A738FB272304}" dt="2024-04-12T17:40:05.873" v="184" actId="20577"/>
          <ac:spMkLst>
            <pc:docMk/>
            <pc:sldMk cId="2148502151" sldId="256"/>
            <ac:spMk id="25" creationId="{47709544-239C-29E7-9331-6359A71B994F}"/>
          </ac:spMkLst>
        </pc:spChg>
        <pc:spChg chg="mod">
          <ac:chgData name="Maysen Mindt" userId="bf596adae8ad656e" providerId="LiveId" clId="{B39EC245-628C-4FF4-B1A6-A738FB272304}" dt="2024-04-12T17:37:11.735" v="161" actId="1076"/>
          <ac:spMkLst>
            <pc:docMk/>
            <pc:sldMk cId="2148502151" sldId="256"/>
            <ac:spMk id="27" creationId="{9FDC45BB-DA04-FCB7-880A-54E8DD3FA1F4}"/>
          </ac:spMkLst>
        </pc:spChg>
        <pc:spChg chg="mod">
          <ac:chgData name="Maysen Mindt" userId="bf596adae8ad656e" providerId="LiveId" clId="{B39EC245-628C-4FF4-B1A6-A738FB272304}" dt="2024-04-12T17:38:17.666" v="173" actId="1076"/>
          <ac:spMkLst>
            <pc:docMk/>
            <pc:sldMk cId="2148502151" sldId="256"/>
            <ac:spMk id="28" creationId="{DAE0000D-A2ED-2023-BCE6-A996B551A6BA}"/>
          </ac:spMkLst>
        </pc:spChg>
        <pc:spChg chg="mod">
          <ac:chgData name="Maysen Mindt" userId="bf596adae8ad656e" providerId="LiveId" clId="{B39EC245-628C-4FF4-B1A6-A738FB272304}" dt="2024-04-12T17:28:49.964" v="35" actId="1076"/>
          <ac:spMkLst>
            <pc:docMk/>
            <pc:sldMk cId="2148502151" sldId="256"/>
            <ac:spMk id="29" creationId="{A085C6DF-33F6-7E44-AFBC-72B6D668F890}"/>
          </ac:spMkLst>
        </pc:spChg>
        <pc:spChg chg="mod">
          <ac:chgData name="Maysen Mindt" userId="bf596adae8ad656e" providerId="LiveId" clId="{B39EC245-628C-4FF4-B1A6-A738FB272304}" dt="2024-04-12T17:28:19.514" v="30" actId="1076"/>
          <ac:spMkLst>
            <pc:docMk/>
            <pc:sldMk cId="2148502151" sldId="256"/>
            <ac:spMk id="30" creationId="{FB0BADA3-12F1-9E65-E13E-CA416CB2B9D3}"/>
          </ac:spMkLst>
        </pc:spChg>
        <pc:spChg chg="mod">
          <ac:chgData name="Maysen Mindt" userId="bf596adae8ad656e" providerId="LiveId" clId="{B39EC245-628C-4FF4-B1A6-A738FB272304}" dt="2024-04-12T17:29:08.461" v="38" actId="1076"/>
          <ac:spMkLst>
            <pc:docMk/>
            <pc:sldMk cId="2148502151" sldId="256"/>
            <ac:spMk id="31" creationId="{71A5FFA6-72AC-A006-32D2-3D1942CDD42C}"/>
          </ac:spMkLst>
        </pc:spChg>
        <pc:spChg chg="mod topLvl">
          <ac:chgData name="Maysen Mindt" userId="bf596adae8ad656e" providerId="LiveId" clId="{B39EC245-628C-4FF4-B1A6-A738FB272304}" dt="2024-04-12T17:36:29.334" v="158" actId="1076"/>
          <ac:spMkLst>
            <pc:docMk/>
            <pc:sldMk cId="2148502151" sldId="256"/>
            <ac:spMk id="55" creationId="{2898E281-A094-FB44-AEFD-603425A139B8}"/>
          </ac:spMkLst>
        </pc:spChg>
        <pc:spChg chg="mod topLvl">
          <ac:chgData name="Maysen Mindt" userId="bf596adae8ad656e" providerId="LiveId" clId="{B39EC245-628C-4FF4-B1A6-A738FB272304}" dt="2024-04-12T17:30:33.063" v="43" actId="1076"/>
          <ac:spMkLst>
            <pc:docMk/>
            <pc:sldMk cId="2148502151" sldId="256"/>
            <ac:spMk id="173" creationId="{00000000-0000-0000-0000-000000000000}"/>
          </ac:spMkLst>
        </pc:spChg>
        <pc:spChg chg="mod topLvl">
          <ac:chgData name="Maysen Mindt" userId="bf596adae8ad656e" providerId="LiveId" clId="{B39EC245-628C-4FF4-B1A6-A738FB272304}" dt="2024-04-12T17:32:10.919" v="51" actId="1076"/>
          <ac:spMkLst>
            <pc:docMk/>
            <pc:sldMk cId="2148502151" sldId="256"/>
            <ac:spMk id="211" creationId="{6AC163BF-875C-9849-85F1-D615E07CABEC}"/>
          </ac:spMkLst>
        </pc:spChg>
        <pc:grpChg chg="del">
          <ac:chgData name="Maysen Mindt" userId="bf596adae8ad656e" providerId="LiveId" clId="{B39EC245-628C-4FF4-B1A6-A738FB272304}" dt="2024-04-12T17:30:06.683" v="41" actId="165"/>
          <ac:grpSpMkLst>
            <pc:docMk/>
            <pc:sldMk cId="2148502151" sldId="256"/>
            <ac:grpSpMk id="6" creationId="{346FA26C-D661-1265-D5CF-40F73E4221D2}"/>
          </ac:grpSpMkLst>
        </pc:grpChg>
        <pc:grpChg chg="mod">
          <ac:chgData name="Maysen Mindt" userId="bf596adae8ad656e" providerId="LiveId" clId="{B39EC245-628C-4FF4-B1A6-A738FB272304}" dt="2024-04-12T17:35:44.287" v="155" actId="1076"/>
          <ac:grpSpMkLst>
            <pc:docMk/>
            <pc:sldMk cId="2148502151" sldId="256"/>
            <ac:grpSpMk id="12" creationId="{F9E737EF-B1FA-ADA4-841B-479199189086}"/>
          </ac:grpSpMkLst>
        </pc:grpChg>
        <pc:grpChg chg="mod">
          <ac:chgData name="Maysen Mindt" userId="bf596adae8ad656e" providerId="LiveId" clId="{B39EC245-628C-4FF4-B1A6-A738FB272304}" dt="2024-04-12T17:35:46.620" v="156" actId="1076"/>
          <ac:grpSpMkLst>
            <pc:docMk/>
            <pc:sldMk cId="2148502151" sldId="256"/>
            <ac:grpSpMk id="17" creationId="{E4C0986F-9EC7-2235-491A-89B1C3DD73D0}"/>
          </ac:grpSpMkLst>
        </pc:grpChg>
        <pc:graphicFrameChg chg="mod">
          <ac:chgData name="Maysen Mindt" userId="bf596adae8ad656e" providerId="LiveId" clId="{B39EC245-628C-4FF4-B1A6-A738FB272304}" dt="2024-04-12T17:31:54.701" v="48" actId="1076"/>
          <ac:graphicFrameMkLst>
            <pc:docMk/>
            <pc:sldMk cId="2148502151" sldId="256"/>
            <ac:graphicFrameMk id="13" creationId="{D9ABC709-A50D-606A-C362-E1C89FEBB217}"/>
          </ac:graphicFrameMkLst>
        </pc:graphicFrameChg>
        <pc:graphicFrameChg chg="mod">
          <ac:chgData name="Maysen Mindt" userId="bf596adae8ad656e" providerId="LiveId" clId="{B39EC245-628C-4FF4-B1A6-A738FB272304}" dt="2024-04-12T17:36:00.789" v="157" actId="1076"/>
          <ac:graphicFrameMkLst>
            <pc:docMk/>
            <pc:sldMk cId="2148502151" sldId="256"/>
            <ac:graphicFrameMk id="19" creationId="{8C374A15-A8F9-1879-F10B-EC9C2A0FCF94}"/>
          </ac:graphicFrameMkLst>
        </pc:graphicFrameChg>
        <pc:cxnChg chg="add mod">
          <ac:chgData name="Maysen Mindt" userId="bf596adae8ad656e" providerId="LiveId" clId="{B39EC245-628C-4FF4-B1A6-A738FB272304}" dt="2024-04-12T17:37:39.195" v="166" actId="14100"/>
          <ac:cxnSpMkLst>
            <pc:docMk/>
            <pc:sldMk cId="2148502151" sldId="256"/>
            <ac:cxnSpMk id="22" creationId="{2893A076-91C6-EDCA-9D31-F6DD2E7E6112}"/>
          </ac:cxnSpMkLst>
        </pc:cxnChg>
        <pc:cxnChg chg="mod">
          <ac:chgData name="Maysen Mindt" userId="bf596adae8ad656e" providerId="LiveId" clId="{B39EC245-628C-4FF4-B1A6-A738FB272304}" dt="2024-04-12T17:37:53.494" v="168" actId="14100"/>
          <ac:cxnSpMkLst>
            <pc:docMk/>
            <pc:sldMk cId="2148502151" sldId="256"/>
            <ac:cxnSpMk id="26" creationId="{CD4686DB-9DCC-F221-CEA1-33EA294F5FC7}"/>
          </ac:cxnSpMkLst>
        </pc:cxnChg>
        <pc:cxnChg chg="mod topLvl">
          <ac:chgData name="Maysen Mindt" userId="bf596adae8ad656e" providerId="LiveId" clId="{B39EC245-628C-4FF4-B1A6-A738FB272304}" dt="2024-04-12T17:35:39.832" v="154" actId="1076"/>
          <ac:cxnSpMkLst>
            <pc:docMk/>
            <pc:sldMk cId="2148502151" sldId="256"/>
            <ac:cxnSpMk id="166" creationId="{251A3345-61E7-3C41-BC48-108F75A3285A}"/>
          </ac:cxnSpMkLst>
        </pc:cxnChg>
        <pc:cxnChg chg="mod topLvl">
          <ac:chgData name="Maysen Mindt" userId="bf596adae8ad656e" providerId="LiveId" clId="{B39EC245-628C-4FF4-B1A6-A738FB272304}" dt="2024-04-12T17:35:26.910" v="152" actId="1076"/>
          <ac:cxnSpMkLst>
            <pc:docMk/>
            <pc:sldMk cId="2148502151" sldId="256"/>
            <ac:cxnSpMk id="257" creationId="{3935C6DD-DA4A-4110-9172-E9570A27D9E2}"/>
          </ac:cxnSpMkLst>
        </pc:cxnChg>
        <pc:cxnChg chg="add mod">
          <ac:chgData name="Maysen Mindt" userId="bf596adae8ad656e" providerId="LiveId" clId="{B39EC245-628C-4FF4-B1A6-A738FB272304}" dt="2024-04-12T17:38:25.137" v="175" actId="1076"/>
          <ac:cxnSpMkLst>
            <pc:docMk/>
            <pc:sldMk cId="2148502151" sldId="256"/>
            <ac:cxnSpMk id="261" creationId="{F4D79574-47E7-ECF6-620D-7E1D340733F4}"/>
          </ac:cxnSpMkLst>
        </pc:cxnChg>
        <pc:cxnChg chg="add mod">
          <ac:chgData name="Maysen Mindt" userId="bf596adae8ad656e" providerId="LiveId" clId="{B39EC245-628C-4FF4-B1A6-A738FB272304}" dt="2024-04-12T17:38:45.976" v="180" actId="14100"/>
          <ac:cxnSpMkLst>
            <pc:docMk/>
            <pc:sldMk cId="2148502151" sldId="256"/>
            <ac:cxnSpMk id="264" creationId="{B5278620-28D3-FEBB-7B2A-4702BA1760BE}"/>
          </ac:cxnSpMkLst>
        </pc:cxn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d.docs.live.net/bf596adae8ad656e/Documents/Analytic%20Chem/Wood%20Smoke%20Exposure%20Data%20Revised.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bf596adae8ad656e/Documents/Analytic%20Chem/Wood%20Smoke%20Exposure%20Data%20Revised.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200" dirty="0"/>
              <a:t>Comparison</a:t>
            </a:r>
            <a:r>
              <a:rPr lang="en-US" sz="3200" baseline="0" dirty="0"/>
              <a:t> of Wrist Band Benzene Response</a:t>
            </a:r>
            <a:endParaRPr lang="en-US" sz="32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990033"/>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E0D4-49DC-9821-D49537E76E8B}"/>
              </c:ext>
            </c:extLst>
          </c:dPt>
          <c:dPt>
            <c:idx val="1"/>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3-E0D4-49DC-9821-D49537E76E8B}"/>
              </c:ext>
            </c:extLst>
          </c:dPt>
          <c:dPt>
            <c:idx val="3"/>
            <c:invertIfNegative val="0"/>
            <c:bubble3D val="0"/>
            <c:spPr>
              <a:solidFill>
                <a:srgbClr val="FFC000"/>
              </a:solidFill>
              <a:ln>
                <a:noFill/>
              </a:ln>
              <a:effectLst/>
            </c:spPr>
            <c:extLst>
              <c:ext xmlns:c16="http://schemas.microsoft.com/office/drawing/2014/chart" uri="{C3380CC4-5D6E-409C-BE32-E72D297353CC}">
                <c16:uniqueId val="{00000005-E0D4-49DC-9821-D49537E76E8B}"/>
              </c:ext>
            </c:extLst>
          </c:dPt>
          <c:dPt>
            <c:idx val="4"/>
            <c:invertIfNegative val="0"/>
            <c:bubble3D val="0"/>
            <c:spPr>
              <a:solidFill>
                <a:srgbClr val="FFECAF"/>
              </a:solidFill>
              <a:ln>
                <a:noFill/>
              </a:ln>
              <a:effectLst/>
            </c:spPr>
            <c:extLst>
              <c:ext xmlns:c16="http://schemas.microsoft.com/office/drawing/2014/chart" uri="{C3380CC4-5D6E-409C-BE32-E72D297353CC}">
                <c16:uniqueId val="{00000007-E0D4-49DC-9821-D49537E76E8B}"/>
              </c:ext>
            </c:extLst>
          </c:dPt>
          <c:dPt>
            <c:idx val="7"/>
            <c:invertIfNegative val="0"/>
            <c:bubble3D val="0"/>
            <c:spPr>
              <a:solidFill>
                <a:srgbClr val="FF3F7F"/>
              </a:solidFill>
              <a:ln>
                <a:noFill/>
              </a:ln>
              <a:effectLst/>
            </c:spPr>
            <c:extLst>
              <c:ext xmlns:c16="http://schemas.microsoft.com/office/drawing/2014/chart" uri="{C3380CC4-5D6E-409C-BE32-E72D297353CC}">
                <c16:uniqueId val="{00000009-E0D4-49DC-9821-D49537E76E8B}"/>
              </c:ext>
            </c:extLst>
          </c:dPt>
          <c:errBars>
            <c:errBarType val="both"/>
            <c:errValType val="cust"/>
            <c:noEndCap val="0"/>
            <c:plus>
              <c:numRef>
                <c:f>'[Wood Smoke Exposure Data Revised.xlsx]D1 2hr'!$U$24:$U$31</c:f>
                <c:numCache>
                  <c:formatCode>General</c:formatCode>
                  <c:ptCount val="8"/>
                  <c:pt idx="0">
                    <c:v>37.972479069276858</c:v>
                  </c:pt>
                  <c:pt idx="1">
                    <c:v>3.3815183966181035</c:v>
                  </c:pt>
                  <c:pt idx="3">
                    <c:v>9.6166522241370416</c:v>
                  </c:pt>
                  <c:pt idx="4">
                    <c:v>1.3014094923069632</c:v>
                  </c:pt>
                  <c:pt idx="6">
                    <c:v>21.001190442448724</c:v>
                  </c:pt>
                  <c:pt idx="7">
                    <c:v>1.0048217088949998</c:v>
                  </c:pt>
                </c:numCache>
              </c:numRef>
            </c:plus>
            <c:minus>
              <c:numRef>
                <c:f>'[Wood Smoke Exposure Data Revised.xlsx]D1 2hr'!$U$24:$U$31</c:f>
                <c:numCache>
                  <c:formatCode>General</c:formatCode>
                  <c:ptCount val="8"/>
                  <c:pt idx="0">
                    <c:v>37.972479069276858</c:v>
                  </c:pt>
                  <c:pt idx="1">
                    <c:v>3.3815183966181035</c:v>
                  </c:pt>
                  <c:pt idx="3">
                    <c:v>9.6166522241370416</c:v>
                  </c:pt>
                  <c:pt idx="4">
                    <c:v>1.3014094923069632</c:v>
                  </c:pt>
                  <c:pt idx="6">
                    <c:v>21.001190442448724</c:v>
                  </c:pt>
                  <c:pt idx="7">
                    <c:v>1.0048217088949998</c:v>
                  </c:pt>
                </c:numCache>
              </c:numRef>
            </c:minus>
            <c:spPr>
              <a:noFill/>
              <a:ln w="9525" cap="flat" cmpd="sng" algn="ctr">
                <a:solidFill>
                  <a:schemeClr val="tx1">
                    <a:lumMod val="65000"/>
                    <a:lumOff val="35000"/>
                  </a:schemeClr>
                </a:solidFill>
                <a:round/>
              </a:ln>
              <a:effectLst/>
            </c:spPr>
          </c:errBars>
          <c:cat>
            <c:multiLvlStrRef>
              <c:f>'[Wood Smoke Exposure Data Revised.xlsx]D1 2hr'!$R$24:$S$31</c:f>
              <c:multiLvlStrCache>
                <c:ptCount val="8"/>
                <c:lvl>
                  <c:pt idx="0">
                    <c:v>High (n=2)</c:v>
                  </c:pt>
                  <c:pt idx="1">
                    <c:v>Low (n=3)</c:v>
                  </c:pt>
                  <c:pt idx="3">
                    <c:v>High (n=1)</c:v>
                  </c:pt>
                  <c:pt idx="4">
                    <c:v>Low (n=3)</c:v>
                  </c:pt>
                  <c:pt idx="6">
                    <c:v>High (n=2)</c:v>
                  </c:pt>
                  <c:pt idx="7">
                    <c:v>Low (n=3)</c:v>
                  </c:pt>
                </c:lvl>
                <c:lvl>
                  <c:pt idx="0">
                    <c:v>D1 2hr</c:v>
                  </c:pt>
                  <c:pt idx="3">
                    <c:v>4hr</c:v>
                  </c:pt>
                  <c:pt idx="6">
                    <c:v>D2 2hr</c:v>
                  </c:pt>
                </c:lvl>
              </c:multiLvlStrCache>
            </c:multiLvlStrRef>
          </c:cat>
          <c:val>
            <c:numRef>
              <c:f>'[Wood Smoke Exposure Data Revised.xlsx]D1 2hr'!$T$24:$T$31</c:f>
              <c:numCache>
                <c:formatCode>General</c:formatCode>
                <c:ptCount val="8"/>
                <c:pt idx="0">
                  <c:v>191.47499999999999</c:v>
                </c:pt>
                <c:pt idx="1">
                  <c:v>6.5666666666666664</c:v>
                </c:pt>
                <c:pt idx="3">
                  <c:v>194.3</c:v>
                </c:pt>
                <c:pt idx="4">
                  <c:v>14.383333333333333</c:v>
                </c:pt>
                <c:pt idx="6">
                  <c:v>244.35</c:v>
                </c:pt>
                <c:pt idx="7">
                  <c:v>2.3166666666666664</c:v>
                </c:pt>
              </c:numCache>
            </c:numRef>
          </c:val>
          <c:extLst>
            <c:ext xmlns:c16="http://schemas.microsoft.com/office/drawing/2014/chart" uri="{C3380CC4-5D6E-409C-BE32-E72D297353CC}">
              <c16:uniqueId val="{0000000A-E0D4-49DC-9821-D49537E76E8B}"/>
            </c:ext>
          </c:extLst>
        </c:ser>
        <c:dLbls>
          <c:showLegendKey val="0"/>
          <c:showVal val="0"/>
          <c:showCatName val="0"/>
          <c:showSerName val="0"/>
          <c:showPercent val="0"/>
          <c:showBubbleSize val="0"/>
        </c:dLbls>
        <c:gapWidth val="219"/>
        <c:overlap val="-27"/>
        <c:axId val="677538504"/>
        <c:axId val="677536704"/>
      </c:barChart>
      <c:catAx>
        <c:axId val="677538504"/>
        <c:scaling>
          <c:orientation val="minMax"/>
        </c:scaling>
        <c:delete val="1"/>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3200" dirty="0"/>
                  <a:t>   D1</a:t>
                </a:r>
                <a:r>
                  <a:rPr lang="en-US" sz="3200" baseline="0" dirty="0"/>
                  <a:t> 2hr	                        4hr	                    D2 2hr	</a:t>
                </a:r>
                <a:endParaRPr lang="en-US" sz="3200" dirty="0"/>
              </a:p>
            </c:rich>
          </c:tx>
          <c:layout>
            <c:manualLayout>
              <c:xMode val="edge"/>
              <c:yMode val="edge"/>
              <c:x val="7.4266975308641972E-2"/>
              <c:y val="0.9143738436019459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677536704"/>
        <c:crosses val="autoZero"/>
        <c:auto val="1"/>
        <c:lblAlgn val="ctr"/>
        <c:lblOffset val="100"/>
        <c:noMultiLvlLbl val="0"/>
      </c:catAx>
      <c:valAx>
        <c:axId val="677536704"/>
        <c:scaling>
          <c:orientation val="minMax"/>
          <c:max val="275"/>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2400"/>
                  <a:t>Peak</a:t>
                </a:r>
                <a:r>
                  <a:rPr lang="en-US" sz="2400" baseline="0"/>
                  <a:t> Area</a:t>
                </a:r>
                <a:endParaRPr lang="en-US" sz="2400"/>
              </a:p>
            </c:rich>
          </c:tx>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677538504"/>
        <c:crosses val="autoZero"/>
        <c:crossBetween val="between"/>
      </c:valAx>
      <c:spPr>
        <a:noFill/>
        <a:ln>
          <a:noFill/>
        </a:ln>
        <a:effectLst/>
      </c:spPr>
    </c:plotArea>
    <c:legend>
      <c:legendPos val="r"/>
      <c:legendEntry>
        <c:idx val="2"/>
        <c:delete val="1"/>
      </c:legendEntry>
      <c:legendEntry>
        <c:idx val="5"/>
        <c:delete val="1"/>
      </c:legendEntry>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a:solidFill>
        <a:schemeClr val="bg1">
          <a:lumMod val="75000"/>
        </a:schemeClr>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200" dirty="0"/>
              <a:t>Benzene all Results</a:t>
            </a:r>
          </a:p>
          <a:p>
            <a:pPr>
              <a:defRPr/>
            </a:pPr>
            <a:r>
              <a:rPr lang="en-US" sz="3200" dirty="0"/>
              <a:t>n=5</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990033"/>
            </a:solidFill>
            <a:ln>
              <a:noFill/>
            </a:ln>
            <a:effectLst/>
          </c:spPr>
          <c:invertIfNegative val="0"/>
          <c:errBars>
            <c:errBarType val="both"/>
            <c:errValType val="cust"/>
            <c:noEndCap val="0"/>
            <c:plus>
              <c:numRef>
                <c:f>'[Wood Smoke Exposure Data Revised.xlsx]benzene plot'!$C$22:$C$24</c:f>
                <c:numCache>
                  <c:formatCode>General</c:formatCode>
                  <c:ptCount val="3"/>
                  <c:pt idx="0">
                    <c:v>73.941388950979274</c:v>
                  </c:pt>
                  <c:pt idx="1">
                    <c:v>98.003129768617313</c:v>
                  </c:pt>
                  <c:pt idx="2">
                    <c:v>125.57446706149211</c:v>
                  </c:pt>
                </c:numCache>
              </c:numRef>
            </c:plus>
            <c:minus>
              <c:numRef>
                <c:f>'[Wood Smoke Exposure Data Revised.xlsx]benzene plot'!$C$22:$C$24</c:f>
                <c:numCache>
                  <c:formatCode>General</c:formatCode>
                  <c:ptCount val="3"/>
                  <c:pt idx="0">
                    <c:v>73.941388950979274</c:v>
                  </c:pt>
                  <c:pt idx="1">
                    <c:v>98.003129768617313</c:v>
                  </c:pt>
                  <c:pt idx="2">
                    <c:v>125.57446706149211</c:v>
                  </c:pt>
                </c:numCache>
              </c:numRef>
            </c:minus>
            <c:spPr>
              <a:noFill/>
              <a:ln w="9525" cap="flat" cmpd="sng" algn="ctr">
                <a:solidFill>
                  <a:schemeClr val="tx1">
                    <a:lumMod val="65000"/>
                    <a:lumOff val="35000"/>
                  </a:schemeClr>
                </a:solidFill>
                <a:round/>
              </a:ln>
              <a:effectLst/>
            </c:spPr>
          </c:errBars>
          <c:cat>
            <c:strRef>
              <c:f>'[Wood Smoke Exposure Data Revised.xlsx]benzene plot'!$A$22:$A$24</c:f>
              <c:strCache>
                <c:ptCount val="3"/>
                <c:pt idx="0">
                  <c:v>4 hr</c:v>
                </c:pt>
                <c:pt idx="1">
                  <c:v>D1 2 Hr</c:v>
                </c:pt>
                <c:pt idx="2">
                  <c:v>D2 2 hr</c:v>
                </c:pt>
              </c:strCache>
            </c:strRef>
          </c:cat>
          <c:val>
            <c:numRef>
              <c:f>'[Wood Smoke Exposure Data Revised.xlsx]benzene plot'!$B$22:$B$24</c:f>
              <c:numCache>
                <c:formatCode>General</c:formatCode>
                <c:ptCount val="3"/>
                <c:pt idx="0">
                  <c:v>63.070000000000007</c:v>
                </c:pt>
                <c:pt idx="1">
                  <c:v>80.53</c:v>
                </c:pt>
                <c:pt idx="2">
                  <c:v>99.13000000000001</c:v>
                </c:pt>
              </c:numCache>
            </c:numRef>
          </c:val>
          <c:extLst>
            <c:ext xmlns:c16="http://schemas.microsoft.com/office/drawing/2014/chart" uri="{C3380CC4-5D6E-409C-BE32-E72D297353CC}">
              <c16:uniqueId val="{00000000-A771-4F27-8EC0-C8D05BE5F18C}"/>
            </c:ext>
          </c:extLst>
        </c:ser>
        <c:dLbls>
          <c:showLegendKey val="0"/>
          <c:showVal val="0"/>
          <c:showCatName val="0"/>
          <c:showSerName val="0"/>
          <c:showPercent val="0"/>
          <c:showBubbleSize val="0"/>
        </c:dLbls>
        <c:gapWidth val="219"/>
        <c:overlap val="-27"/>
        <c:axId val="1064100528"/>
        <c:axId val="1064101008"/>
      </c:barChart>
      <c:catAx>
        <c:axId val="1064100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1064101008"/>
        <c:crosses val="autoZero"/>
        <c:auto val="1"/>
        <c:lblAlgn val="ctr"/>
        <c:lblOffset val="100"/>
        <c:noMultiLvlLbl val="0"/>
      </c:catAx>
      <c:valAx>
        <c:axId val="10641010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3200" dirty="0"/>
                  <a:t>Peak</a:t>
                </a:r>
                <a:r>
                  <a:rPr lang="en-US" sz="3200" baseline="0" dirty="0"/>
                  <a:t> Area </a:t>
                </a:r>
                <a:endParaRPr lang="en-US" sz="3200"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4100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a:solidFill>
        <a:schemeClr val="bg1">
          <a:lumMod val="65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B6A3E266-6AEE-F54D-9C1E-540B68F84113}" type="datetimeFigureOut">
              <a:rPr lang="en-US" smtClean="0"/>
              <a:t>4/12/2024</a:t>
            </a:fld>
            <a:endParaRPr lang="en-US"/>
          </a:p>
        </p:txBody>
      </p:sp>
      <p:sp>
        <p:nvSpPr>
          <p:cNvPr id="4" name="Slide Image Placeholder 3"/>
          <p:cNvSpPr>
            <a:spLocks noGrp="1" noRot="1" noChangeAspect="1"/>
          </p:cNvSpPr>
          <p:nvPr>
            <p:ph type="sldImg" idx="2"/>
          </p:nvPr>
        </p:nvSpPr>
        <p:spPr>
          <a:xfrm>
            <a:off x="3157538" y="857250"/>
            <a:ext cx="2828925"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82B72B39-7068-2142-AB76-675E83F0A9A6}" type="slidenum">
              <a:rPr lang="en-US" smtClean="0"/>
              <a:t>‹#›</a:t>
            </a:fld>
            <a:endParaRPr lang="en-US"/>
          </a:p>
        </p:txBody>
      </p:sp>
    </p:spTree>
    <p:extLst>
      <p:ext uri="{BB962C8B-B14F-4D97-AF65-F5344CB8AC3E}">
        <p14:creationId xmlns:p14="http://schemas.microsoft.com/office/powerpoint/2010/main" val="1317788212"/>
      </p:ext>
    </p:extLst>
  </p:cSld>
  <p:clrMap bg1="lt1" tx1="dk1" bg2="lt2" tx2="dk2" accent1="accent1" accent2="accent2" accent3="accent3" accent4="accent4" accent5="accent5" accent6="accent6" hlink="hlink" folHlink="folHlink"/>
  <p:notesStyle>
    <a:lvl1pPr marL="0" algn="l" defTabSz="1044976" rtl="0" eaLnBrk="1" latinLnBrk="0" hangingPunct="1">
      <a:defRPr sz="1371" kern="1200">
        <a:solidFill>
          <a:schemeClr val="tx1"/>
        </a:solidFill>
        <a:latin typeface="+mn-lt"/>
        <a:ea typeface="+mn-ea"/>
        <a:cs typeface="+mn-cs"/>
      </a:defRPr>
    </a:lvl1pPr>
    <a:lvl2pPr marL="522488" algn="l" defTabSz="1044976" rtl="0" eaLnBrk="1" latinLnBrk="0" hangingPunct="1">
      <a:defRPr sz="1371" kern="1200">
        <a:solidFill>
          <a:schemeClr val="tx1"/>
        </a:solidFill>
        <a:latin typeface="+mn-lt"/>
        <a:ea typeface="+mn-ea"/>
        <a:cs typeface="+mn-cs"/>
      </a:defRPr>
    </a:lvl2pPr>
    <a:lvl3pPr marL="1044976" algn="l" defTabSz="1044976" rtl="0" eaLnBrk="1" latinLnBrk="0" hangingPunct="1">
      <a:defRPr sz="1371" kern="1200">
        <a:solidFill>
          <a:schemeClr val="tx1"/>
        </a:solidFill>
        <a:latin typeface="+mn-lt"/>
        <a:ea typeface="+mn-ea"/>
        <a:cs typeface="+mn-cs"/>
      </a:defRPr>
    </a:lvl3pPr>
    <a:lvl4pPr marL="1567464" algn="l" defTabSz="1044976" rtl="0" eaLnBrk="1" latinLnBrk="0" hangingPunct="1">
      <a:defRPr sz="1371" kern="1200">
        <a:solidFill>
          <a:schemeClr val="tx1"/>
        </a:solidFill>
        <a:latin typeface="+mn-lt"/>
        <a:ea typeface="+mn-ea"/>
        <a:cs typeface="+mn-cs"/>
      </a:defRPr>
    </a:lvl4pPr>
    <a:lvl5pPr marL="2089953" algn="l" defTabSz="1044976" rtl="0" eaLnBrk="1" latinLnBrk="0" hangingPunct="1">
      <a:defRPr sz="1371" kern="1200">
        <a:solidFill>
          <a:schemeClr val="tx1"/>
        </a:solidFill>
        <a:latin typeface="+mn-lt"/>
        <a:ea typeface="+mn-ea"/>
        <a:cs typeface="+mn-cs"/>
      </a:defRPr>
    </a:lvl5pPr>
    <a:lvl6pPr marL="2612441" algn="l" defTabSz="1044976" rtl="0" eaLnBrk="1" latinLnBrk="0" hangingPunct="1">
      <a:defRPr sz="1371" kern="1200">
        <a:solidFill>
          <a:schemeClr val="tx1"/>
        </a:solidFill>
        <a:latin typeface="+mn-lt"/>
        <a:ea typeface="+mn-ea"/>
        <a:cs typeface="+mn-cs"/>
      </a:defRPr>
    </a:lvl6pPr>
    <a:lvl7pPr marL="3134929" algn="l" defTabSz="1044976" rtl="0" eaLnBrk="1" latinLnBrk="0" hangingPunct="1">
      <a:defRPr sz="1371" kern="1200">
        <a:solidFill>
          <a:schemeClr val="tx1"/>
        </a:solidFill>
        <a:latin typeface="+mn-lt"/>
        <a:ea typeface="+mn-ea"/>
        <a:cs typeface="+mn-cs"/>
      </a:defRPr>
    </a:lvl7pPr>
    <a:lvl8pPr marL="3657417" algn="l" defTabSz="1044976" rtl="0" eaLnBrk="1" latinLnBrk="0" hangingPunct="1">
      <a:defRPr sz="1371" kern="1200">
        <a:solidFill>
          <a:schemeClr val="tx1"/>
        </a:solidFill>
        <a:latin typeface="+mn-lt"/>
        <a:ea typeface="+mn-ea"/>
        <a:cs typeface="+mn-cs"/>
      </a:defRPr>
    </a:lvl8pPr>
    <a:lvl9pPr marL="4179905" algn="l" defTabSz="1044976" rtl="0" eaLnBrk="1" latinLnBrk="0" hangingPunct="1">
      <a:defRPr sz="137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57538" y="857250"/>
            <a:ext cx="2828925"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B72B39-7068-2142-AB76-675E83F0A9A6}" type="slidenum">
              <a:rPr lang="en-US" smtClean="0"/>
              <a:t>1</a:t>
            </a:fld>
            <a:endParaRPr lang="en-US"/>
          </a:p>
        </p:txBody>
      </p:sp>
    </p:spTree>
    <p:extLst>
      <p:ext uri="{BB962C8B-B14F-4D97-AF65-F5344CB8AC3E}">
        <p14:creationId xmlns:p14="http://schemas.microsoft.com/office/powerpoint/2010/main" val="2426048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5387342"/>
            <a:ext cx="34198560" cy="11460480"/>
          </a:xfrm>
        </p:spPr>
        <p:txBody>
          <a:bodyPr anchor="b"/>
          <a:lstStyle>
            <a:lvl1pPr algn="ctr">
              <a:defRPr sz="26400"/>
            </a:lvl1pPr>
          </a:lstStyle>
          <a:p>
            <a:r>
              <a:rPr lang="en-US"/>
              <a:t>Click to edit Master title style</a:t>
            </a:r>
            <a:endParaRPr lang="en-US" dirty="0"/>
          </a:p>
        </p:txBody>
      </p:sp>
      <p:sp>
        <p:nvSpPr>
          <p:cNvPr id="3" name="Subtitle 2"/>
          <p:cNvSpPr>
            <a:spLocks noGrp="1"/>
          </p:cNvSpPr>
          <p:nvPr>
            <p:ph type="subTitle" idx="1"/>
          </p:nvPr>
        </p:nvSpPr>
        <p:spPr>
          <a:xfrm>
            <a:off x="5029200" y="17289782"/>
            <a:ext cx="30175200" cy="7947658"/>
          </a:xfrm>
        </p:spPr>
        <p:txBody>
          <a:bodyPr/>
          <a:lstStyle>
            <a:lvl1pPr marL="0" indent="0" algn="ctr">
              <a:buNone/>
              <a:defRPr sz="10560"/>
            </a:lvl1pPr>
            <a:lvl2pPr marL="2011680" indent="0" algn="ctr">
              <a:buNone/>
              <a:defRPr sz="8800"/>
            </a:lvl2pPr>
            <a:lvl3pPr marL="4023360" indent="0" algn="ctr">
              <a:buNone/>
              <a:defRPr sz="7920"/>
            </a:lvl3pPr>
            <a:lvl4pPr marL="6035040" indent="0" algn="ctr">
              <a:buNone/>
              <a:defRPr sz="7040"/>
            </a:lvl4pPr>
            <a:lvl5pPr marL="8046720" indent="0" algn="ctr">
              <a:buNone/>
              <a:defRPr sz="7040"/>
            </a:lvl5pPr>
            <a:lvl6pPr marL="10058400" indent="0" algn="ctr">
              <a:buNone/>
              <a:defRPr sz="7040"/>
            </a:lvl6pPr>
            <a:lvl7pPr marL="12070080" indent="0" algn="ctr">
              <a:buNone/>
              <a:defRPr sz="7040"/>
            </a:lvl7pPr>
            <a:lvl8pPr marL="14081760" indent="0" algn="ctr">
              <a:buNone/>
              <a:defRPr sz="7040"/>
            </a:lvl8pPr>
            <a:lvl9pPr marL="16093440" indent="0" algn="ctr">
              <a:buNone/>
              <a:defRPr sz="70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430794B-AC6B-4BAD-9716-DFFAA138A323}" type="datetimeFigureOut">
              <a:rPr lang="en-GB" smtClean="0"/>
              <a:t>12/04/2024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11E182-E297-4D21-BA73-7285C8B98908}" type="slidenum">
              <a:rPr lang="en-GB" smtClean="0"/>
              <a:t>‹#›</a:t>
            </a:fld>
            <a:endParaRPr lang="en-GB"/>
          </a:p>
        </p:txBody>
      </p:sp>
    </p:spTree>
    <p:extLst>
      <p:ext uri="{BB962C8B-B14F-4D97-AF65-F5344CB8AC3E}">
        <p14:creationId xmlns:p14="http://schemas.microsoft.com/office/powerpoint/2010/main" val="2369579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30794B-AC6B-4BAD-9716-DFFAA138A323}" type="datetimeFigureOut">
              <a:rPr lang="en-GB" smtClean="0"/>
              <a:t>12/04/2024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11E182-E297-4D21-BA73-7285C8B98908}" type="slidenum">
              <a:rPr lang="en-GB" smtClean="0"/>
              <a:t>‹#›</a:t>
            </a:fld>
            <a:endParaRPr lang="en-GB"/>
          </a:p>
        </p:txBody>
      </p:sp>
    </p:spTree>
    <p:extLst>
      <p:ext uri="{BB962C8B-B14F-4D97-AF65-F5344CB8AC3E}">
        <p14:creationId xmlns:p14="http://schemas.microsoft.com/office/powerpoint/2010/main" val="2396272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792172" y="1752600"/>
            <a:ext cx="867537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766062" y="1752600"/>
            <a:ext cx="2552319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30794B-AC6B-4BAD-9716-DFFAA138A323}" type="datetimeFigureOut">
              <a:rPr lang="en-GB" smtClean="0"/>
              <a:t>12/04/2024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11E182-E297-4D21-BA73-7285C8B98908}" type="slidenum">
              <a:rPr lang="en-GB" smtClean="0"/>
              <a:t>‹#›</a:t>
            </a:fld>
            <a:endParaRPr lang="en-GB"/>
          </a:p>
        </p:txBody>
      </p:sp>
    </p:spTree>
    <p:extLst>
      <p:ext uri="{BB962C8B-B14F-4D97-AF65-F5344CB8AC3E}">
        <p14:creationId xmlns:p14="http://schemas.microsoft.com/office/powerpoint/2010/main" val="4163883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30794B-AC6B-4BAD-9716-DFFAA138A323}" type="datetimeFigureOut">
              <a:rPr lang="en-GB" smtClean="0"/>
              <a:t>12/04/2024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11E182-E297-4D21-BA73-7285C8B98908}" type="slidenum">
              <a:rPr lang="en-GB" smtClean="0"/>
              <a:t>‹#›</a:t>
            </a:fld>
            <a:endParaRPr lang="en-GB"/>
          </a:p>
        </p:txBody>
      </p:sp>
    </p:spTree>
    <p:extLst>
      <p:ext uri="{BB962C8B-B14F-4D97-AF65-F5344CB8AC3E}">
        <p14:creationId xmlns:p14="http://schemas.microsoft.com/office/powerpoint/2010/main" val="1491463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45107" y="8206749"/>
            <a:ext cx="34701480" cy="13693138"/>
          </a:xfrm>
        </p:spPr>
        <p:txBody>
          <a:bodyPr anchor="b"/>
          <a:lstStyle>
            <a:lvl1pPr>
              <a:defRPr sz="26400"/>
            </a:lvl1pPr>
          </a:lstStyle>
          <a:p>
            <a:r>
              <a:rPr lang="en-US"/>
              <a:t>Click to edit Master title style</a:t>
            </a:r>
            <a:endParaRPr lang="en-US" dirty="0"/>
          </a:p>
        </p:txBody>
      </p:sp>
      <p:sp>
        <p:nvSpPr>
          <p:cNvPr id="3" name="Text Placeholder 2"/>
          <p:cNvSpPr>
            <a:spLocks noGrp="1"/>
          </p:cNvSpPr>
          <p:nvPr>
            <p:ph type="body" idx="1"/>
          </p:nvPr>
        </p:nvSpPr>
        <p:spPr>
          <a:xfrm>
            <a:off x="2745107" y="22029429"/>
            <a:ext cx="34701480" cy="7200898"/>
          </a:xfrm>
        </p:spPr>
        <p:txBody>
          <a:bodyPr/>
          <a:lstStyle>
            <a:lvl1pPr marL="0" indent="0">
              <a:buNone/>
              <a:defRPr sz="10560">
                <a:solidFill>
                  <a:schemeClr val="tx1"/>
                </a:solidFill>
              </a:defRPr>
            </a:lvl1pPr>
            <a:lvl2pPr marL="2011680" indent="0">
              <a:buNone/>
              <a:defRPr sz="8800">
                <a:solidFill>
                  <a:schemeClr val="tx1">
                    <a:tint val="75000"/>
                  </a:schemeClr>
                </a:solidFill>
              </a:defRPr>
            </a:lvl2pPr>
            <a:lvl3pPr marL="4023360" indent="0">
              <a:buNone/>
              <a:defRPr sz="7920">
                <a:solidFill>
                  <a:schemeClr val="tx1">
                    <a:tint val="75000"/>
                  </a:schemeClr>
                </a:solidFill>
              </a:defRPr>
            </a:lvl3pPr>
            <a:lvl4pPr marL="6035040" indent="0">
              <a:buNone/>
              <a:defRPr sz="7040">
                <a:solidFill>
                  <a:schemeClr val="tx1">
                    <a:tint val="75000"/>
                  </a:schemeClr>
                </a:solidFill>
              </a:defRPr>
            </a:lvl4pPr>
            <a:lvl5pPr marL="8046720" indent="0">
              <a:buNone/>
              <a:defRPr sz="7040">
                <a:solidFill>
                  <a:schemeClr val="tx1">
                    <a:tint val="75000"/>
                  </a:schemeClr>
                </a:solidFill>
              </a:defRPr>
            </a:lvl5pPr>
            <a:lvl6pPr marL="10058400" indent="0">
              <a:buNone/>
              <a:defRPr sz="7040">
                <a:solidFill>
                  <a:schemeClr val="tx1">
                    <a:tint val="75000"/>
                  </a:schemeClr>
                </a:solidFill>
              </a:defRPr>
            </a:lvl6pPr>
            <a:lvl7pPr marL="12070080" indent="0">
              <a:buNone/>
              <a:defRPr sz="7040">
                <a:solidFill>
                  <a:schemeClr val="tx1">
                    <a:tint val="75000"/>
                  </a:schemeClr>
                </a:solidFill>
              </a:defRPr>
            </a:lvl7pPr>
            <a:lvl8pPr marL="14081760" indent="0">
              <a:buNone/>
              <a:defRPr sz="7040">
                <a:solidFill>
                  <a:schemeClr val="tx1">
                    <a:tint val="75000"/>
                  </a:schemeClr>
                </a:solidFill>
              </a:defRPr>
            </a:lvl8pPr>
            <a:lvl9pPr marL="16093440" indent="0">
              <a:buNone/>
              <a:defRPr sz="70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30794B-AC6B-4BAD-9716-DFFAA138A323}" type="datetimeFigureOut">
              <a:rPr lang="en-GB" smtClean="0"/>
              <a:t>12/04/2024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11E182-E297-4D21-BA73-7285C8B98908}" type="slidenum">
              <a:rPr lang="en-GB" smtClean="0"/>
              <a:t>‹#›</a:t>
            </a:fld>
            <a:endParaRPr lang="en-GB"/>
          </a:p>
        </p:txBody>
      </p:sp>
    </p:spTree>
    <p:extLst>
      <p:ext uri="{BB962C8B-B14F-4D97-AF65-F5344CB8AC3E}">
        <p14:creationId xmlns:p14="http://schemas.microsoft.com/office/powerpoint/2010/main" val="3840288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766060" y="8763000"/>
            <a:ext cx="170992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0368260" y="8763000"/>
            <a:ext cx="170992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430794B-AC6B-4BAD-9716-DFFAA138A323}" type="datetimeFigureOut">
              <a:rPr lang="en-GB" smtClean="0"/>
              <a:t>12/04/2024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B11E182-E297-4D21-BA73-7285C8B98908}" type="slidenum">
              <a:rPr lang="en-GB" smtClean="0"/>
              <a:t>‹#›</a:t>
            </a:fld>
            <a:endParaRPr lang="en-GB"/>
          </a:p>
        </p:txBody>
      </p:sp>
    </p:spTree>
    <p:extLst>
      <p:ext uri="{BB962C8B-B14F-4D97-AF65-F5344CB8AC3E}">
        <p14:creationId xmlns:p14="http://schemas.microsoft.com/office/powerpoint/2010/main" val="2677487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771300" y="1752607"/>
            <a:ext cx="3470148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771305" y="8069582"/>
            <a:ext cx="17020696" cy="3954778"/>
          </a:xfrm>
        </p:spPr>
        <p:txBody>
          <a:bodyPr anchor="b"/>
          <a:lstStyle>
            <a:lvl1pPr marL="0" indent="0">
              <a:buNone/>
              <a:defRPr sz="10560" b="1"/>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Click to edit Master text styles</a:t>
            </a:r>
          </a:p>
        </p:txBody>
      </p:sp>
      <p:sp>
        <p:nvSpPr>
          <p:cNvPr id="4" name="Content Placeholder 3"/>
          <p:cNvSpPr>
            <a:spLocks noGrp="1"/>
          </p:cNvSpPr>
          <p:nvPr>
            <p:ph sz="half" idx="2"/>
          </p:nvPr>
        </p:nvSpPr>
        <p:spPr>
          <a:xfrm>
            <a:off x="2771305" y="12024360"/>
            <a:ext cx="17020696"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0368262" y="8069582"/>
            <a:ext cx="17104520" cy="3954778"/>
          </a:xfrm>
        </p:spPr>
        <p:txBody>
          <a:bodyPr anchor="b"/>
          <a:lstStyle>
            <a:lvl1pPr marL="0" indent="0">
              <a:buNone/>
              <a:defRPr sz="10560" b="1"/>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Click to edit Master text styles</a:t>
            </a:r>
          </a:p>
        </p:txBody>
      </p:sp>
      <p:sp>
        <p:nvSpPr>
          <p:cNvPr id="6" name="Content Placeholder 5"/>
          <p:cNvSpPr>
            <a:spLocks noGrp="1"/>
          </p:cNvSpPr>
          <p:nvPr>
            <p:ph sz="quarter" idx="4"/>
          </p:nvPr>
        </p:nvSpPr>
        <p:spPr>
          <a:xfrm>
            <a:off x="20368262" y="12024360"/>
            <a:ext cx="17104520"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30794B-AC6B-4BAD-9716-DFFAA138A323}" type="datetimeFigureOut">
              <a:rPr lang="en-GB" smtClean="0"/>
              <a:t>12/04/2024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B11E182-E297-4D21-BA73-7285C8B98908}" type="slidenum">
              <a:rPr lang="en-GB" smtClean="0"/>
              <a:t>‹#›</a:t>
            </a:fld>
            <a:endParaRPr lang="en-GB"/>
          </a:p>
        </p:txBody>
      </p:sp>
    </p:spTree>
    <p:extLst>
      <p:ext uri="{BB962C8B-B14F-4D97-AF65-F5344CB8AC3E}">
        <p14:creationId xmlns:p14="http://schemas.microsoft.com/office/powerpoint/2010/main" val="3244017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430794B-AC6B-4BAD-9716-DFFAA138A323}" type="datetimeFigureOut">
              <a:rPr lang="en-GB" smtClean="0"/>
              <a:t>12/04/2024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B11E182-E297-4D21-BA73-7285C8B98908}" type="slidenum">
              <a:rPr lang="en-GB" smtClean="0"/>
              <a:t>‹#›</a:t>
            </a:fld>
            <a:endParaRPr lang="en-GB"/>
          </a:p>
        </p:txBody>
      </p:sp>
    </p:spTree>
    <p:extLst>
      <p:ext uri="{BB962C8B-B14F-4D97-AF65-F5344CB8AC3E}">
        <p14:creationId xmlns:p14="http://schemas.microsoft.com/office/powerpoint/2010/main" val="617000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30794B-AC6B-4BAD-9716-DFFAA138A323}" type="datetimeFigureOut">
              <a:rPr lang="en-GB" smtClean="0"/>
              <a:t>12/04/2024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B11E182-E297-4D21-BA73-7285C8B98908}" type="slidenum">
              <a:rPr lang="en-GB" smtClean="0"/>
              <a:t>‹#›</a:t>
            </a:fld>
            <a:endParaRPr lang="en-GB"/>
          </a:p>
        </p:txBody>
      </p:sp>
    </p:spTree>
    <p:extLst>
      <p:ext uri="{BB962C8B-B14F-4D97-AF65-F5344CB8AC3E}">
        <p14:creationId xmlns:p14="http://schemas.microsoft.com/office/powerpoint/2010/main" val="2439357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301" y="2194560"/>
            <a:ext cx="12976383" cy="7680960"/>
          </a:xfrm>
        </p:spPr>
        <p:txBody>
          <a:bodyPr anchor="b"/>
          <a:lstStyle>
            <a:lvl1pPr>
              <a:defRPr sz="14080"/>
            </a:lvl1pPr>
          </a:lstStyle>
          <a:p>
            <a:r>
              <a:rPr lang="en-US"/>
              <a:t>Click to edit Master title style</a:t>
            </a:r>
            <a:endParaRPr lang="en-US" dirty="0"/>
          </a:p>
        </p:txBody>
      </p:sp>
      <p:sp>
        <p:nvSpPr>
          <p:cNvPr id="3" name="Content Placeholder 2"/>
          <p:cNvSpPr>
            <a:spLocks noGrp="1"/>
          </p:cNvSpPr>
          <p:nvPr>
            <p:ph idx="1"/>
          </p:nvPr>
        </p:nvSpPr>
        <p:spPr>
          <a:xfrm>
            <a:off x="17104520" y="4739647"/>
            <a:ext cx="20368260" cy="23393400"/>
          </a:xfrm>
        </p:spPr>
        <p:txBody>
          <a:bodyPr/>
          <a:lstStyle>
            <a:lvl1pPr>
              <a:defRPr sz="14080"/>
            </a:lvl1pPr>
            <a:lvl2pPr>
              <a:defRPr sz="12320"/>
            </a:lvl2pPr>
            <a:lvl3pPr>
              <a:defRPr sz="10560"/>
            </a:lvl3pPr>
            <a:lvl4pPr>
              <a:defRPr sz="8800"/>
            </a:lvl4pPr>
            <a:lvl5pPr>
              <a:defRPr sz="8800"/>
            </a:lvl5pPr>
            <a:lvl6pPr>
              <a:defRPr sz="8800"/>
            </a:lvl6pPr>
            <a:lvl7pPr>
              <a:defRPr sz="8800"/>
            </a:lvl7pPr>
            <a:lvl8pPr>
              <a:defRPr sz="8800"/>
            </a:lvl8pPr>
            <a:lvl9pPr>
              <a:defRPr sz="8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771301" y="9875520"/>
            <a:ext cx="12976383" cy="18295622"/>
          </a:xfrm>
        </p:spPr>
        <p:txBody>
          <a:bodyPr/>
          <a:lstStyle>
            <a:lvl1pPr marL="0" indent="0">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a:t>Click to edit Master text styles</a:t>
            </a:r>
          </a:p>
        </p:txBody>
      </p:sp>
      <p:sp>
        <p:nvSpPr>
          <p:cNvPr id="5" name="Date Placeholder 4"/>
          <p:cNvSpPr>
            <a:spLocks noGrp="1"/>
          </p:cNvSpPr>
          <p:nvPr>
            <p:ph type="dt" sz="half" idx="10"/>
          </p:nvPr>
        </p:nvSpPr>
        <p:spPr/>
        <p:txBody>
          <a:bodyPr/>
          <a:lstStyle/>
          <a:p>
            <a:fld id="{4430794B-AC6B-4BAD-9716-DFFAA138A323}" type="datetimeFigureOut">
              <a:rPr lang="en-GB" smtClean="0"/>
              <a:t>12/04/2024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B11E182-E297-4D21-BA73-7285C8B98908}" type="slidenum">
              <a:rPr lang="en-GB" smtClean="0"/>
              <a:t>‹#›</a:t>
            </a:fld>
            <a:endParaRPr lang="en-GB"/>
          </a:p>
        </p:txBody>
      </p:sp>
    </p:spTree>
    <p:extLst>
      <p:ext uri="{BB962C8B-B14F-4D97-AF65-F5344CB8AC3E}">
        <p14:creationId xmlns:p14="http://schemas.microsoft.com/office/powerpoint/2010/main" val="1792028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301" y="2194560"/>
            <a:ext cx="12976383" cy="7680960"/>
          </a:xfrm>
        </p:spPr>
        <p:txBody>
          <a:bodyPr anchor="b"/>
          <a:lstStyle>
            <a:lvl1pPr>
              <a:defRPr sz="1408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104520" y="4739647"/>
            <a:ext cx="20368260" cy="23393400"/>
          </a:xfrm>
        </p:spPr>
        <p:txBody>
          <a:bodyPr anchor="t"/>
          <a:lstStyle>
            <a:lvl1pPr marL="0" indent="0">
              <a:buNone/>
              <a:defRPr sz="14080"/>
            </a:lvl1pPr>
            <a:lvl2pPr marL="2011680" indent="0">
              <a:buNone/>
              <a:defRPr sz="12320"/>
            </a:lvl2pPr>
            <a:lvl3pPr marL="4023360" indent="0">
              <a:buNone/>
              <a:defRPr sz="10560"/>
            </a:lvl3pPr>
            <a:lvl4pPr marL="6035040" indent="0">
              <a:buNone/>
              <a:defRPr sz="8800"/>
            </a:lvl4pPr>
            <a:lvl5pPr marL="8046720" indent="0">
              <a:buNone/>
              <a:defRPr sz="8800"/>
            </a:lvl5pPr>
            <a:lvl6pPr marL="10058400" indent="0">
              <a:buNone/>
              <a:defRPr sz="8800"/>
            </a:lvl6pPr>
            <a:lvl7pPr marL="12070080" indent="0">
              <a:buNone/>
              <a:defRPr sz="8800"/>
            </a:lvl7pPr>
            <a:lvl8pPr marL="14081760" indent="0">
              <a:buNone/>
              <a:defRPr sz="8800"/>
            </a:lvl8pPr>
            <a:lvl9pPr marL="16093440" indent="0">
              <a:buNone/>
              <a:defRPr sz="8800"/>
            </a:lvl9pPr>
          </a:lstStyle>
          <a:p>
            <a:r>
              <a:rPr lang="en-US"/>
              <a:t>Click icon to add picture</a:t>
            </a:r>
            <a:endParaRPr lang="en-US" dirty="0"/>
          </a:p>
        </p:txBody>
      </p:sp>
      <p:sp>
        <p:nvSpPr>
          <p:cNvPr id="4" name="Text Placeholder 3"/>
          <p:cNvSpPr>
            <a:spLocks noGrp="1"/>
          </p:cNvSpPr>
          <p:nvPr>
            <p:ph type="body" sz="half" idx="2"/>
          </p:nvPr>
        </p:nvSpPr>
        <p:spPr>
          <a:xfrm>
            <a:off x="2771301" y="9875520"/>
            <a:ext cx="12976383" cy="18295622"/>
          </a:xfrm>
        </p:spPr>
        <p:txBody>
          <a:bodyPr/>
          <a:lstStyle>
            <a:lvl1pPr marL="0" indent="0">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a:t>Click to edit Master text styles</a:t>
            </a:r>
          </a:p>
        </p:txBody>
      </p:sp>
      <p:sp>
        <p:nvSpPr>
          <p:cNvPr id="5" name="Date Placeholder 4"/>
          <p:cNvSpPr>
            <a:spLocks noGrp="1"/>
          </p:cNvSpPr>
          <p:nvPr>
            <p:ph type="dt" sz="half" idx="10"/>
          </p:nvPr>
        </p:nvSpPr>
        <p:spPr/>
        <p:txBody>
          <a:bodyPr/>
          <a:lstStyle/>
          <a:p>
            <a:fld id="{4430794B-AC6B-4BAD-9716-DFFAA138A323}" type="datetimeFigureOut">
              <a:rPr lang="en-GB" smtClean="0"/>
              <a:t>12/04/2024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B11E182-E297-4D21-BA73-7285C8B98908}" type="slidenum">
              <a:rPr lang="en-GB" smtClean="0"/>
              <a:t>‹#›</a:t>
            </a:fld>
            <a:endParaRPr lang="en-GB"/>
          </a:p>
        </p:txBody>
      </p:sp>
    </p:spTree>
    <p:extLst>
      <p:ext uri="{BB962C8B-B14F-4D97-AF65-F5344CB8AC3E}">
        <p14:creationId xmlns:p14="http://schemas.microsoft.com/office/powerpoint/2010/main" val="2837181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6060" y="1752607"/>
            <a:ext cx="3470148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766060" y="8763000"/>
            <a:ext cx="3470148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66060" y="30510487"/>
            <a:ext cx="9052560" cy="1752600"/>
          </a:xfrm>
          <a:prstGeom prst="rect">
            <a:avLst/>
          </a:prstGeom>
        </p:spPr>
        <p:txBody>
          <a:bodyPr vert="horz" lIns="91440" tIns="45720" rIns="91440" bIns="45720" rtlCol="0" anchor="ctr"/>
          <a:lstStyle>
            <a:lvl1pPr algn="l">
              <a:defRPr sz="5280">
                <a:solidFill>
                  <a:schemeClr val="tx1">
                    <a:tint val="75000"/>
                  </a:schemeClr>
                </a:solidFill>
              </a:defRPr>
            </a:lvl1pPr>
          </a:lstStyle>
          <a:p>
            <a:fld id="{4430794B-AC6B-4BAD-9716-DFFAA138A323}" type="datetimeFigureOut">
              <a:rPr lang="en-GB" smtClean="0"/>
              <a:t>12/04/2024</a:t>
            </a:fld>
            <a:endParaRPr lang="en-GB"/>
          </a:p>
        </p:txBody>
      </p:sp>
      <p:sp>
        <p:nvSpPr>
          <p:cNvPr id="5" name="Footer Placeholder 4"/>
          <p:cNvSpPr>
            <a:spLocks noGrp="1"/>
          </p:cNvSpPr>
          <p:nvPr>
            <p:ph type="ftr" sz="quarter" idx="3"/>
          </p:nvPr>
        </p:nvSpPr>
        <p:spPr>
          <a:xfrm>
            <a:off x="13327380" y="30510487"/>
            <a:ext cx="13578840" cy="1752600"/>
          </a:xfrm>
          <a:prstGeom prst="rect">
            <a:avLst/>
          </a:prstGeom>
        </p:spPr>
        <p:txBody>
          <a:bodyPr vert="horz" lIns="91440" tIns="45720" rIns="91440" bIns="45720" rtlCol="0" anchor="ctr"/>
          <a:lstStyle>
            <a:lvl1pPr algn="ctr">
              <a:defRPr sz="528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28414980" y="30510487"/>
            <a:ext cx="9052560" cy="1752600"/>
          </a:xfrm>
          <a:prstGeom prst="rect">
            <a:avLst/>
          </a:prstGeom>
        </p:spPr>
        <p:txBody>
          <a:bodyPr vert="horz" lIns="91440" tIns="45720" rIns="91440" bIns="45720" rtlCol="0" anchor="ctr"/>
          <a:lstStyle>
            <a:lvl1pPr algn="r">
              <a:defRPr sz="5280">
                <a:solidFill>
                  <a:schemeClr val="tx1">
                    <a:tint val="75000"/>
                  </a:schemeClr>
                </a:solidFill>
              </a:defRPr>
            </a:lvl1pPr>
          </a:lstStyle>
          <a:p>
            <a:fld id="{0B11E182-E297-4D21-BA73-7285C8B98908}" type="slidenum">
              <a:rPr lang="en-GB" smtClean="0"/>
              <a:t>‹#›</a:t>
            </a:fld>
            <a:endParaRPr lang="en-GB"/>
          </a:p>
        </p:txBody>
      </p:sp>
    </p:spTree>
    <p:extLst>
      <p:ext uri="{BB962C8B-B14F-4D97-AF65-F5344CB8AC3E}">
        <p14:creationId xmlns:p14="http://schemas.microsoft.com/office/powerpoint/2010/main" val="416982437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4023360" rtl="0" eaLnBrk="1" latinLnBrk="0" hangingPunct="1">
        <a:lnSpc>
          <a:spcPct val="90000"/>
        </a:lnSpc>
        <a:spcBef>
          <a:spcPct val="0"/>
        </a:spcBef>
        <a:buNone/>
        <a:defRPr sz="19360" kern="1200">
          <a:solidFill>
            <a:schemeClr val="tx1"/>
          </a:solidFill>
          <a:latin typeface="+mj-lt"/>
          <a:ea typeface="+mj-ea"/>
          <a:cs typeface="+mj-cs"/>
        </a:defRPr>
      </a:lvl1pPr>
    </p:titleStyle>
    <p:bodyStyle>
      <a:lvl1pPr marL="1005840" indent="-1005840" algn="l" defTabSz="4023360" rtl="0" eaLnBrk="1" latinLnBrk="0" hangingPunct="1">
        <a:lnSpc>
          <a:spcPct val="90000"/>
        </a:lnSpc>
        <a:spcBef>
          <a:spcPts val="4400"/>
        </a:spcBef>
        <a:buFont typeface="Arial" panose="020B0604020202020204" pitchFamily="34" charset="0"/>
        <a:buChar char="•"/>
        <a:defRPr sz="12320" kern="1200">
          <a:solidFill>
            <a:schemeClr val="tx1"/>
          </a:solidFill>
          <a:latin typeface="+mn-lt"/>
          <a:ea typeface="+mn-ea"/>
          <a:cs typeface="+mn-cs"/>
        </a:defRPr>
      </a:lvl1pPr>
      <a:lvl2pPr marL="3017520" indent="-1005840" algn="l" defTabSz="4023360" rtl="0" eaLnBrk="1" latinLnBrk="0" hangingPunct="1">
        <a:lnSpc>
          <a:spcPct val="90000"/>
        </a:lnSpc>
        <a:spcBef>
          <a:spcPts val="2200"/>
        </a:spcBef>
        <a:buFont typeface="Arial" panose="020B0604020202020204" pitchFamily="34" charset="0"/>
        <a:buChar char="•"/>
        <a:defRPr sz="10560" kern="1200">
          <a:solidFill>
            <a:schemeClr val="tx1"/>
          </a:solidFill>
          <a:latin typeface="+mn-lt"/>
          <a:ea typeface="+mn-ea"/>
          <a:cs typeface="+mn-cs"/>
        </a:defRPr>
      </a:lvl2pPr>
      <a:lvl3pPr marL="5029200" indent="-1005840" algn="l" defTabSz="4023360" rtl="0" eaLnBrk="1" latinLnBrk="0" hangingPunct="1">
        <a:lnSpc>
          <a:spcPct val="90000"/>
        </a:lnSpc>
        <a:spcBef>
          <a:spcPts val="2200"/>
        </a:spcBef>
        <a:buFont typeface="Arial" panose="020B0604020202020204" pitchFamily="34" charset="0"/>
        <a:buChar char="•"/>
        <a:defRPr sz="8800" kern="1200">
          <a:solidFill>
            <a:schemeClr val="tx1"/>
          </a:solidFill>
          <a:latin typeface="+mn-lt"/>
          <a:ea typeface="+mn-ea"/>
          <a:cs typeface="+mn-cs"/>
        </a:defRPr>
      </a:lvl3pPr>
      <a:lvl4pPr marL="70408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4pPr>
      <a:lvl5pPr marL="905256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5pPr>
      <a:lvl6pPr marL="1106424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6pPr>
      <a:lvl7pPr marL="1307592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7pPr>
      <a:lvl8pPr marL="1508760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8pPr>
      <a:lvl9pPr marL="170992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9pPr>
    </p:bodyStyle>
    <p:otherStyle>
      <a:defPPr>
        <a:defRPr lang="en-US"/>
      </a:defPPr>
      <a:lvl1pPr marL="0" algn="l" defTabSz="4023360" rtl="0" eaLnBrk="1" latinLnBrk="0" hangingPunct="1">
        <a:defRPr sz="7920" kern="1200">
          <a:solidFill>
            <a:schemeClr val="tx1"/>
          </a:solidFill>
          <a:latin typeface="+mn-lt"/>
          <a:ea typeface="+mn-ea"/>
          <a:cs typeface="+mn-cs"/>
        </a:defRPr>
      </a:lvl1pPr>
      <a:lvl2pPr marL="2011680" algn="l" defTabSz="4023360" rtl="0" eaLnBrk="1" latinLnBrk="0" hangingPunct="1">
        <a:defRPr sz="7920" kern="1200">
          <a:solidFill>
            <a:schemeClr val="tx1"/>
          </a:solidFill>
          <a:latin typeface="+mn-lt"/>
          <a:ea typeface="+mn-ea"/>
          <a:cs typeface="+mn-cs"/>
        </a:defRPr>
      </a:lvl2pPr>
      <a:lvl3pPr marL="4023360" algn="l" defTabSz="4023360" rtl="0" eaLnBrk="1" latinLnBrk="0" hangingPunct="1">
        <a:defRPr sz="7920" kern="1200">
          <a:solidFill>
            <a:schemeClr val="tx1"/>
          </a:solidFill>
          <a:latin typeface="+mn-lt"/>
          <a:ea typeface="+mn-ea"/>
          <a:cs typeface="+mn-cs"/>
        </a:defRPr>
      </a:lvl3pPr>
      <a:lvl4pPr marL="6035040" algn="l" defTabSz="4023360" rtl="0" eaLnBrk="1" latinLnBrk="0" hangingPunct="1">
        <a:defRPr sz="7920" kern="1200">
          <a:solidFill>
            <a:schemeClr val="tx1"/>
          </a:solidFill>
          <a:latin typeface="+mn-lt"/>
          <a:ea typeface="+mn-ea"/>
          <a:cs typeface="+mn-cs"/>
        </a:defRPr>
      </a:lvl4pPr>
      <a:lvl5pPr marL="8046720" algn="l" defTabSz="4023360" rtl="0" eaLnBrk="1" latinLnBrk="0" hangingPunct="1">
        <a:defRPr sz="7920" kern="1200">
          <a:solidFill>
            <a:schemeClr val="tx1"/>
          </a:solidFill>
          <a:latin typeface="+mn-lt"/>
          <a:ea typeface="+mn-ea"/>
          <a:cs typeface="+mn-cs"/>
        </a:defRPr>
      </a:lvl5pPr>
      <a:lvl6pPr marL="10058400" algn="l" defTabSz="4023360" rtl="0" eaLnBrk="1" latinLnBrk="0" hangingPunct="1">
        <a:defRPr sz="7920" kern="1200">
          <a:solidFill>
            <a:schemeClr val="tx1"/>
          </a:solidFill>
          <a:latin typeface="+mn-lt"/>
          <a:ea typeface="+mn-ea"/>
          <a:cs typeface="+mn-cs"/>
        </a:defRPr>
      </a:lvl6pPr>
      <a:lvl7pPr marL="12070080" algn="l" defTabSz="4023360" rtl="0" eaLnBrk="1" latinLnBrk="0" hangingPunct="1">
        <a:defRPr sz="7920" kern="1200">
          <a:solidFill>
            <a:schemeClr val="tx1"/>
          </a:solidFill>
          <a:latin typeface="+mn-lt"/>
          <a:ea typeface="+mn-ea"/>
          <a:cs typeface="+mn-cs"/>
        </a:defRPr>
      </a:lvl7pPr>
      <a:lvl8pPr marL="14081760" algn="l" defTabSz="4023360" rtl="0" eaLnBrk="1" latinLnBrk="0" hangingPunct="1">
        <a:defRPr sz="7920" kern="1200">
          <a:solidFill>
            <a:schemeClr val="tx1"/>
          </a:solidFill>
          <a:latin typeface="+mn-lt"/>
          <a:ea typeface="+mn-ea"/>
          <a:cs typeface="+mn-cs"/>
        </a:defRPr>
      </a:lvl8pPr>
      <a:lvl9pPr marL="16093440" algn="l" defTabSz="4023360" rtl="0" eaLnBrk="1" latinLnBrk="0" hangingPunct="1">
        <a:defRPr sz="7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oleObject" Target="../embeddings/oleObject1.bin"/><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emf"/><Relationship Id="rId9"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12787" y="2899966"/>
            <a:ext cx="28998570" cy="1015663"/>
          </a:xfrm>
          <a:prstGeom prst="rect">
            <a:avLst/>
          </a:prstGeom>
          <a:noFill/>
        </p:spPr>
        <p:txBody>
          <a:bodyPr wrap="square" rtlCol="0">
            <a:spAutoFit/>
          </a:bodyPr>
          <a:lstStyle/>
          <a:p>
            <a:pPr algn="ctr">
              <a:lnSpc>
                <a:spcPct val="100000"/>
              </a:lnSpc>
            </a:pPr>
            <a:r>
              <a:rPr lang="en-US" sz="6000" b="1" dirty="0">
                <a:solidFill>
                  <a:srgbClr val="7C002E"/>
                </a:solidFill>
              </a:rPr>
              <a:t>Wood Smoke Exposure Analysis using Silicon Wristbands as Passive Samplers</a:t>
            </a:r>
            <a:endParaRPr lang="en-GB" sz="6000" b="1" dirty="0">
              <a:solidFill>
                <a:srgbClr val="7C002E"/>
              </a:solidFill>
            </a:endParaRPr>
          </a:p>
        </p:txBody>
      </p:sp>
      <p:sp>
        <p:nvSpPr>
          <p:cNvPr id="5" name="TextBox 4"/>
          <p:cNvSpPr txBox="1"/>
          <p:nvPr/>
        </p:nvSpPr>
        <p:spPr>
          <a:xfrm>
            <a:off x="14535961" y="3832746"/>
            <a:ext cx="20208026" cy="1384995"/>
          </a:xfrm>
          <a:prstGeom prst="rect">
            <a:avLst/>
          </a:prstGeom>
          <a:noFill/>
        </p:spPr>
        <p:txBody>
          <a:bodyPr wrap="square" rtlCol="0">
            <a:spAutoFit/>
          </a:bodyPr>
          <a:lstStyle/>
          <a:p>
            <a:pPr algn="ctr" defTabSz="3580298" fontAlgn="base">
              <a:spcBef>
                <a:spcPct val="0"/>
              </a:spcBef>
              <a:spcAft>
                <a:spcPct val="0"/>
              </a:spcAft>
            </a:pPr>
            <a:r>
              <a:rPr lang="en-US" sz="4400" dirty="0">
                <a:solidFill>
                  <a:schemeClr val="tx1">
                    <a:lumMod val="75000"/>
                    <a:lumOff val="25000"/>
                  </a:schemeClr>
                </a:solidFill>
                <a:latin typeface="Yu Gothic" panose="020B0400000000000000" pitchFamily="34" charset="-128"/>
                <a:ea typeface="Yu Gothic" panose="020B0400000000000000" pitchFamily="34" charset="-128"/>
              </a:rPr>
              <a:t>Maysen Mindt and Christopher P. Palmer</a:t>
            </a:r>
            <a:r>
              <a:rPr lang="en-US" sz="4000" dirty="0">
                <a:solidFill>
                  <a:schemeClr val="tx1">
                    <a:lumMod val="75000"/>
                    <a:lumOff val="25000"/>
                  </a:schemeClr>
                </a:solidFill>
                <a:latin typeface="Yu Gothic" panose="020B0400000000000000" pitchFamily="34" charset="-128"/>
                <a:ea typeface="Yu Gothic" panose="020B0400000000000000" pitchFamily="34" charset="-128"/>
              </a:rPr>
              <a:t>* </a:t>
            </a:r>
          </a:p>
          <a:p>
            <a:pPr defTabSz="6699341" fontAlgn="base">
              <a:spcBef>
                <a:spcPct val="0"/>
              </a:spcBef>
              <a:spcAft>
                <a:spcPct val="0"/>
              </a:spcAft>
              <a:defRPr/>
            </a:pPr>
            <a:r>
              <a:rPr lang="en-US" sz="4000" i="1" dirty="0">
                <a:solidFill>
                  <a:schemeClr val="tx1">
                    <a:lumMod val="75000"/>
                    <a:lumOff val="25000"/>
                  </a:schemeClr>
                </a:solidFill>
                <a:cs typeface="Arial" charset="0"/>
                <a:sym typeface="Wingdings" charset="0"/>
              </a:rPr>
              <a:t>Department of Chemistry &amp; Biochemistry  University of Montana, Missoula, MT, USA, 59812 </a:t>
            </a:r>
          </a:p>
        </p:txBody>
      </p:sp>
      <p:graphicFrame>
        <p:nvGraphicFramePr>
          <p:cNvPr id="279" name="Object 278">
            <a:extLst>
              <a:ext uri="{FF2B5EF4-FFF2-40B4-BE49-F238E27FC236}">
                <a16:creationId xmlns:a16="http://schemas.microsoft.com/office/drawing/2014/main" id="{A1C65994-8A14-4231-A018-FC58C25E9684}"/>
              </a:ext>
            </a:extLst>
          </p:cNvPr>
          <p:cNvGraphicFramePr>
            <a:graphicFrameLocks noChangeAspect="1"/>
          </p:cNvGraphicFramePr>
          <p:nvPr>
            <p:extLst>
              <p:ext uri="{D42A27DB-BD31-4B8C-83A1-F6EECF244321}">
                <p14:modId xmlns:p14="http://schemas.microsoft.com/office/powerpoint/2010/main" val="4150631962"/>
              </p:ext>
            </p:extLst>
          </p:nvPr>
        </p:nvGraphicFramePr>
        <p:xfrm>
          <a:off x="28543944" y="13479054"/>
          <a:ext cx="106874" cy="103189"/>
        </p:xfrm>
        <a:graphic>
          <a:graphicData uri="http://schemas.openxmlformats.org/presentationml/2006/ole">
            <mc:AlternateContent xmlns:mc="http://schemas.openxmlformats.org/markup-compatibility/2006">
              <mc:Choice xmlns:v="urn:schemas-microsoft-com:vml" Requires="v">
                <p:oleObj name="CS ChemDraw Drawing" r:id="rId3" imgW="45375" imgH="44117" progId="ChemDraw.Document.6.0">
                  <p:embed/>
                </p:oleObj>
              </mc:Choice>
              <mc:Fallback>
                <p:oleObj name="CS ChemDraw Drawing" r:id="rId3" imgW="45375" imgH="44117" progId="ChemDraw.Document.6.0">
                  <p:embed/>
                  <p:pic>
                    <p:nvPicPr>
                      <p:cNvPr id="279" name="Object 278">
                        <a:extLst>
                          <a:ext uri="{FF2B5EF4-FFF2-40B4-BE49-F238E27FC236}">
                            <a16:creationId xmlns:a16="http://schemas.microsoft.com/office/drawing/2014/main" id="{A1C65994-8A14-4231-A018-FC58C25E9684}"/>
                          </a:ext>
                        </a:extLst>
                      </p:cNvPr>
                      <p:cNvPicPr/>
                      <p:nvPr/>
                    </p:nvPicPr>
                    <p:blipFill>
                      <a:blip r:embed="rId4"/>
                      <a:stretch>
                        <a:fillRect/>
                      </a:stretch>
                    </p:blipFill>
                    <p:spPr>
                      <a:xfrm>
                        <a:off x="28543944" y="13479054"/>
                        <a:ext cx="106874" cy="103189"/>
                      </a:xfrm>
                      <a:prstGeom prst="rect">
                        <a:avLst/>
                      </a:prstGeom>
                    </p:spPr>
                  </p:pic>
                </p:oleObj>
              </mc:Fallback>
            </mc:AlternateContent>
          </a:graphicData>
        </a:graphic>
      </p:graphicFrame>
      <p:sp>
        <p:nvSpPr>
          <p:cNvPr id="15" name="Rectangle 14">
            <a:extLst>
              <a:ext uri="{FF2B5EF4-FFF2-40B4-BE49-F238E27FC236}">
                <a16:creationId xmlns:a16="http://schemas.microsoft.com/office/drawing/2014/main" id="{E23ACF42-6B60-1F42-9B1D-EF0394BFC1AE}"/>
              </a:ext>
            </a:extLst>
          </p:cNvPr>
          <p:cNvSpPr/>
          <p:nvPr/>
        </p:nvSpPr>
        <p:spPr>
          <a:xfrm>
            <a:off x="28803600" y="17939214"/>
            <a:ext cx="438912" cy="1953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extBox 72">
            <a:extLst>
              <a:ext uri="{FF2B5EF4-FFF2-40B4-BE49-F238E27FC236}">
                <a16:creationId xmlns:a16="http://schemas.microsoft.com/office/drawing/2014/main" id="{5C29DB84-ED3A-D44E-AB6B-4B5E561FA9B3}"/>
              </a:ext>
            </a:extLst>
          </p:cNvPr>
          <p:cNvSpPr txBox="1">
            <a:spLocks noChangeArrowheads="1"/>
          </p:cNvSpPr>
          <p:nvPr/>
        </p:nvSpPr>
        <p:spPr bwMode="auto">
          <a:xfrm>
            <a:off x="7759651" y="23149416"/>
            <a:ext cx="5997174" cy="501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9761" tIns="34880" rIns="69761" bIns="34880">
            <a:spAutoFit/>
          </a:bodyPr>
          <a:lstStyle>
            <a:lvl1pPr eaLnBrk="0" hangingPunct="0">
              <a:defRPr sz="9100">
                <a:solidFill>
                  <a:schemeClr val="tx1"/>
                </a:solidFill>
                <a:latin typeface="Calibri" charset="0"/>
                <a:ea typeface="MS PGothic" charset="0"/>
                <a:cs typeface="MS PGothic" charset="0"/>
              </a:defRPr>
            </a:lvl1pPr>
            <a:lvl2pPr marL="742950" indent="-285750" eaLnBrk="0" hangingPunct="0">
              <a:defRPr sz="9100">
                <a:solidFill>
                  <a:schemeClr val="tx1"/>
                </a:solidFill>
                <a:latin typeface="Calibri" charset="0"/>
                <a:ea typeface="MS PGothic" charset="0"/>
                <a:cs typeface="MS PGothic" charset="0"/>
              </a:defRPr>
            </a:lvl2pPr>
            <a:lvl3pPr marL="1143000" indent="-228600" eaLnBrk="0" hangingPunct="0">
              <a:defRPr sz="9100">
                <a:solidFill>
                  <a:schemeClr val="tx1"/>
                </a:solidFill>
                <a:latin typeface="Calibri" charset="0"/>
                <a:ea typeface="MS PGothic" charset="0"/>
                <a:cs typeface="MS PGothic" charset="0"/>
              </a:defRPr>
            </a:lvl3pPr>
            <a:lvl4pPr marL="1600200" indent="-228600" eaLnBrk="0" hangingPunct="0">
              <a:defRPr sz="9100">
                <a:solidFill>
                  <a:schemeClr val="tx1"/>
                </a:solidFill>
                <a:latin typeface="Calibri" charset="0"/>
                <a:ea typeface="MS PGothic" charset="0"/>
                <a:cs typeface="MS PGothic" charset="0"/>
              </a:defRPr>
            </a:lvl4pPr>
            <a:lvl5pPr marL="2057400" indent="-228600" eaLnBrk="0" hangingPunct="0">
              <a:defRPr sz="9100">
                <a:solidFill>
                  <a:schemeClr val="tx1"/>
                </a:solidFill>
                <a:latin typeface="Calibri" charset="0"/>
                <a:ea typeface="MS PGothic" charset="0"/>
                <a:cs typeface="MS PGothic" charset="0"/>
              </a:defRPr>
            </a:lvl5pPr>
            <a:lvl6pPr marL="2514600" indent="-228600" defTabSz="4597400" eaLnBrk="0" fontAlgn="base" hangingPunct="0">
              <a:spcBef>
                <a:spcPct val="0"/>
              </a:spcBef>
              <a:spcAft>
                <a:spcPct val="0"/>
              </a:spcAft>
              <a:defRPr sz="9100">
                <a:solidFill>
                  <a:schemeClr val="tx1"/>
                </a:solidFill>
                <a:latin typeface="Calibri" charset="0"/>
                <a:ea typeface="MS PGothic" charset="0"/>
                <a:cs typeface="MS PGothic" charset="0"/>
              </a:defRPr>
            </a:lvl6pPr>
            <a:lvl7pPr marL="2971800" indent="-228600" defTabSz="4597400" eaLnBrk="0" fontAlgn="base" hangingPunct="0">
              <a:spcBef>
                <a:spcPct val="0"/>
              </a:spcBef>
              <a:spcAft>
                <a:spcPct val="0"/>
              </a:spcAft>
              <a:defRPr sz="9100">
                <a:solidFill>
                  <a:schemeClr val="tx1"/>
                </a:solidFill>
                <a:latin typeface="Calibri" charset="0"/>
                <a:ea typeface="MS PGothic" charset="0"/>
                <a:cs typeface="MS PGothic" charset="0"/>
              </a:defRPr>
            </a:lvl7pPr>
            <a:lvl8pPr marL="3429000" indent="-228600" defTabSz="4597400" eaLnBrk="0" fontAlgn="base" hangingPunct="0">
              <a:spcBef>
                <a:spcPct val="0"/>
              </a:spcBef>
              <a:spcAft>
                <a:spcPct val="0"/>
              </a:spcAft>
              <a:defRPr sz="9100">
                <a:solidFill>
                  <a:schemeClr val="tx1"/>
                </a:solidFill>
                <a:latin typeface="Calibri" charset="0"/>
                <a:ea typeface="MS PGothic" charset="0"/>
                <a:cs typeface="MS PGothic" charset="0"/>
              </a:defRPr>
            </a:lvl8pPr>
            <a:lvl9pPr marL="3886200" indent="-228600" defTabSz="4597400" eaLnBrk="0" fontAlgn="base" hangingPunct="0">
              <a:spcBef>
                <a:spcPct val="0"/>
              </a:spcBef>
              <a:spcAft>
                <a:spcPct val="0"/>
              </a:spcAft>
              <a:defRPr sz="9100">
                <a:solidFill>
                  <a:schemeClr val="tx1"/>
                </a:solidFill>
                <a:latin typeface="Calibri" charset="0"/>
                <a:ea typeface="MS PGothic" charset="0"/>
                <a:cs typeface="MS PGothic" charset="0"/>
              </a:defRPr>
            </a:lvl9pPr>
          </a:lstStyle>
          <a:p>
            <a:pPr algn="r"/>
            <a:r>
              <a:rPr lang="en-US" sz="2800" dirty="0">
                <a:latin typeface="Yu Gothic" panose="020B0400000000000000" pitchFamily="34" charset="-128"/>
                <a:ea typeface="Yu Gothic" panose="020B0400000000000000" pitchFamily="34" charset="-128"/>
              </a:rPr>
              <a:t>.</a:t>
            </a:r>
          </a:p>
        </p:txBody>
      </p:sp>
      <p:sp>
        <p:nvSpPr>
          <p:cNvPr id="173" name="TextBox 172"/>
          <p:cNvSpPr txBox="1"/>
          <p:nvPr/>
        </p:nvSpPr>
        <p:spPr>
          <a:xfrm>
            <a:off x="1140435" y="6016117"/>
            <a:ext cx="11155680" cy="954107"/>
          </a:xfrm>
          <a:prstGeom prst="rect">
            <a:avLst/>
          </a:prstGeom>
          <a:solidFill>
            <a:srgbClr val="7C002E"/>
          </a:solidFill>
        </p:spPr>
        <p:txBody>
          <a:bodyPr wrap="none" rtlCol="0">
            <a:spAutoFit/>
          </a:bodyPr>
          <a:lstStyle/>
          <a:p>
            <a:pPr algn="ctr"/>
            <a:r>
              <a:rPr lang="en-GB" sz="5600" b="1" dirty="0">
                <a:solidFill>
                  <a:schemeClr val="bg1"/>
                </a:solidFill>
                <a:latin typeface="Yu Gothic" panose="020B0400000000000000" pitchFamily="34" charset="-128"/>
                <a:ea typeface="Yu Gothic" panose="020B0400000000000000" pitchFamily="34" charset="-128"/>
              </a:rPr>
              <a:t>Introduction</a:t>
            </a:r>
          </a:p>
        </p:txBody>
      </p:sp>
      <p:cxnSp>
        <p:nvCxnSpPr>
          <p:cNvPr id="257" name="Straight Connector 256">
            <a:extLst>
              <a:ext uri="{FF2B5EF4-FFF2-40B4-BE49-F238E27FC236}">
                <a16:creationId xmlns:a16="http://schemas.microsoft.com/office/drawing/2014/main" id="{3935C6DD-DA4A-4110-9172-E9570A27D9E2}"/>
              </a:ext>
            </a:extLst>
          </p:cNvPr>
          <p:cNvCxnSpPr>
            <a:cxnSpLocks/>
          </p:cNvCxnSpPr>
          <p:nvPr/>
        </p:nvCxnSpPr>
        <p:spPr>
          <a:xfrm>
            <a:off x="12999720" y="5332953"/>
            <a:ext cx="0" cy="25603200"/>
          </a:xfrm>
          <a:prstGeom prst="line">
            <a:avLst/>
          </a:prstGeom>
          <a:ln w="25400">
            <a:solidFill>
              <a:srgbClr val="7C002E"/>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251A3345-61E7-3C41-BC48-108F75A3285A}"/>
              </a:ext>
            </a:extLst>
          </p:cNvPr>
          <p:cNvCxnSpPr>
            <a:cxnSpLocks/>
          </p:cNvCxnSpPr>
          <p:nvPr/>
        </p:nvCxnSpPr>
        <p:spPr>
          <a:xfrm>
            <a:off x="26774805" y="5553207"/>
            <a:ext cx="1" cy="25603200"/>
          </a:xfrm>
          <a:prstGeom prst="line">
            <a:avLst/>
          </a:prstGeom>
          <a:ln w="25400">
            <a:solidFill>
              <a:srgbClr val="7C002E"/>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2898E281-A094-FB44-AEFD-603425A139B8}"/>
              </a:ext>
            </a:extLst>
          </p:cNvPr>
          <p:cNvSpPr txBox="1"/>
          <p:nvPr/>
        </p:nvSpPr>
        <p:spPr>
          <a:xfrm>
            <a:off x="14309423" y="5977395"/>
            <a:ext cx="11155680" cy="949812"/>
          </a:xfrm>
          <a:prstGeom prst="rect">
            <a:avLst/>
          </a:prstGeom>
          <a:solidFill>
            <a:srgbClr val="7C002E"/>
          </a:solidFill>
        </p:spPr>
        <p:txBody>
          <a:bodyPr wrap="square" rtlCol="0">
            <a:spAutoFit/>
          </a:bodyPr>
          <a:lstStyle/>
          <a:p>
            <a:pPr algn="ctr"/>
            <a:r>
              <a:rPr lang="en-GB" sz="5600" b="1" dirty="0">
                <a:solidFill>
                  <a:schemeClr val="bg1"/>
                </a:solidFill>
                <a:latin typeface="Yu Gothic" panose="020B0400000000000000" pitchFamily="34" charset="-128"/>
                <a:ea typeface="Yu Gothic" panose="020B0400000000000000" pitchFamily="34" charset="-128"/>
              </a:rPr>
              <a:t>Results and Discussion</a:t>
            </a:r>
          </a:p>
        </p:txBody>
      </p:sp>
      <p:sp>
        <p:nvSpPr>
          <p:cNvPr id="211" name="TextBox 210">
            <a:extLst>
              <a:ext uri="{FF2B5EF4-FFF2-40B4-BE49-F238E27FC236}">
                <a16:creationId xmlns:a16="http://schemas.microsoft.com/office/drawing/2014/main" id="{6AC163BF-875C-9849-85F1-D615E07CABEC}"/>
              </a:ext>
            </a:extLst>
          </p:cNvPr>
          <p:cNvSpPr txBox="1"/>
          <p:nvPr/>
        </p:nvSpPr>
        <p:spPr>
          <a:xfrm>
            <a:off x="27827842" y="13907065"/>
            <a:ext cx="11155680" cy="949812"/>
          </a:xfrm>
          <a:prstGeom prst="rect">
            <a:avLst/>
          </a:prstGeom>
          <a:solidFill>
            <a:srgbClr val="7C002E"/>
          </a:solidFill>
        </p:spPr>
        <p:txBody>
          <a:bodyPr wrap="square" rtlCol="0">
            <a:spAutoFit/>
          </a:bodyPr>
          <a:lstStyle/>
          <a:p>
            <a:pPr algn="ctr"/>
            <a:r>
              <a:rPr lang="en-GB" sz="5572" b="1" dirty="0">
                <a:solidFill>
                  <a:schemeClr val="bg1"/>
                </a:solidFill>
                <a:latin typeface="Yu Gothic" panose="020B0400000000000000" pitchFamily="34" charset="-128"/>
                <a:ea typeface="Yu Gothic" panose="020B0400000000000000" pitchFamily="34" charset="-128"/>
              </a:rPr>
              <a:t>Conclusions</a:t>
            </a:r>
          </a:p>
        </p:txBody>
      </p:sp>
      <p:pic>
        <p:nvPicPr>
          <p:cNvPr id="3" name="Picture 609">
            <a:extLst>
              <a:ext uri="{FF2B5EF4-FFF2-40B4-BE49-F238E27FC236}">
                <a16:creationId xmlns:a16="http://schemas.microsoft.com/office/drawing/2014/main" id="{F23EA793-1FE7-07BB-6521-8A04E0EFDDA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095222" y="838200"/>
            <a:ext cx="8173369" cy="383126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9887DDD-D656-2E74-67ED-F358F779D845}"/>
              </a:ext>
            </a:extLst>
          </p:cNvPr>
          <p:cNvSpPr txBox="1"/>
          <p:nvPr/>
        </p:nvSpPr>
        <p:spPr>
          <a:xfrm>
            <a:off x="1576024" y="7509714"/>
            <a:ext cx="10604778" cy="6555641"/>
          </a:xfrm>
          <a:prstGeom prst="rect">
            <a:avLst/>
          </a:prstGeom>
          <a:noFill/>
        </p:spPr>
        <p:txBody>
          <a:bodyPr wrap="square" rtlCol="0">
            <a:spAutoFit/>
          </a:bodyPr>
          <a:lstStyle/>
          <a:p>
            <a:pPr algn="just"/>
            <a:r>
              <a:rPr lang="en-US" sz="2800" dirty="0"/>
              <a:t>	</a:t>
            </a:r>
            <a:r>
              <a:rPr lang="en-US" sz="2800" kern="100" dirty="0">
                <a:effectLst/>
                <a:ea typeface="Aptos" panose="020B0004020202020204" pitchFamily="34" charset="0"/>
                <a:cs typeface="Times New Roman" panose="02020603050405020304" pitchFamily="18" charset="0"/>
              </a:rPr>
              <a:t>Woodsmoke exposure is a public health concern and prolonged exposure can result in serious adverse health effects.  </a:t>
            </a:r>
            <a:r>
              <a:rPr lang="en-US" sz="2800" dirty="0"/>
              <a:t>Wood smoke contains both particulate matter and volatile organic compounds such as benzene (a known carcinogen), toluene, ethylbenzene, and xylene (BTEX). There is thus a need to quantify incidental or occupational exposure to wood smoke in order to manage exposure and to facilitate studies of the effects of exposure.  </a:t>
            </a:r>
          </a:p>
          <a:p>
            <a:pPr algn="just"/>
            <a:r>
              <a:rPr lang="en-US" sz="2800" dirty="0"/>
              <a:t>	In the current study, we evaluate the use of silicone wristbands as passive samplers to quantify exposure to volatile organic compounds in wood smoke.  </a:t>
            </a:r>
            <a:r>
              <a:rPr lang="en-US" sz="2800" dirty="0">
                <a:effectLst/>
                <a:ea typeface="Aptos" panose="020B0004020202020204" pitchFamily="34" charset="0"/>
                <a:cs typeface="Times New Roman" panose="02020603050405020304" pitchFamily="18" charset="0"/>
              </a:rPr>
              <a:t>The purpose of this experiment is to evaluate headspace gas chromatography analysis of exposed </a:t>
            </a:r>
            <a:r>
              <a:rPr lang="en-US" sz="2800" dirty="0">
                <a:ea typeface="Aptos" panose="020B0004020202020204" pitchFamily="34" charset="0"/>
                <a:cs typeface="Times New Roman" panose="02020603050405020304" pitchFamily="18" charset="0"/>
              </a:rPr>
              <a:t>wristbands as a method </a:t>
            </a:r>
            <a:r>
              <a:rPr lang="en-US" sz="2800" dirty="0">
                <a:effectLst/>
                <a:ea typeface="Aptos" panose="020B0004020202020204" pitchFamily="34" charset="0"/>
                <a:cs typeface="Times New Roman" panose="02020603050405020304" pitchFamily="18" charset="0"/>
              </a:rPr>
              <a:t>to quantify exposure to volatile organic compounds.  Headspace analysis is a techni</a:t>
            </a:r>
            <a:r>
              <a:rPr lang="en-US" sz="2800" dirty="0">
                <a:ea typeface="Aptos" panose="020B0004020202020204" pitchFamily="34" charset="0"/>
                <a:cs typeface="Times New Roman" panose="02020603050405020304" pitchFamily="18" charset="0"/>
              </a:rPr>
              <a:t>que for sampling and examining the volatiles in a solid or liquid sample. It is an analysis of the components present in the gas phase above the sample in a vial.</a:t>
            </a:r>
          </a:p>
        </p:txBody>
      </p:sp>
      <p:sp>
        <p:nvSpPr>
          <p:cNvPr id="7" name="TextBox 6">
            <a:extLst>
              <a:ext uri="{FF2B5EF4-FFF2-40B4-BE49-F238E27FC236}">
                <a16:creationId xmlns:a16="http://schemas.microsoft.com/office/drawing/2014/main" id="{D6AF8050-8EC0-08A9-F63F-0E7C82B0124D}"/>
              </a:ext>
            </a:extLst>
          </p:cNvPr>
          <p:cNvSpPr txBox="1"/>
          <p:nvPr/>
        </p:nvSpPr>
        <p:spPr>
          <a:xfrm>
            <a:off x="1140435" y="15229730"/>
            <a:ext cx="11155680" cy="954107"/>
          </a:xfrm>
          <a:prstGeom prst="rect">
            <a:avLst/>
          </a:prstGeom>
          <a:solidFill>
            <a:srgbClr val="7C002E"/>
          </a:solidFill>
        </p:spPr>
        <p:txBody>
          <a:bodyPr wrap="square" rtlCol="0">
            <a:spAutoFit/>
          </a:bodyPr>
          <a:lstStyle/>
          <a:p>
            <a:pPr algn="ctr"/>
            <a:r>
              <a:rPr lang="en-GB" sz="5600" b="1" dirty="0">
                <a:solidFill>
                  <a:schemeClr val="bg1"/>
                </a:solidFill>
                <a:latin typeface="Yu Gothic" panose="020B0400000000000000" pitchFamily="34" charset="-128"/>
                <a:ea typeface="Yu Gothic" panose="020B0400000000000000" pitchFamily="34" charset="-128"/>
              </a:rPr>
              <a:t>Methods</a:t>
            </a:r>
          </a:p>
        </p:txBody>
      </p:sp>
      <p:sp>
        <p:nvSpPr>
          <p:cNvPr id="8" name="TextBox 7">
            <a:extLst>
              <a:ext uri="{FF2B5EF4-FFF2-40B4-BE49-F238E27FC236}">
                <a16:creationId xmlns:a16="http://schemas.microsoft.com/office/drawing/2014/main" id="{CCC5567B-BD87-C274-661E-B73E4D207561}"/>
              </a:ext>
            </a:extLst>
          </p:cNvPr>
          <p:cNvSpPr txBox="1"/>
          <p:nvPr/>
        </p:nvSpPr>
        <p:spPr>
          <a:xfrm>
            <a:off x="1140435" y="16840200"/>
            <a:ext cx="11155671" cy="13449836"/>
          </a:xfrm>
          <a:prstGeom prst="rect">
            <a:avLst/>
          </a:prstGeom>
          <a:noFill/>
        </p:spPr>
        <p:txBody>
          <a:bodyPr wrap="square" rtlCol="0">
            <a:spAutoFit/>
          </a:bodyPr>
          <a:lstStyle/>
          <a:p>
            <a:pPr marL="457200" indent="-457200">
              <a:buClr>
                <a:srgbClr val="7C002E"/>
              </a:buClr>
              <a:buFont typeface="Arial" panose="020B0604020202020204" pitchFamily="34" charset="0"/>
              <a:buChar char="•"/>
            </a:pPr>
            <a:r>
              <a:rPr lang="en-US" sz="2800" dirty="0"/>
              <a:t>Wristbands were cleaned using a vacuum oven overnight while at elevated temperature. </a:t>
            </a:r>
          </a:p>
          <a:p>
            <a:pPr marL="457200" indent="-457200">
              <a:buClr>
                <a:srgbClr val="7C002E"/>
              </a:buClr>
              <a:buFont typeface="Arial" panose="020B0604020202020204" pitchFamily="34" charset="0"/>
              <a:buChar char="•"/>
            </a:pPr>
            <a:r>
              <a:rPr lang="en-US" sz="2800" dirty="0"/>
              <a:t>In the background, prepare stock solution of BTEX (20ppm benzene, 20ppm toluene, 20ppm ethylbenzene, and 20ppm xylene in carbon disulfide)</a:t>
            </a:r>
          </a:p>
          <a:p>
            <a:pPr marL="457200" indent="-457200">
              <a:buClr>
                <a:srgbClr val="7C002E"/>
              </a:buClr>
              <a:buFont typeface="Arial" panose="020B0604020202020204" pitchFamily="34" charset="0"/>
              <a:buChar char="•"/>
            </a:pPr>
            <a:r>
              <a:rPr lang="en-US" sz="2800" dirty="0"/>
              <a:t>Wristbands were exposed in Mary Buford’s woodsmoke lab on campus</a:t>
            </a:r>
          </a:p>
          <a:p>
            <a:pPr marL="1371600" lvl="2" indent="-457200">
              <a:buClr>
                <a:srgbClr val="7C002E"/>
              </a:buClr>
              <a:buFont typeface="Arial" panose="020B0604020202020204" pitchFamily="34" charset="0"/>
              <a:buChar char="•"/>
            </a:pPr>
            <a:r>
              <a:rPr lang="en-US" sz="2800" dirty="0"/>
              <a:t>Day 1 – 5 wristbands exposed for 2 hours at a mean particulate matter concentration of 0.83 mg/m^3</a:t>
            </a:r>
          </a:p>
          <a:p>
            <a:pPr marL="1371600" lvl="2" indent="-457200">
              <a:buClr>
                <a:srgbClr val="7C002E"/>
              </a:buClr>
              <a:buFont typeface="Arial" panose="020B0604020202020204" pitchFamily="34" charset="0"/>
              <a:buChar char="•"/>
            </a:pPr>
            <a:r>
              <a:rPr lang="en-US" sz="2800" dirty="0"/>
              <a:t>Day 2 – 5 wristbands exposed for 2 hours at a mean particulate matter concentration of 1.1 mg/m^3</a:t>
            </a:r>
          </a:p>
          <a:p>
            <a:pPr marL="1371600" lvl="2" indent="-457200">
              <a:buClr>
                <a:srgbClr val="7C002E"/>
              </a:buClr>
              <a:buFont typeface="Arial" panose="020B0604020202020204" pitchFamily="34" charset="0"/>
              <a:buChar char="•"/>
            </a:pPr>
            <a:r>
              <a:rPr lang="en-US" sz="2800" dirty="0"/>
              <a:t>Another group of 5 wristbands were exposed over both days for a total of 4 hours</a:t>
            </a:r>
          </a:p>
          <a:p>
            <a:pPr marL="457200" indent="-457200">
              <a:buClr>
                <a:srgbClr val="7C002E"/>
              </a:buClr>
              <a:buFont typeface="Arial" panose="020B0604020202020204" pitchFamily="34" charset="0"/>
              <a:buChar char="•"/>
            </a:pPr>
            <a:r>
              <a:rPr lang="en-US" sz="2800" dirty="0"/>
              <a:t>Develop method for Headspace/FID instrument</a:t>
            </a:r>
          </a:p>
          <a:p>
            <a:pPr marL="914400" lvl="1" indent="-457200">
              <a:buClr>
                <a:srgbClr val="7C002E"/>
              </a:buClr>
              <a:buFont typeface="Arial" panose="020B0604020202020204" pitchFamily="34" charset="0"/>
              <a:buChar char="•"/>
            </a:pPr>
            <a:r>
              <a:rPr lang="en-US" sz="2800" dirty="0"/>
              <a:t>Headspace Parameters</a:t>
            </a:r>
          </a:p>
          <a:p>
            <a:pPr marL="1371600" lvl="2" indent="-457200">
              <a:buClr>
                <a:srgbClr val="7C002E"/>
              </a:buClr>
              <a:buFont typeface="Arial" panose="020B0604020202020204" pitchFamily="34" charset="0"/>
              <a:buChar char="•"/>
            </a:pPr>
            <a:r>
              <a:rPr lang="en-US" sz="2800" dirty="0"/>
              <a:t>Oven and Loop Temperature set at 120</a:t>
            </a:r>
            <a:r>
              <a:rPr lang="en-US" sz="2800" dirty="0">
                <a:cs typeface="Times New Roman" panose="02020603050405020304" pitchFamily="18" charset="0"/>
              </a:rPr>
              <a:t>ºC</a:t>
            </a:r>
            <a:endParaRPr lang="en-US" sz="2800" dirty="0"/>
          </a:p>
          <a:p>
            <a:pPr marL="1371600" lvl="2" indent="-457200">
              <a:buClr>
                <a:srgbClr val="7C002E"/>
              </a:buClr>
              <a:buFont typeface="Arial" panose="020B0604020202020204" pitchFamily="34" charset="0"/>
              <a:buChar char="•"/>
            </a:pPr>
            <a:r>
              <a:rPr lang="en-US" sz="2800" dirty="0"/>
              <a:t>Transfer Line Temperature set at 135</a:t>
            </a:r>
            <a:r>
              <a:rPr lang="en-US" sz="2800" dirty="0">
                <a:cs typeface="Times New Roman" panose="02020603050405020304" pitchFamily="18" charset="0"/>
              </a:rPr>
              <a:t>ºC</a:t>
            </a:r>
            <a:endParaRPr lang="en-US" sz="2800" dirty="0"/>
          </a:p>
          <a:p>
            <a:pPr marL="1371600" lvl="2" indent="-457200">
              <a:buClr>
                <a:srgbClr val="7C002E"/>
              </a:buClr>
              <a:buFont typeface="Arial" panose="020B0604020202020204" pitchFamily="34" charset="0"/>
              <a:buChar char="•"/>
            </a:pPr>
            <a:r>
              <a:rPr lang="en-US" sz="2800" dirty="0"/>
              <a:t>Set to single extraction mode </a:t>
            </a:r>
          </a:p>
          <a:p>
            <a:pPr marL="914400" lvl="1" indent="-457200">
              <a:buClr>
                <a:srgbClr val="7C002E"/>
              </a:buClr>
              <a:buFont typeface="Arial" panose="020B0604020202020204" pitchFamily="34" charset="0"/>
              <a:buChar char="•"/>
            </a:pPr>
            <a:r>
              <a:rPr lang="en-US" sz="2800" dirty="0"/>
              <a:t>Gas Chromatography - FID Parameters</a:t>
            </a:r>
          </a:p>
          <a:p>
            <a:pPr marL="1371600" lvl="2" indent="-457200">
              <a:buClr>
                <a:srgbClr val="7C002E"/>
              </a:buClr>
              <a:buFont typeface="Arial" panose="020B0604020202020204" pitchFamily="34" charset="0"/>
              <a:buChar char="•"/>
            </a:pPr>
            <a:r>
              <a:rPr lang="en-US" sz="2800" dirty="0"/>
              <a:t>Set injection to </a:t>
            </a:r>
            <a:r>
              <a:rPr lang="en-US" sz="2800" dirty="0" err="1"/>
              <a:t>splitless</a:t>
            </a:r>
            <a:r>
              <a:rPr lang="en-US" sz="2800" dirty="0"/>
              <a:t> mode</a:t>
            </a:r>
          </a:p>
          <a:p>
            <a:pPr marL="1371600" lvl="2" indent="-457200">
              <a:buClr>
                <a:srgbClr val="7C002E"/>
              </a:buClr>
              <a:buFont typeface="Arial" panose="020B0604020202020204" pitchFamily="34" charset="0"/>
              <a:buChar char="•"/>
            </a:pPr>
            <a:r>
              <a:rPr lang="en-US" sz="2800" dirty="0"/>
              <a:t>Set temperature program to begin at 40</a:t>
            </a:r>
            <a:r>
              <a:rPr lang="en-US" sz="2800" dirty="0">
                <a:cs typeface="Times New Roman" panose="02020603050405020304" pitchFamily="18" charset="0"/>
              </a:rPr>
              <a:t>ºC</a:t>
            </a:r>
            <a:r>
              <a:rPr lang="en-US" sz="2800" dirty="0"/>
              <a:t> and hold for 5 minutes to then increase by 10</a:t>
            </a:r>
            <a:r>
              <a:rPr lang="en-US" sz="2800" dirty="0">
                <a:cs typeface="Times New Roman" panose="02020603050405020304" pitchFamily="18" charset="0"/>
              </a:rPr>
              <a:t>ºC/min </a:t>
            </a:r>
            <a:r>
              <a:rPr lang="en-US" sz="2800" dirty="0"/>
              <a:t>until reaching 55</a:t>
            </a:r>
            <a:r>
              <a:rPr lang="en-US" sz="2800" dirty="0">
                <a:cs typeface="Times New Roman" panose="02020603050405020304" pitchFamily="18" charset="0"/>
              </a:rPr>
              <a:t>ºC and holding for an additional 5 minutes then spiking to 125ºC </a:t>
            </a:r>
          </a:p>
          <a:p>
            <a:pPr marL="1371600" lvl="2" indent="-457200">
              <a:buClr>
                <a:srgbClr val="7C002E"/>
              </a:buClr>
              <a:buFont typeface="Arial" panose="020B0604020202020204" pitchFamily="34" charset="0"/>
              <a:buChar char="•"/>
            </a:pPr>
            <a:r>
              <a:rPr lang="en-US" sz="2800" dirty="0">
                <a:cs typeface="Times New Roman" panose="02020603050405020304" pitchFamily="18" charset="0"/>
              </a:rPr>
              <a:t>Set Hydrogen flow to 40mL/min, air flow to 400mL/min, and makeup flow to 15mL/min</a:t>
            </a:r>
          </a:p>
          <a:p>
            <a:pPr marL="914400" lvl="1" indent="-457200">
              <a:buClr>
                <a:srgbClr val="7C002E"/>
              </a:buClr>
              <a:buFont typeface="Arial" panose="020B0604020202020204" pitchFamily="34" charset="0"/>
              <a:buChar char="•"/>
            </a:pPr>
            <a:r>
              <a:rPr lang="en-US" sz="2800" dirty="0">
                <a:cs typeface="Times New Roman" panose="02020603050405020304" pitchFamily="18" charset="0"/>
              </a:rPr>
              <a:t>Total run time is 55.5 minutes for solid sample </a:t>
            </a:r>
            <a:endParaRPr lang="en-US" sz="2800" dirty="0"/>
          </a:p>
          <a:p>
            <a:pPr marL="457200" indent="-457200">
              <a:buClr>
                <a:srgbClr val="7C002E"/>
              </a:buClr>
              <a:buFont typeface="Arial" panose="020B0604020202020204" pitchFamily="34" charset="0"/>
              <a:buChar char="•"/>
            </a:pPr>
            <a:r>
              <a:rPr lang="en-US" sz="2800" dirty="0"/>
              <a:t>Run a variety of spiked samples in water to identify target peaks</a:t>
            </a:r>
          </a:p>
          <a:p>
            <a:pPr marL="457200" indent="-457200">
              <a:buClr>
                <a:srgbClr val="7C002E"/>
              </a:buClr>
              <a:buFont typeface="Arial" panose="020B0604020202020204" pitchFamily="34" charset="0"/>
              <a:buChar char="•"/>
            </a:pPr>
            <a:r>
              <a:rPr lang="en-US" sz="2800" dirty="0"/>
              <a:t>Run additional spiked samples on wristbands to further identify target peaks and evaluate sensitivity</a:t>
            </a:r>
          </a:p>
          <a:p>
            <a:pPr marL="457200" indent="-457200">
              <a:buClr>
                <a:srgbClr val="7C002E"/>
              </a:buClr>
              <a:buFont typeface="Arial" panose="020B0604020202020204" pitchFamily="34" charset="0"/>
              <a:buChar char="•"/>
            </a:pPr>
            <a:r>
              <a:rPr lang="en-US" sz="2800" dirty="0"/>
              <a:t>Run exposed wristbands and collect and analyze data</a:t>
            </a:r>
          </a:p>
          <a:p>
            <a:pPr marL="914400" lvl="1" indent="-457200">
              <a:buClr>
                <a:srgbClr val="7C002E"/>
              </a:buClr>
              <a:buFont typeface="Arial" panose="020B0604020202020204" pitchFamily="34" charset="0"/>
              <a:buChar char="•"/>
            </a:pPr>
            <a:r>
              <a:rPr lang="en-US" sz="2800" dirty="0"/>
              <a:t>Each wristband cut in half and each half analyzed separately.</a:t>
            </a:r>
          </a:p>
          <a:p>
            <a:pPr marL="457200" indent="-457200">
              <a:buClr>
                <a:srgbClr val="7C002E"/>
              </a:buClr>
              <a:buFont typeface="Arial" panose="020B0604020202020204" pitchFamily="34" charset="0"/>
              <a:buChar char="•"/>
            </a:pPr>
            <a:endParaRPr lang="en-US" sz="2800" dirty="0"/>
          </a:p>
        </p:txBody>
      </p:sp>
      <p:grpSp>
        <p:nvGrpSpPr>
          <p:cNvPr id="12" name="Group 11">
            <a:extLst>
              <a:ext uri="{FF2B5EF4-FFF2-40B4-BE49-F238E27FC236}">
                <a16:creationId xmlns:a16="http://schemas.microsoft.com/office/drawing/2014/main" id="{F9E737EF-B1FA-ADA4-841B-479199189086}"/>
              </a:ext>
            </a:extLst>
          </p:cNvPr>
          <p:cNvGrpSpPr/>
          <p:nvPr/>
        </p:nvGrpSpPr>
        <p:grpSpPr>
          <a:xfrm>
            <a:off x="13303583" y="7484574"/>
            <a:ext cx="13167360" cy="4921729"/>
            <a:chOff x="13548622" y="7774441"/>
            <a:chExt cx="13132328" cy="4921729"/>
          </a:xfrm>
        </p:grpSpPr>
        <p:pic>
          <p:nvPicPr>
            <p:cNvPr id="10" name="Picture 9">
              <a:extLst>
                <a:ext uri="{FF2B5EF4-FFF2-40B4-BE49-F238E27FC236}">
                  <a16:creationId xmlns:a16="http://schemas.microsoft.com/office/drawing/2014/main" id="{DF64D4EA-0C8D-A7B9-560C-9FF2DA979DE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548622" y="7774441"/>
              <a:ext cx="13132328" cy="4398509"/>
            </a:xfrm>
            <a:prstGeom prst="rect">
              <a:avLst/>
            </a:prstGeom>
          </p:spPr>
        </p:pic>
        <p:sp>
          <p:nvSpPr>
            <p:cNvPr id="11" name="TextBox 10">
              <a:extLst>
                <a:ext uri="{FF2B5EF4-FFF2-40B4-BE49-F238E27FC236}">
                  <a16:creationId xmlns:a16="http://schemas.microsoft.com/office/drawing/2014/main" id="{1C7E8823-6713-E568-AF45-D0C7FFF295E1}"/>
                </a:ext>
              </a:extLst>
            </p:cNvPr>
            <p:cNvSpPr txBox="1"/>
            <p:nvPr/>
          </p:nvSpPr>
          <p:spPr>
            <a:xfrm>
              <a:off x="13548622" y="12172950"/>
              <a:ext cx="13132328" cy="523220"/>
            </a:xfrm>
            <a:prstGeom prst="rect">
              <a:avLst/>
            </a:prstGeom>
            <a:noFill/>
          </p:spPr>
          <p:txBody>
            <a:bodyPr wrap="square" rtlCol="0">
              <a:spAutoFit/>
            </a:bodyPr>
            <a:lstStyle/>
            <a:p>
              <a:r>
                <a:rPr lang="en-US" sz="2800" dirty="0"/>
                <a:t>Figure 1: Chromatogram of one half of a highly absorptive wristband exposed for 4 hours</a:t>
              </a:r>
            </a:p>
          </p:txBody>
        </p:sp>
      </p:grpSp>
      <p:grpSp>
        <p:nvGrpSpPr>
          <p:cNvPr id="17" name="Group 16">
            <a:extLst>
              <a:ext uri="{FF2B5EF4-FFF2-40B4-BE49-F238E27FC236}">
                <a16:creationId xmlns:a16="http://schemas.microsoft.com/office/drawing/2014/main" id="{E4C0986F-9EC7-2235-491A-89B1C3DD73D0}"/>
              </a:ext>
            </a:extLst>
          </p:cNvPr>
          <p:cNvGrpSpPr/>
          <p:nvPr/>
        </p:nvGrpSpPr>
        <p:grpSpPr>
          <a:xfrm>
            <a:off x="13303583" y="13821825"/>
            <a:ext cx="13167360" cy="7575108"/>
            <a:chOff x="13517619" y="13309821"/>
            <a:chExt cx="13167360" cy="7575108"/>
          </a:xfrm>
        </p:grpSpPr>
        <p:pic>
          <p:nvPicPr>
            <p:cNvPr id="14" name="Picture 13" descr="A screen shot of a graph&#10;&#10;Description automatically generated">
              <a:extLst>
                <a:ext uri="{FF2B5EF4-FFF2-40B4-BE49-F238E27FC236}">
                  <a16:creationId xmlns:a16="http://schemas.microsoft.com/office/drawing/2014/main" id="{84DBFCA6-129C-64F4-1723-861743B9EE8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517619" y="13309821"/>
              <a:ext cx="13167360" cy="7060758"/>
            </a:xfrm>
            <a:prstGeom prst="rect">
              <a:avLst/>
            </a:prstGeom>
          </p:spPr>
        </p:pic>
        <p:sp>
          <p:nvSpPr>
            <p:cNvPr id="16" name="TextBox 15">
              <a:extLst>
                <a:ext uri="{FF2B5EF4-FFF2-40B4-BE49-F238E27FC236}">
                  <a16:creationId xmlns:a16="http://schemas.microsoft.com/office/drawing/2014/main" id="{121DCCC7-24CF-FB19-6271-CA5E83F88F09}"/>
                </a:ext>
              </a:extLst>
            </p:cNvPr>
            <p:cNvSpPr txBox="1"/>
            <p:nvPr/>
          </p:nvSpPr>
          <p:spPr>
            <a:xfrm>
              <a:off x="13548622" y="20361709"/>
              <a:ext cx="12782550" cy="523220"/>
            </a:xfrm>
            <a:prstGeom prst="rect">
              <a:avLst/>
            </a:prstGeom>
            <a:noFill/>
          </p:spPr>
          <p:txBody>
            <a:bodyPr wrap="square" rtlCol="0">
              <a:spAutoFit/>
            </a:bodyPr>
            <a:lstStyle/>
            <a:p>
              <a:r>
                <a:rPr lang="en-US" sz="2800" dirty="0"/>
                <a:t>Figure 2: Chromatograms of 10uL, 20uL, 30uL, and 40uL spikes of BTEX in water</a:t>
              </a:r>
            </a:p>
          </p:txBody>
        </p:sp>
      </p:grpSp>
      <p:graphicFrame>
        <p:nvGraphicFramePr>
          <p:cNvPr id="19" name="Chart 18">
            <a:extLst>
              <a:ext uri="{FF2B5EF4-FFF2-40B4-BE49-F238E27FC236}">
                <a16:creationId xmlns:a16="http://schemas.microsoft.com/office/drawing/2014/main" id="{8C374A15-A8F9-1879-F10B-EC9C2A0FCF94}"/>
              </a:ext>
            </a:extLst>
          </p:cNvPr>
          <p:cNvGraphicFramePr>
            <a:graphicFrameLocks/>
          </p:cNvGraphicFramePr>
          <p:nvPr>
            <p:extLst>
              <p:ext uri="{D42A27DB-BD31-4B8C-83A1-F6EECF244321}">
                <p14:modId xmlns:p14="http://schemas.microsoft.com/office/powerpoint/2010/main" val="525017446"/>
              </p:ext>
            </p:extLst>
          </p:nvPr>
        </p:nvGraphicFramePr>
        <p:xfrm>
          <a:off x="13334586" y="22704208"/>
          <a:ext cx="13167360" cy="6684009"/>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3" name="Chart 12">
            <a:extLst>
              <a:ext uri="{FF2B5EF4-FFF2-40B4-BE49-F238E27FC236}">
                <a16:creationId xmlns:a16="http://schemas.microsoft.com/office/drawing/2014/main" id="{D9ABC709-A50D-606A-C362-E1C89FEBB217}"/>
              </a:ext>
            </a:extLst>
          </p:cNvPr>
          <p:cNvGraphicFramePr>
            <a:graphicFrameLocks/>
          </p:cNvGraphicFramePr>
          <p:nvPr>
            <p:extLst>
              <p:ext uri="{D42A27DB-BD31-4B8C-83A1-F6EECF244321}">
                <p14:modId xmlns:p14="http://schemas.microsoft.com/office/powerpoint/2010/main" val="1109483580"/>
              </p:ext>
            </p:extLst>
          </p:nvPr>
        </p:nvGraphicFramePr>
        <p:xfrm>
          <a:off x="27230665" y="5963872"/>
          <a:ext cx="12471423" cy="6693887"/>
        </p:xfrm>
        <a:graphic>
          <a:graphicData uri="http://schemas.openxmlformats.org/drawingml/2006/chart">
            <c:chart xmlns:c="http://schemas.openxmlformats.org/drawingml/2006/chart" xmlns:r="http://schemas.openxmlformats.org/officeDocument/2006/relationships" r:id="rId9"/>
          </a:graphicData>
        </a:graphic>
      </p:graphicFrame>
      <p:sp>
        <p:nvSpPr>
          <p:cNvPr id="18" name="TextBox 17">
            <a:extLst>
              <a:ext uri="{FF2B5EF4-FFF2-40B4-BE49-F238E27FC236}">
                <a16:creationId xmlns:a16="http://schemas.microsoft.com/office/drawing/2014/main" id="{BC4309A3-620E-6350-3582-9AD0870D6D39}"/>
              </a:ext>
            </a:extLst>
          </p:cNvPr>
          <p:cNvSpPr txBox="1"/>
          <p:nvPr/>
        </p:nvSpPr>
        <p:spPr>
          <a:xfrm>
            <a:off x="27480426" y="15181700"/>
            <a:ext cx="11850512" cy="10864513"/>
          </a:xfrm>
          <a:prstGeom prst="rect">
            <a:avLst/>
          </a:prstGeom>
          <a:noFill/>
        </p:spPr>
        <p:txBody>
          <a:bodyPr wrap="square" rtlCol="0">
            <a:spAutoFit/>
          </a:bodyPr>
          <a:lstStyle/>
          <a:p>
            <a:pPr>
              <a:buClr>
                <a:srgbClr val="7C002E"/>
              </a:buClr>
            </a:pPr>
            <a:endParaRPr lang="en-US" sz="2800" b="0" i="0" u="none" strike="noStrike" dirty="0">
              <a:solidFill>
                <a:srgbClr val="000000"/>
              </a:solidFill>
              <a:effectLst/>
              <a:latin typeface="Aptos Narrow" panose="020B0004020202020204" pitchFamily="34" charset="0"/>
            </a:endParaRPr>
          </a:p>
          <a:p>
            <a:pPr marL="457200" indent="-457200">
              <a:buClr>
                <a:srgbClr val="7C002E"/>
              </a:buClr>
              <a:buFont typeface="Arial" panose="020B0604020202020204" pitchFamily="34" charset="0"/>
              <a:buChar char="•"/>
            </a:pPr>
            <a:r>
              <a:rPr lang="en-US" sz="2800" b="0" i="0" u="none" strike="noStrike" dirty="0">
                <a:solidFill>
                  <a:srgbClr val="000000"/>
                </a:solidFill>
                <a:effectLst/>
                <a:latin typeface="Aptos Narrow" panose="020B0004020202020204" pitchFamily="34" charset="0"/>
              </a:rPr>
              <a:t>Wristbands are not consistently absorbative, might be classified as "highly (pk1 &gt;10,000)", "moderately (1000&lt;pk1&lt;10,000)", or "poorly (pk1&lt;=250)" absorbative.  Highly absorbative wristbands produce very high signals and numerous additional unidentified peaks.</a:t>
            </a:r>
            <a:r>
              <a:rPr lang="en-US" sz="2800" dirty="0"/>
              <a:t> </a:t>
            </a:r>
          </a:p>
          <a:p>
            <a:pPr marL="457200" indent="-457200">
              <a:buClr>
                <a:srgbClr val="7C002E"/>
              </a:buClr>
              <a:buFont typeface="Arial" panose="020B0604020202020204" pitchFamily="34" charset="0"/>
              <a:buChar char="•"/>
            </a:pPr>
            <a:r>
              <a:rPr lang="en-US" sz="2800" b="0" i="0" u="none" strike="noStrike" dirty="0">
                <a:solidFill>
                  <a:srgbClr val="000000"/>
                </a:solidFill>
                <a:effectLst/>
                <a:latin typeface="Aptos Narrow" panose="020B0004020202020204" pitchFamily="34" charset="0"/>
              </a:rPr>
              <a:t>Relative standard deviation w/in a class of wristband is </a:t>
            </a:r>
            <a:r>
              <a:rPr lang="en-US" sz="2800" b="1" i="0" u="none" strike="noStrike" dirty="0">
                <a:solidFill>
                  <a:srgbClr val="000000"/>
                </a:solidFill>
                <a:effectLst/>
                <a:latin typeface="Aptos Narrow" panose="020B0004020202020204" pitchFamily="34" charset="0"/>
              </a:rPr>
              <a:t>typically</a:t>
            </a:r>
            <a:r>
              <a:rPr lang="en-US" sz="2800" b="0" i="0" u="none" strike="noStrike" dirty="0">
                <a:solidFill>
                  <a:srgbClr val="000000"/>
                </a:solidFill>
                <a:effectLst/>
                <a:latin typeface="Aptos Narrow" panose="020B0004020202020204" pitchFamily="34" charset="0"/>
              </a:rPr>
              <a:t> about 2-5%, suggesting that this is the indeterminate error in sample collection, processing and analysis.</a:t>
            </a:r>
            <a:r>
              <a:rPr lang="en-US" sz="2800" dirty="0"/>
              <a:t> </a:t>
            </a:r>
          </a:p>
          <a:p>
            <a:pPr marL="457200" indent="-457200">
              <a:buClr>
                <a:srgbClr val="7C002E"/>
              </a:buClr>
              <a:buFont typeface="Arial" panose="020B0604020202020204" pitchFamily="34" charset="0"/>
              <a:buChar char="•"/>
            </a:pPr>
            <a:r>
              <a:rPr lang="en-US" sz="2800" b="0" i="0" u="none" strike="noStrike" dirty="0">
                <a:solidFill>
                  <a:srgbClr val="000000"/>
                </a:solidFill>
                <a:effectLst/>
                <a:latin typeface="Aptos Narrow" panose="020B0004020202020204" pitchFamily="34" charset="0"/>
              </a:rPr>
              <a:t>Moderately and highly absorptive wristbands give signals well and significantly higher than blank.</a:t>
            </a:r>
            <a:r>
              <a:rPr lang="en-US" sz="2800" dirty="0"/>
              <a:t> </a:t>
            </a:r>
          </a:p>
          <a:p>
            <a:pPr marL="457200" indent="-457200">
              <a:buClr>
                <a:srgbClr val="7C002E"/>
              </a:buClr>
              <a:buFont typeface="Arial" panose="020B0604020202020204" pitchFamily="34" charset="0"/>
              <a:buChar char="•"/>
            </a:pPr>
            <a:r>
              <a:rPr lang="en-US" sz="2800" b="0" i="0" u="none" strike="noStrike" dirty="0">
                <a:solidFill>
                  <a:srgbClr val="000000"/>
                </a:solidFill>
                <a:effectLst/>
                <a:latin typeface="Aptos Narrow" panose="020B0004020202020204" pitchFamily="34" charset="0"/>
              </a:rPr>
              <a:t>Some poorly absorptive wristbands also give signals significantly above blank (just), </a:t>
            </a:r>
            <a:r>
              <a:rPr lang="en-US" sz="2800" dirty="0">
                <a:solidFill>
                  <a:srgbClr val="000000"/>
                </a:solidFill>
                <a:latin typeface="Aptos Narrow" panose="020B0004020202020204" pitchFamily="34" charset="0"/>
              </a:rPr>
              <a:t>but no signal was detected</a:t>
            </a:r>
            <a:r>
              <a:rPr lang="en-US" sz="2800" b="0" i="0" u="none" strike="noStrike" dirty="0">
                <a:solidFill>
                  <a:srgbClr val="000000"/>
                </a:solidFill>
                <a:effectLst/>
                <a:latin typeface="Aptos Narrow" panose="020B0004020202020204" pitchFamily="34" charset="0"/>
              </a:rPr>
              <a:t> for others.</a:t>
            </a:r>
            <a:endParaRPr lang="en-US" sz="2800" dirty="0"/>
          </a:p>
          <a:p>
            <a:pPr marL="457200" indent="-457200">
              <a:buClr>
                <a:srgbClr val="7C002E"/>
              </a:buClr>
              <a:buFont typeface="Arial" panose="020B0604020202020204" pitchFamily="34" charset="0"/>
              <a:buChar char="•"/>
            </a:pPr>
            <a:r>
              <a:rPr lang="en-US" sz="2800" b="0" i="0" u="none" strike="noStrike" dirty="0">
                <a:solidFill>
                  <a:srgbClr val="000000"/>
                </a:solidFill>
                <a:effectLst/>
                <a:latin typeface="Aptos Narrow" panose="020B0004020202020204" pitchFamily="34" charset="0"/>
              </a:rPr>
              <a:t>Because of inconsistent absorbative properties, overall standard deviation is often larger than overall average, rendering it meaningless.</a:t>
            </a:r>
            <a:r>
              <a:rPr lang="en-US" sz="2800" dirty="0"/>
              <a:t> </a:t>
            </a:r>
          </a:p>
          <a:p>
            <a:pPr marL="457200" indent="-457200">
              <a:buClr>
                <a:srgbClr val="7C002E"/>
              </a:buClr>
              <a:buFont typeface="Arial" panose="020B0604020202020204" pitchFamily="34" charset="0"/>
              <a:buChar char="•"/>
            </a:pPr>
            <a:r>
              <a:rPr lang="en-US" sz="2800" b="0" i="0" u="none" strike="noStrike" dirty="0">
                <a:solidFill>
                  <a:srgbClr val="000000"/>
                </a:solidFill>
                <a:effectLst/>
                <a:latin typeface="Aptos Narrow" panose="020B0004020202020204" pitchFamily="34" charset="0"/>
              </a:rPr>
              <a:t>Among highly absorbative wristbands, there is no statistically significant difference in signals, and no correlation between exposure and signal, between different treatments.  This implies that even if we could work out how to make bands consistently absorbative, we would not be able to quantitatively distinguish integrated exposures.</a:t>
            </a:r>
          </a:p>
          <a:p>
            <a:pPr marL="457200" indent="-457200">
              <a:buClr>
                <a:srgbClr val="7C002E"/>
              </a:buClr>
              <a:buFont typeface="Arial" panose="020B0604020202020204" pitchFamily="34" charset="0"/>
              <a:buChar char="•"/>
            </a:pPr>
            <a:endParaRPr lang="en-US" sz="2800" dirty="0">
              <a:solidFill>
                <a:srgbClr val="000000"/>
              </a:solidFill>
              <a:latin typeface="Aptos Narrow" panose="020B0004020202020204" pitchFamily="34" charset="0"/>
            </a:endParaRPr>
          </a:p>
          <a:p>
            <a:pPr marL="457200" indent="-457200">
              <a:buClr>
                <a:srgbClr val="7C002E"/>
              </a:buClr>
              <a:buFont typeface="Arial" panose="020B0604020202020204" pitchFamily="34" charset="0"/>
              <a:buChar char="•"/>
            </a:pPr>
            <a:r>
              <a:rPr lang="en-US" sz="2800" b="1" dirty="0">
                <a:solidFill>
                  <a:srgbClr val="000000"/>
                </a:solidFill>
                <a:latin typeface="Aptos Narrow" panose="020B0004020202020204" pitchFamily="34" charset="0"/>
              </a:rPr>
              <a:t>The overall conclusion of this study is that, although headspace gas chromatography can be used to measure volatile organic species on silicone wristbands, said passive wristband samplers cannot be utilized for quantitative analysis of exposure unless wristbands with more consistent absorbative properties can be identified and utilized.</a:t>
            </a:r>
            <a:endParaRPr lang="en-US" sz="2800" b="1" dirty="0"/>
          </a:p>
        </p:txBody>
      </p:sp>
      <p:sp>
        <p:nvSpPr>
          <p:cNvPr id="9" name="TextBox 8">
            <a:extLst>
              <a:ext uri="{FF2B5EF4-FFF2-40B4-BE49-F238E27FC236}">
                <a16:creationId xmlns:a16="http://schemas.microsoft.com/office/drawing/2014/main" id="{D592A947-D60E-F9AD-CBC0-2648E3BF4522}"/>
              </a:ext>
            </a:extLst>
          </p:cNvPr>
          <p:cNvSpPr txBox="1"/>
          <p:nvPr/>
        </p:nvSpPr>
        <p:spPr>
          <a:xfrm>
            <a:off x="14618631" y="8326013"/>
            <a:ext cx="1572126" cy="1938992"/>
          </a:xfrm>
          <a:prstGeom prst="rect">
            <a:avLst/>
          </a:prstGeom>
          <a:noFill/>
        </p:spPr>
        <p:txBody>
          <a:bodyPr wrap="square" rtlCol="0">
            <a:spAutoFit/>
          </a:bodyPr>
          <a:lstStyle/>
          <a:p>
            <a:r>
              <a:rPr lang="en-US" sz="2000" dirty="0"/>
              <a:t>Unidentified Volatile Organics, quantified together as “peak 1”</a:t>
            </a:r>
          </a:p>
        </p:txBody>
      </p:sp>
      <p:cxnSp>
        <p:nvCxnSpPr>
          <p:cNvPr id="21" name="Straight Arrow Connector 20">
            <a:extLst>
              <a:ext uri="{FF2B5EF4-FFF2-40B4-BE49-F238E27FC236}">
                <a16:creationId xmlns:a16="http://schemas.microsoft.com/office/drawing/2014/main" id="{4E4EA4E9-092F-276B-F6A4-201E62AAE6BE}"/>
              </a:ext>
            </a:extLst>
          </p:cNvPr>
          <p:cNvCxnSpPr/>
          <p:nvPr/>
        </p:nvCxnSpPr>
        <p:spPr>
          <a:xfrm>
            <a:off x="15671994" y="10137282"/>
            <a:ext cx="802105" cy="2406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6EC20B7-F07A-69D6-E0EE-AD7E3F614CFF}"/>
              </a:ext>
            </a:extLst>
          </p:cNvPr>
          <p:cNvCxnSpPr/>
          <p:nvPr/>
        </p:nvCxnSpPr>
        <p:spPr>
          <a:xfrm>
            <a:off x="15833558" y="9616250"/>
            <a:ext cx="1347537" cy="7526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E5DFEA2C-829A-D755-F686-6D8B7AFAEB04}"/>
              </a:ext>
            </a:extLst>
          </p:cNvPr>
          <p:cNvSpPr txBox="1"/>
          <p:nvPr/>
        </p:nvSpPr>
        <p:spPr>
          <a:xfrm>
            <a:off x="18393510" y="8326013"/>
            <a:ext cx="1073371" cy="400110"/>
          </a:xfrm>
          <a:prstGeom prst="rect">
            <a:avLst/>
          </a:prstGeom>
          <a:noFill/>
        </p:spPr>
        <p:txBody>
          <a:bodyPr wrap="none" rtlCol="0">
            <a:spAutoFit/>
          </a:bodyPr>
          <a:lstStyle/>
          <a:p>
            <a:r>
              <a:rPr lang="en-US" sz="2000" dirty="0"/>
              <a:t>Benzene</a:t>
            </a:r>
          </a:p>
        </p:txBody>
      </p:sp>
      <p:cxnSp>
        <p:nvCxnSpPr>
          <p:cNvPr id="26" name="Straight Arrow Connector 25">
            <a:extLst>
              <a:ext uri="{FF2B5EF4-FFF2-40B4-BE49-F238E27FC236}">
                <a16:creationId xmlns:a16="http://schemas.microsoft.com/office/drawing/2014/main" id="{CD4686DB-9DCC-F221-CEA1-33EA294F5FC7}"/>
              </a:ext>
            </a:extLst>
          </p:cNvPr>
          <p:cNvCxnSpPr>
            <a:cxnSpLocks/>
          </p:cNvCxnSpPr>
          <p:nvPr/>
        </p:nvCxnSpPr>
        <p:spPr>
          <a:xfrm flipH="1">
            <a:off x="18191747" y="8631884"/>
            <a:ext cx="738448" cy="3356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FDC45BB-DA04-FCB7-880A-54E8DD3FA1F4}"/>
              </a:ext>
            </a:extLst>
          </p:cNvPr>
          <p:cNvSpPr txBox="1"/>
          <p:nvPr/>
        </p:nvSpPr>
        <p:spPr>
          <a:xfrm>
            <a:off x="19383920" y="9737172"/>
            <a:ext cx="1006686" cy="400110"/>
          </a:xfrm>
          <a:prstGeom prst="rect">
            <a:avLst/>
          </a:prstGeom>
          <a:noFill/>
        </p:spPr>
        <p:txBody>
          <a:bodyPr wrap="none" rtlCol="0">
            <a:spAutoFit/>
          </a:bodyPr>
          <a:lstStyle/>
          <a:p>
            <a:r>
              <a:rPr lang="en-US" sz="2000" dirty="0"/>
              <a:t>Toluene</a:t>
            </a:r>
          </a:p>
        </p:txBody>
      </p:sp>
      <p:sp>
        <p:nvSpPr>
          <p:cNvPr id="28" name="TextBox 27">
            <a:extLst>
              <a:ext uri="{FF2B5EF4-FFF2-40B4-BE49-F238E27FC236}">
                <a16:creationId xmlns:a16="http://schemas.microsoft.com/office/drawing/2014/main" id="{DAE0000D-A2ED-2023-BCE6-A996B551A6BA}"/>
              </a:ext>
            </a:extLst>
          </p:cNvPr>
          <p:cNvSpPr txBox="1"/>
          <p:nvPr/>
        </p:nvSpPr>
        <p:spPr>
          <a:xfrm>
            <a:off x="22681948" y="10047951"/>
            <a:ext cx="979179" cy="400110"/>
          </a:xfrm>
          <a:prstGeom prst="rect">
            <a:avLst/>
          </a:prstGeom>
          <a:noFill/>
        </p:spPr>
        <p:txBody>
          <a:bodyPr wrap="none" rtlCol="0">
            <a:spAutoFit/>
          </a:bodyPr>
          <a:lstStyle/>
          <a:p>
            <a:r>
              <a:rPr lang="en-US" sz="2000" dirty="0"/>
              <a:t>Xylenes</a:t>
            </a:r>
          </a:p>
        </p:txBody>
      </p:sp>
      <p:sp>
        <p:nvSpPr>
          <p:cNvPr id="29" name="TextBox 28">
            <a:extLst>
              <a:ext uri="{FF2B5EF4-FFF2-40B4-BE49-F238E27FC236}">
                <a16:creationId xmlns:a16="http://schemas.microsoft.com/office/drawing/2014/main" id="{A085C6DF-33F6-7E44-AFBC-72B6D668F890}"/>
              </a:ext>
            </a:extLst>
          </p:cNvPr>
          <p:cNvSpPr txBox="1"/>
          <p:nvPr/>
        </p:nvSpPr>
        <p:spPr>
          <a:xfrm>
            <a:off x="14712554" y="15725548"/>
            <a:ext cx="5261512" cy="1323439"/>
          </a:xfrm>
          <a:prstGeom prst="rect">
            <a:avLst/>
          </a:prstGeom>
          <a:noFill/>
        </p:spPr>
        <p:txBody>
          <a:bodyPr wrap="square" rtlCol="0">
            <a:spAutoFit/>
          </a:bodyPr>
          <a:lstStyle/>
          <a:p>
            <a:r>
              <a:rPr lang="en-US" sz="2000" dirty="0"/>
              <a:t>Spiked water samples were run to optimize the analytical conditions, identify analytes by retention times, and confirm quantitative response.</a:t>
            </a:r>
          </a:p>
        </p:txBody>
      </p:sp>
      <p:sp>
        <p:nvSpPr>
          <p:cNvPr id="30" name="TextBox 29">
            <a:extLst>
              <a:ext uri="{FF2B5EF4-FFF2-40B4-BE49-F238E27FC236}">
                <a16:creationId xmlns:a16="http://schemas.microsoft.com/office/drawing/2014/main" id="{FB0BADA3-12F1-9E65-E13E-CA416CB2B9D3}"/>
              </a:ext>
            </a:extLst>
          </p:cNvPr>
          <p:cNvSpPr txBox="1"/>
          <p:nvPr/>
        </p:nvSpPr>
        <p:spPr>
          <a:xfrm>
            <a:off x="15089608" y="27422466"/>
            <a:ext cx="7917768" cy="1015663"/>
          </a:xfrm>
          <a:prstGeom prst="rect">
            <a:avLst/>
          </a:prstGeom>
          <a:solidFill>
            <a:schemeClr val="bg1"/>
          </a:solidFill>
        </p:spPr>
        <p:txBody>
          <a:bodyPr wrap="square" rtlCol="0">
            <a:spAutoFit/>
          </a:bodyPr>
          <a:lstStyle/>
          <a:p>
            <a:r>
              <a:rPr lang="en-US" sz="2000" dirty="0"/>
              <a:t>A significant observation and conclusion of this study is that wristbands exposed to a given treatment gave inconsistent results, with about 40% being highly absorbative and about 60% being poorly absorbative.</a:t>
            </a:r>
          </a:p>
        </p:txBody>
      </p:sp>
      <p:sp>
        <p:nvSpPr>
          <p:cNvPr id="31" name="TextBox 30">
            <a:extLst>
              <a:ext uri="{FF2B5EF4-FFF2-40B4-BE49-F238E27FC236}">
                <a16:creationId xmlns:a16="http://schemas.microsoft.com/office/drawing/2014/main" id="{71A5FFA6-72AC-A006-32D2-3D1942CDD42C}"/>
              </a:ext>
            </a:extLst>
          </p:cNvPr>
          <p:cNvSpPr txBox="1"/>
          <p:nvPr/>
        </p:nvSpPr>
        <p:spPr>
          <a:xfrm>
            <a:off x="28356170" y="8487813"/>
            <a:ext cx="5712132" cy="1015663"/>
          </a:xfrm>
          <a:prstGeom prst="rect">
            <a:avLst/>
          </a:prstGeom>
          <a:solidFill>
            <a:schemeClr val="bg1"/>
          </a:solidFill>
        </p:spPr>
        <p:txBody>
          <a:bodyPr wrap="square" rtlCol="0">
            <a:spAutoFit/>
          </a:bodyPr>
          <a:lstStyle/>
          <a:p>
            <a:r>
              <a:rPr lang="en-US" sz="2000" dirty="0"/>
              <a:t>Combined analysis of all wristbands for a given treatment shows very poor reproducibility, rendering the results quantitatively meaningless.</a:t>
            </a:r>
          </a:p>
        </p:txBody>
      </p:sp>
      <p:sp>
        <p:nvSpPr>
          <p:cNvPr id="20" name="TextBox 19">
            <a:extLst>
              <a:ext uri="{FF2B5EF4-FFF2-40B4-BE49-F238E27FC236}">
                <a16:creationId xmlns:a16="http://schemas.microsoft.com/office/drawing/2014/main" id="{C7AF847B-4099-993C-D14A-7BCE2F4789F3}"/>
              </a:ext>
            </a:extLst>
          </p:cNvPr>
          <p:cNvSpPr txBox="1"/>
          <p:nvPr/>
        </p:nvSpPr>
        <p:spPr>
          <a:xfrm>
            <a:off x="27827842" y="26795609"/>
            <a:ext cx="11155680" cy="949812"/>
          </a:xfrm>
          <a:prstGeom prst="rect">
            <a:avLst/>
          </a:prstGeom>
          <a:solidFill>
            <a:srgbClr val="7C002E"/>
          </a:solidFill>
        </p:spPr>
        <p:txBody>
          <a:bodyPr wrap="square" rtlCol="0">
            <a:spAutoFit/>
          </a:bodyPr>
          <a:lstStyle/>
          <a:p>
            <a:pPr algn="ctr"/>
            <a:r>
              <a:rPr lang="en-GB" sz="5572" b="1" dirty="0">
                <a:solidFill>
                  <a:schemeClr val="bg1"/>
                </a:solidFill>
                <a:latin typeface="Yu Gothic" panose="020B0400000000000000" pitchFamily="34" charset="-128"/>
                <a:ea typeface="Yu Gothic" panose="020B0400000000000000" pitchFamily="34" charset="-128"/>
              </a:rPr>
              <a:t>Future Directions</a:t>
            </a:r>
          </a:p>
        </p:txBody>
      </p:sp>
      <p:sp>
        <p:nvSpPr>
          <p:cNvPr id="25" name="TextBox 24">
            <a:extLst>
              <a:ext uri="{FF2B5EF4-FFF2-40B4-BE49-F238E27FC236}">
                <a16:creationId xmlns:a16="http://schemas.microsoft.com/office/drawing/2014/main" id="{47709544-239C-29E7-9331-6359A71B994F}"/>
              </a:ext>
            </a:extLst>
          </p:cNvPr>
          <p:cNvSpPr txBox="1"/>
          <p:nvPr/>
        </p:nvSpPr>
        <p:spPr>
          <a:xfrm>
            <a:off x="27471259" y="28007168"/>
            <a:ext cx="11621906" cy="2246769"/>
          </a:xfrm>
          <a:prstGeom prst="rect">
            <a:avLst/>
          </a:prstGeom>
          <a:noFill/>
        </p:spPr>
        <p:txBody>
          <a:bodyPr wrap="square">
            <a:spAutoFit/>
          </a:bodyPr>
          <a:lstStyle/>
          <a:p>
            <a:pPr marL="457200" indent="-457200">
              <a:buClr>
                <a:srgbClr val="7C002E"/>
              </a:buClr>
              <a:buFont typeface="Arial" panose="020B0604020202020204" pitchFamily="34" charset="0"/>
              <a:buChar char="•"/>
            </a:pPr>
            <a:r>
              <a:rPr lang="en-US" sz="2800" b="0" i="0" u="none" strike="noStrike" dirty="0">
                <a:solidFill>
                  <a:srgbClr val="000000"/>
                </a:solidFill>
                <a:effectLst/>
              </a:rPr>
              <a:t>Identify, if possible, a source of wristbands that are consistently absorbative.</a:t>
            </a:r>
            <a:endParaRPr lang="en-US" sz="2800" dirty="0"/>
          </a:p>
          <a:p>
            <a:pPr marL="457200" indent="-457200">
              <a:buClr>
                <a:srgbClr val="7C002E"/>
              </a:buClr>
              <a:buFont typeface="Arial" panose="020B0604020202020204" pitchFamily="34" charset="0"/>
              <a:buChar char="•"/>
            </a:pPr>
            <a:r>
              <a:rPr lang="en-US" sz="2800" b="0" i="0" u="none" strike="noStrike" dirty="0">
                <a:solidFill>
                  <a:srgbClr val="000000"/>
                </a:solidFill>
                <a:effectLst/>
              </a:rPr>
              <a:t>Conduct similar studies with  mass spectrometric detection to identify the absorbed volatile organics and select and utilize those specific to biomass combustion for further study.</a:t>
            </a:r>
            <a:endParaRPr lang="en-US" sz="2800" dirty="0"/>
          </a:p>
        </p:txBody>
      </p:sp>
      <p:cxnSp>
        <p:nvCxnSpPr>
          <p:cNvPr id="22" name="Straight Arrow Connector 21">
            <a:extLst>
              <a:ext uri="{FF2B5EF4-FFF2-40B4-BE49-F238E27FC236}">
                <a16:creationId xmlns:a16="http://schemas.microsoft.com/office/drawing/2014/main" id="{2893A076-91C6-EDCA-9D31-F6DD2E7E6112}"/>
              </a:ext>
            </a:extLst>
          </p:cNvPr>
          <p:cNvCxnSpPr>
            <a:cxnSpLocks/>
          </p:cNvCxnSpPr>
          <p:nvPr/>
        </p:nvCxnSpPr>
        <p:spPr>
          <a:xfrm flipH="1">
            <a:off x="19302825" y="10041561"/>
            <a:ext cx="423036" cy="7493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1" name="Straight Arrow Connector 260">
            <a:extLst>
              <a:ext uri="{FF2B5EF4-FFF2-40B4-BE49-F238E27FC236}">
                <a16:creationId xmlns:a16="http://schemas.microsoft.com/office/drawing/2014/main" id="{F4D79574-47E7-ECF6-620D-7E1D340733F4}"/>
              </a:ext>
            </a:extLst>
          </p:cNvPr>
          <p:cNvCxnSpPr>
            <a:cxnSpLocks/>
          </p:cNvCxnSpPr>
          <p:nvPr/>
        </p:nvCxnSpPr>
        <p:spPr>
          <a:xfrm flipH="1">
            <a:off x="22289635" y="10365068"/>
            <a:ext cx="539178" cy="4769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4" name="Straight Arrow Connector 263">
            <a:extLst>
              <a:ext uri="{FF2B5EF4-FFF2-40B4-BE49-F238E27FC236}">
                <a16:creationId xmlns:a16="http://schemas.microsoft.com/office/drawing/2014/main" id="{B5278620-28D3-FEBB-7B2A-4702BA1760BE}"/>
              </a:ext>
            </a:extLst>
          </p:cNvPr>
          <p:cNvCxnSpPr>
            <a:cxnSpLocks/>
          </p:cNvCxnSpPr>
          <p:nvPr/>
        </p:nvCxnSpPr>
        <p:spPr>
          <a:xfrm flipH="1">
            <a:off x="22681948" y="10416240"/>
            <a:ext cx="146865" cy="3356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8502151"/>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15086</TotalTime>
  <Words>892</Words>
  <Application>Microsoft Office PowerPoint</Application>
  <PresentationFormat>Custom</PresentationFormat>
  <Paragraphs>58</Paragraphs>
  <Slides>1</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10" baseType="lpstr">
      <vt:lpstr>Arial</vt:lpstr>
      <vt:lpstr>Calibri Light</vt:lpstr>
      <vt:lpstr>Aptos</vt:lpstr>
      <vt:lpstr>Times New Roman</vt:lpstr>
      <vt:lpstr>Yu Gothic</vt:lpstr>
      <vt:lpstr>Calibri</vt:lpstr>
      <vt:lpstr>Aptos Narrow</vt:lpstr>
      <vt:lpstr>Office 2013 - 2022 Theme</vt:lpstr>
      <vt:lpstr>CS ChemDraw Drawing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Inkpen</dc:creator>
  <cp:lastModifiedBy>Maysen Mindt</cp:lastModifiedBy>
  <cp:revision>250</cp:revision>
  <cp:lastPrinted>2018-05-17T13:06:26Z</cp:lastPrinted>
  <dcterms:created xsi:type="dcterms:W3CDTF">2016-10-10T22:22:46Z</dcterms:created>
  <dcterms:modified xsi:type="dcterms:W3CDTF">2024-04-12T17:40:14Z</dcterms:modified>
</cp:coreProperties>
</file>